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44.xml" ContentType="application/vnd.openxmlformats-officedocument.presentationml.slide+xml"/>
  <Override PartName="/ppt/slides/slide45.xml" ContentType="application/vnd.openxmlformats-officedocument.presentationml.slide+xml"/>
  <Override PartName="/ppt/presentation.xml" ContentType="application/vnd.openxmlformats-officedocument.presentationml.presentation.main+xml"/>
  <Override PartName="/ppt/slides/slide43.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1.xml" ContentType="application/vnd.openxmlformats-officedocument.presentationml.slide+xml"/>
  <Override PartName="/ppt/slides/slide42.xml" ContentType="application/vnd.openxmlformats-officedocument.presentationml.slide+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38.xml" ContentType="application/vnd.openxmlformats-officedocument.presentationml.slideLayout+xml"/>
  <Override PartName="/ppt/notesSlides/notesSlide10.xml" ContentType="application/vnd.openxmlformats-officedocument.presentationml.notesSlide+xml"/>
  <Override PartName="/ppt/slideLayouts/slideLayout26.xml" ContentType="application/vnd.openxmlformats-officedocument.presentationml.slideLayout+xml"/>
  <Override PartName="/ppt/notesSlides/notesSlide11.xml" ContentType="application/vnd.openxmlformats-officedocument.presentationml.notesSlide+xml"/>
  <Override PartName="/ppt/slideLayouts/slideLayout25.xml" ContentType="application/vnd.openxmlformats-officedocument.presentationml.slideLayout+xml"/>
  <Override PartName="/ppt/slideLayouts/slideLayout27.xml" ContentType="application/vnd.openxmlformats-officedocument.presentationml.slideLayout+xml"/>
  <Override PartName="/ppt/notesSlides/notesSlide9.xml" ContentType="application/vnd.openxmlformats-officedocument.presentationml.notesSlide+xml"/>
  <Override PartName="/ppt/slideLayouts/slideLayout28.xml" ContentType="application/vnd.openxmlformats-officedocument.presentationml.slideLayout+xml"/>
  <Override PartName="/ppt/notesSlides/notesSlide8.xml" ContentType="application/vnd.openxmlformats-officedocument.presentationml.notesSlide+xml"/>
  <Override PartName="/ppt/slideLayouts/slideLayout29.xml" ContentType="application/vnd.openxmlformats-officedocument.presentationml.slideLayout+xml"/>
  <Override PartName="/ppt/notesSlides/notesSlide7.xml" ContentType="application/vnd.openxmlformats-officedocument.presentationml.notesSlide+xml"/>
  <Override PartName="/ppt/notesSlides/notesSlide12.xml" ContentType="application/vnd.openxmlformats-officedocument.presentationml.notesSlide+xml"/>
  <Override PartName="/ppt/slideLayouts/slideLayout24.xml" ContentType="application/vnd.openxmlformats-officedocument.presentationml.slideLayout+xml"/>
  <Override PartName="/ppt/notesSlides/notesSlide13.xml" ContentType="application/vnd.openxmlformats-officedocument.presentationml.notesSlide+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notesSlides/notesSlide18.xml" ContentType="application/vnd.openxmlformats-officedocument.presentationml.notesSlide+xml"/>
  <Override PartName="/ppt/slideLayouts/slideLayout22.xml" ContentType="application/vnd.openxmlformats-officedocument.presentationml.slideLayout+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slideLayouts/slideLayout23.xml" ContentType="application/vnd.openxmlformats-officedocument.presentationml.slideLayout+xml"/>
  <Override PartName="/ppt/notesSlides/notesSlide6.xml" ContentType="application/vnd.openxmlformats-officedocument.presentationml.notesSlide+xml"/>
  <Override PartName="/ppt/slideLayouts/slideLayout30.xml" ContentType="application/vnd.openxmlformats-officedocument.presentationml.slideLayout+xml"/>
  <Override PartName="/ppt/notesSlides/notesSlide5.xml" ContentType="application/vnd.openxmlformats-officedocument.presentationml.notesSlid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6.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32.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31.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51.xml" ContentType="application/vnd.openxmlformats-officedocument.presentationml.slideLayout+xml"/>
  <Override PartName="/ppt/slideLayouts/slideLayout37.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4.xml" ContentType="application/vnd.openxmlformats-officedocument.presentationml.slideLayou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slideLayouts/slideLayout3.xml" ContentType="application/vnd.openxmlformats-officedocument.presentationml.slideLayout+xml"/>
  <Override PartName="/ppt/notesSlides/notesSlide33.xml" ContentType="application/vnd.openxmlformats-officedocument.presentationml.notesSlide+xml"/>
  <Override PartName="/ppt/slideLayouts/slideLayout5.xml" ContentType="application/vnd.openxmlformats-officedocument.presentationml.slideLayout+xml"/>
  <Override PartName="/ppt/notesSlides/notesSlide32.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9.xml" ContentType="application/vnd.openxmlformats-officedocument.presentationml.notesSlide+xml"/>
  <Override PartName="/ppt/slideLayouts/slideLayout2.xml" ContentType="application/vnd.openxmlformats-officedocument.presentationml.slideLayout+xml"/>
  <Override PartName="/ppt/notesSlides/notesSlide36.xml" ContentType="application/vnd.openxmlformats-officedocument.presentationml.notesSlide+xml"/>
  <Override PartName="/ppt/slideLayouts/slideLayout1.xml" ContentType="application/vnd.openxmlformats-officedocument.presentationml.slideLayout+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slideLayouts/slideLayout8.xml" ContentType="application/vnd.openxmlformats-officedocument.presentationml.slideLayout+xml"/>
  <Override PartName="/ppt/notesSlides/notesSlide31.xml" ContentType="application/vnd.openxmlformats-officedocument.presentationml.notesSlide+xml"/>
  <Override PartName="/ppt/slideLayouts/slideLayout9.xml" ContentType="application/vnd.openxmlformats-officedocument.presentationml.slideLayout+xml"/>
  <Override PartName="/ppt/slideLayouts/slideLayout13.xml" ContentType="application/vnd.openxmlformats-officedocument.presentationml.slideLayout+xml"/>
  <Override PartName="/ppt/notesSlides/notesSlide30.xml" ContentType="application/vnd.openxmlformats-officedocument.presentationml.notesSlide+xml"/>
  <Override PartName="/ppt/slideLayouts/slideLayout14.xml" ContentType="application/vnd.openxmlformats-officedocument.presentationml.slideLayout+xml"/>
  <Override PartName="/ppt/notesSlides/notesSlide23.xml" ContentType="application/vnd.openxmlformats-officedocument.presentationml.notesSlide+xml"/>
  <Override PartName="/ppt/slideLayouts/slideLayout15.xml" ContentType="application/vnd.openxmlformats-officedocument.presentationml.slideLayout+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slideLayouts/slideLayout16.xml" ContentType="application/vnd.openxmlformats-officedocument.presentationml.slideLayout+xml"/>
  <Override PartName="/ppt/notesSlides/notesSlide20.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29.xml" ContentType="application/vnd.openxmlformats-officedocument.presentationml.notesSlide+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theme/theme4.xml" ContentType="application/vnd.openxmlformats-officedocument.them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heme/theme6.xml" ContentType="application/vnd.openxmlformats-officedocument.theme+xml"/>
  <Override PartName="/ppt/theme/theme5.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13" r:id="rId2"/>
    <p:sldMasterId id="2147483725" r:id="rId3"/>
    <p:sldMasterId id="2147483728" r:id="rId4"/>
    <p:sldMasterId id="2147483741" r:id="rId5"/>
    <p:sldMasterId id="2147483757" r:id="rId6"/>
  </p:sldMasterIdLst>
  <p:notesMasterIdLst>
    <p:notesMasterId r:id="rId52"/>
  </p:notesMasterIdLst>
  <p:handoutMasterIdLst>
    <p:handoutMasterId r:id="rId53"/>
  </p:handoutMasterIdLst>
  <p:sldIdLst>
    <p:sldId id="256" r:id="rId7"/>
    <p:sldId id="391" r:id="rId8"/>
    <p:sldId id="440" r:id="rId9"/>
    <p:sldId id="447" r:id="rId10"/>
    <p:sldId id="445" r:id="rId11"/>
    <p:sldId id="404" r:id="rId12"/>
    <p:sldId id="422" r:id="rId13"/>
    <p:sldId id="407" r:id="rId14"/>
    <p:sldId id="408" r:id="rId15"/>
    <p:sldId id="405" r:id="rId16"/>
    <p:sldId id="382" r:id="rId17"/>
    <p:sldId id="384" r:id="rId18"/>
    <p:sldId id="409" r:id="rId19"/>
    <p:sldId id="449" r:id="rId20"/>
    <p:sldId id="448" r:id="rId21"/>
    <p:sldId id="450" r:id="rId22"/>
    <p:sldId id="435" r:id="rId23"/>
    <p:sldId id="442" r:id="rId24"/>
    <p:sldId id="427" r:id="rId25"/>
    <p:sldId id="437" r:id="rId26"/>
    <p:sldId id="429" r:id="rId27"/>
    <p:sldId id="438" r:id="rId28"/>
    <p:sldId id="397" r:id="rId29"/>
    <p:sldId id="430" r:id="rId30"/>
    <p:sldId id="431" r:id="rId31"/>
    <p:sldId id="446" r:id="rId32"/>
    <p:sldId id="416" r:id="rId33"/>
    <p:sldId id="443" r:id="rId34"/>
    <p:sldId id="451" r:id="rId35"/>
    <p:sldId id="418" r:id="rId36"/>
    <p:sldId id="424" r:id="rId37"/>
    <p:sldId id="452" r:id="rId38"/>
    <p:sldId id="455" r:id="rId39"/>
    <p:sldId id="456" r:id="rId40"/>
    <p:sldId id="453" r:id="rId41"/>
    <p:sldId id="402" r:id="rId42"/>
    <p:sldId id="360" r:id="rId43"/>
    <p:sldId id="388" r:id="rId44"/>
    <p:sldId id="389" r:id="rId45"/>
    <p:sldId id="392" r:id="rId46"/>
    <p:sldId id="352" r:id="rId47"/>
    <p:sldId id="276" r:id="rId48"/>
    <p:sldId id="420" r:id="rId49"/>
    <p:sldId id="421" r:id="rId50"/>
    <p:sldId id="275" r:id="rId51"/>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Lamorte McCarthy" initials="RLM" lastIdx="17" clrIdx="0">
    <p:extLst/>
  </p:cmAuthor>
  <p:cmAuthor id="2" name="Ryan St Laurent" initials="" lastIdx="1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CE6F2"/>
    <a:srgbClr val="09A718"/>
    <a:srgbClr val="88064C"/>
    <a:srgbClr val="164072"/>
    <a:srgbClr val="669933"/>
    <a:srgbClr val="6C1E1C"/>
    <a:srgbClr val="113E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00" autoAdjust="0"/>
    <p:restoredTop sz="96366" autoAdjust="0"/>
  </p:normalViewPr>
  <p:slideViewPr>
    <p:cSldViewPr>
      <p:cViewPr varScale="1">
        <p:scale>
          <a:sx n="125" d="100"/>
          <a:sy n="125" d="100"/>
        </p:scale>
        <p:origin x="81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4" d="100"/>
          <a:sy n="54" d="100"/>
        </p:scale>
        <p:origin x="-2640" y="-84"/>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customXml" Target="../customXml/item3.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customXml" Target="../customXml/item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60"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238" cy="465138"/>
          </a:xfrm>
          <a:prstGeom prst="rect">
            <a:avLst/>
          </a:prstGeom>
        </p:spPr>
        <p:txBody>
          <a:bodyPr vert="horz" lIns="91431" tIns="45715" rIns="91431" bIns="45715" rtlCol="0"/>
          <a:lstStyle>
            <a:lvl1pPr algn="l">
              <a:defRPr sz="1200"/>
            </a:lvl1pPr>
          </a:lstStyle>
          <a:p>
            <a:endParaRPr lang="en-US"/>
          </a:p>
        </p:txBody>
      </p:sp>
      <p:sp>
        <p:nvSpPr>
          <p:cNvPr id="3" name="Date Placeholder 2"/>
          <p:cNvSpPr>
            <a:spLocks noGrp="1"/>
          </p:cNvSpPr>
          <p:nvPr>
            <p:ph type="dt" sz="quarter" idx="1"/>
          </p:nvPr>
        </p:nvSpPr>
        <p:spPr>
          <a:xfrm>
            <a:off x="3978276" y="0"/>
            <a:ext cx="3043238" cy="465138"/>
          </a:xfrm>
          <a:prstGeom prst="rect">
            <a:avLst/>
          </a:prstGeom>
        </p:spPr>
        <p:txBody>
          <a:bodyPr vert="horz" lIns="91431" tIns="45715" rIns="91431" bIns="45715" rtlCol="0"/>
          <a:lstStyle>
            <a:lvl1pPr algn="r">
              <a:defRPr sz="1200"/>
            </a:lvl1pPr>
          </a:lstStyle>
          <a:p>
            <a:fld id="{F9C1FFFE-1A1B-4BED-9D61-12093A5FD9FB}" type="datetime1">
              <a:rPr lang="en-US" smtClean="0"/>
              <a:t>4/11/2016</a:t>
            </a:fld>
            <a:endParaRPr lang="en-US"/>
          </a:p>
        </p:txBody>
      </p:sp>
      <p:sp>
        <p:nvSpPr>
          <p:cNvPr id="4" name="Footer Placeholder 3"/>
          <p:cNvSpPr>
            <a:spLocks noGrp="1"/>
          </p:cNvSpPr>
          <p:nvPr>
            <p:ph type="ftr" sz="quarter" idx="2"/>
          </p:nvPr>
        </p:nvSpPr>
        <p:spPr>
          <a:xfrm>
            <a:off x="1" y="8842376"/>
            <a:ext cx="3043238" cy="465138"/>
          </a:xfrm>
          <a:prstGeom prst="rect">
            <a:avLst/>
          </a:prstGeom>
        </p:spPr>
        <p:txBody>
          <a:bodyPr vert="horz" lIns="91431" tIns="45715" rIns="91431"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3978276" y="8842376"/>
            <a:ext cx="3043238" cy="465138"/>
          </a:xfrm>
          <a:prstGeom prst="rect">
            <a:avLst/>
          </a:prstGeom>
        </p:spPr>
        <p:txBody>
          <a:bodyPr vert="horz" lIns="91431" tIns="45715" rIns="91431" bIns="45715" rtlCol="0" anchor="b"/>
          <a:lstStyle>
            <a:lvl1pPr algn="r">
              <a:defRPr sz="1200"/>
            </a:lvl1pPr>
          </a:lstStyle>
          <a:p>
            <a:fld id="{659AF25F-D728-4CB0-9234-D8F7D8B33C25}" type="slidenum">
              <a:rPr lang="en-US" smtClean="0"/>
              <a:pPr/>
              <a:t>‹#›</a:t>
            </a:fld>
            <a:endParaRPr lang="en-US"/>
          </a:p>
        </p:txBody>
      </p:sp>
    </p:spTree>
    <p:extLst>
      <p:ext uri="{BB962C8B-B14F-4D97-AF65-F5344CB8AC3E}">
        <p14:creationId xmlns:p14="http://schemas.microsoft.com/office/powerpoint/2010/main" val="50482206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263" tIns="46629" rIns="93263" bIns="46629" rtlCol="0"/>
          <a:lstStyle>
            <a:lvl1pPr algn="l">
              <a:defRPr sz="1200"/>
            </a:lvl1pPr>
          </a:lstStyle>
          <a:p>
            <a:endParaRPr lang="en-US" dirty="0"/>
          </a:p>
        </p:txBody>
      </p:sp>
      <p:sp>
        <p:nvSpPr>
          <p:cNvPr id="3" name="Date Placeholder 2"/>
          <p:cNvSpPr>
            <a:spLocks noGrp="1"/>
          </p:cNvSpPr>
          <p:nvPr>
            <p:ph type="dt" idx="1"/>
          </p:nvPr>
        </p:nvSpPr>
        <p:spPr>
          <a:xfrm>
            <a:off x="3978138" y="0"/>
            <a:ext cx="3043343" cy="465455"/>
          </a:xfrm>
          <a:prstGeom prst="rect">
            <a:avLst/>
          </a:prstGeom>
        </p:spPr>
        <p:txBody>
          <a:bodyPr vert="horz" lIns="93263" tIns="46629" rIns="93263" bIns="46629" rtlCol="0"/>
          <a:lstStyle>
            <a:lvl1pPr algn="r">
              <a:defRPr sz="1200"/>
            </a:lvl1pPr>
          </a:lstStyle>
          <a:p>
            <a:fld id="{C2FD7D38-438E-4D0E-B4BB-B3DA59653C4F}" type="datetime1">
              <a:rPr lang="en-US" smtClean="0"/>
              <a:t>4/11/2016</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263" tIns="46629" rIns="93263" bIns="46629" rtlCol="0" anchor="ctr"/>
          <a:lstStyle/>
          <a:p>
            <a:endParaRPr lang="en-US" dirty="0"/>
          </a:p>
        </p:txBody>
      </p:sp>
      <p:sp>
        <p:nvSpPr>
          <p:cNvPr id="5" name="Notes Placeholder 4"/>
          <p:cNvSpPr>
            <a:spLocks noGrp="1"/>
          </p:cNvSpPr>
          <p:nvPr>
            <p:ph type="body" sz="quarter" idx="3"/>
          </p:nvPr>
        </p:nvSpPr>
        <p:spPr>
          <a:xfrm>
            <a:off x="702310" y="4421829"/>
            <a:ext cx="5618480" cy="4189095"/>
          </a:xfrm>
          <a:prstGeom prst="rect">
            <a:avLst/>
          </a:prstGeom>
        </p:spPr>
        <p:txBody>
          <a:bodyPr vert="horz" lIns="93263" tIns="46629" rIns="93263" bIns="4662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6"/>
            <a:ext cx="3043343" cy="465455"/>
          </a:xfrm>
          <a:prstGeom prst="rect">
            <a:avLst/>
          </a:prstGeom>
        </p:spPr>
        <p:txBody>
          <a:bodyPr vert="horz" lIns="93263" tIns="46629" rIns="93263" bIns="4662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8" y="8842036"/>
            <a:ext cx="3043343" cy="465455"/>
          </a:xfrm>
          <a:prstGeom prst="rect">
            <a:avLst/>
          </a:prstGeom>
        </p:spPr>
        <p:txBody>
          <a:bodyPr vert="horz" lIns="93263" tIns="46629" rIns="93263" bIns="46629" rtlCol="0" anchor="b"/>
          <a:lstStyle>
            <a:lvl1pPr algn="r">
              <a:defRPr sz="1200"/>
            </a:lvl1pPr>
          </a:lstStyle>
          <a:p>
            <a:fld id="{EBB57A5C-E37E-4CC4-ADA7-F5AB6AC80008}" type="slidenum">
              <a:rPr lang="en-US" smtClean="0"/>
              <a:pPr/>
              <a:t>‹#›</a:t>
            </a:fld>
            <a:endParaRPr lang="en-US" dirty="0"/>
          </a:p>
        </p:txBody>
      </p:sp>
    </p:spTree>
    <p:extLst>
      <p:ext uri="{BB962C8B-B14F-4D97-AF65-F5344CB8AC3E}">
        <p14:creationId xmlns:p14="http://schemas.microsoft.com/office/powerpoint/2010/main" val="1840560480"/>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chemeClr val="tx1"/>
                </a:solidFill>
                <a:latin typeface="+mn-lt"/>
              </a:rPr>
              <a:t>This presentation will introduce you to </a:t>
            </a:r>
            <a:r>
              <a:rPr lang="en-US" sz="1100" dirty="0" smtClean="0">
                <a:solidFill>
                  <a:schemeClr val="tx1"/>
                </a:solidFill>
                <a:latin typeface="+mn-lt"/>
              </a:rPr>
              <a:t>the </a:t>
            </a:r>
            <a:r>
              <a:rPr lang="en-US" sz="1100" dirty="0">
                <a:solidFill>
                  <a:schemeClr val="tx1"/>
                </a:solidFill>
                <a:latin typeface="+mn-lt"/>
              </a:rPr>
              <a:t>rosy </a:t>
            </a:r>
            <a:r>
              <a:rPr lang="en-US" sz="1100" dirty="0" smtClean="0">
                <a:solidFill>
                  <a:schemeClr val="tx1"/>
                </a:solidFill>
                <a:latin typeface="+mn-lt"/>
              </a:rPr>
              <a:t>moth—an Asian gypsy moth</a:t>
            </a:r>
            <a:r>
              <a:rPr lang="en-US" sz="1100" baseline="0" dirty="0" smtClean="0">
                <a:solidFill>
                  <a:schemeClr val="tx1"/>
                </a:solidFill>
                <a:latin typeface="+mn-lt"/>
              </a:rPr>
              <a:t> </a:t>
            </a:r>
            <a:r>
              <a:rPr lang="en-US" sz="1100" dirty="0" smtClean="0">
                <a:solidFill>
                  <a:schemeClr val="tx1"/>
                </a:solidFill>
                <a:latin typeface="+mn-lt"/>
              </a:rPr>
              <a:t>not </a:t>
            </a:r>
            <a:r>
              <a:rPr lang="en-US" sz="1100" dirty="0">
                <a:solidFill>
                  <a:schemeClr val="tx1"/>
                </a:solidFill>
                <a:latin typeface="+mn-lt"/>
              </a:rPr>
              <a:t>known to be in the United States that poses a serious risk to US urban and forest ecosystems should it be introduced. Asian gypsy moths are frequently intercepted at US ports of entry so USDA continues to survey for this species and other Asian </a:t>
            </a:r>
            <a:r>
              <a:rPr lang="en-US" sz="1100" dirty="0" smtClean="0">
                <a:solidFill>
                  <a:schemeClr val="tx1"/>
                </a:solidFill>
                <a:latin typeface="+mn-lt"/>
              </a:rPr>
              <a:t>moths</a:t>
            </a:r>
            <a:r>
              <a:rPr lang="en-US" sz="1100" dirty="0">
                <a:solidFill>
                  <a:schemeClr val="tx1"/>
                </a:solidFill>
                <a:latin typeface="+mn-lt"/>
              </a:rPr>
              <a:t>. We ask that members of the Sentinel Plant Network keep their eyes out for it as well and send any suspect samples to their state’s NPDN lab for diagnosis. </a:t>
            </a:r>
          </a:p>
          <a:p>
            <a:endParaRPr lang="en-US" sz="1100" dirty="0">
              <a:solidFill>
                <a:schemeClr val="tx1"/>
              </a:solidFill>
              <a:latin typeface="+mn-lt"/>
            </a:endParaRPr>
          </a:p>
          <a:p>
            <a:pPr defTabSz="915772">
              <a:defRPr/>
            </a:pPr>
            <a:r>
              <a:rPr lang="en-US" sz="1100" dirty="0">
                <a:solidFill>
                  <a:schemeClr val="tx1"/>
                </a:solidFill>
                <a:latin typeface="+mn-lt"/>
              </a:rPr>
              <a:t>The text provided in the notes section is not meant to be read verbatim to the audience.  It is meant to provide the speaker with the </a:t>
            </a:r>
            <a:r>
              <a:rPr lang="en-US" altLang="en-US" sz="1100" dirty="0">
                <a:solidFill>
                  <a:schemeClr val="tx1"/>
                </a:solidFill>
                <a:latin typeface="+mn-lt"/>
              </a:rPr>
              <a:t>necessary background information to support what is presented on each slide.</a:t>
            </a:r>
          </a:p>
          <a:p>
            <a:endParaRPr lang="en-US" sz="1100"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DD5E2D8A-BEA2-447F-9C38-F05236DF7EFD}" type="datetime1">
              <a:rPr lang="en-US" smtClean="0"/>
              <a:t>4/11/2016</a:t>
            </a:fld>
            <a:endParaRPr lang="en-US" dirty="0"/>
          </a:p>
        </p:txBody>
      </p:sp>
    </p:spTree>
    <p:extLst>
      <p:ext uri="{BB962C8B-B14F-4D97-AF65-F5344CB8AC3E}">
        <p14:creationId xmlns:p14="http://schemas.microsoft.com/office/powerpoint/2010/main" val="3469385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i="0" baseline="0" dirty="0" smtClean="0"/>
              <a:t>An introduced species can have devastating effects on the environment should it become established. When assessing environmental impact such things as—affects on biodiversity and disruption of overall ecosystem function are considered. </a:t>
            </a:r>
          </a:p>
          <a:p>
            <a:endParaRPr lang="en-US" dirty="0"/>
          </a:p>
          <a:p>
            <a:r>
              <a:rPr lang="en-US" dirty="0"/>
              <a:t>Rosy moth has a broad host range so it has the potential to directly affect forest composition. </a:t>
            </a:r>
            <a:r>
              <a:rPr lang="en-US" baseline="0" dirty="0" smtClean="0"/>
              <a:t>Any time you have weakened and stressed trees, those trees are more vulnerable to attack by secondary pests and environmental stresses which could ultimately lead to tree death and increased risk of fires. </a:t>
            </a:r>
            <a:endParaRPr lang="en-US" i="0"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10</a:t>
            </a:fld>
            <a:endParaRPr lang="en-US" dirty="0"/>
          </a:p>
        </p:txBody>
      </p:sp>
      <p:sp>
        <p:nvSpPr>
          <p:cNvPr id="6" name="Date Placeholder 5"/>
          <p:cNvSpPr>
            <a:spLocks noGrp="1"/>
          </p:cNvSpPr>
          <p:nvPr>
            <p:ph type="dt" idx="12"/>
          </p:nvPr>
        </p:nvSpPr>
        <p:spPr/>
        <p:txBody>
          <a:bodyPr/>
          <a:lstStyle/>
          <a:p>
            <a:fld id="{DCD12DE6-67EF-4AAE-8911-93BFD902FD07}" type="datetime1">
              <a:rPr lang="en-US" smtClean="0"/>
              <a:t>4/11/2016</a:t>
            </a:fld>
            <a:endParaRPr lang="en-US" dirty="0"/>
          </a:p>
        </p:txBody>
      </p:sp>
    </p:spTree>
    <p:extLst>
      <p:ext uri="{BB962C8B-B14F-4D97-AF65-F5344CB8AC3E}">
        <p14:creationId xmlns:p14="http://schemas.microsoft.com/office/powerpoint/2010/main" val="2648824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a:t>Lymantria</a:t>
            </a:r>
            <a:r>
              <a:rPr lang="en-US" i="1" dirty="0"/>
              <a:t> </a:t>
            </a:r>
            <a:r>
              <a:rPr lang="en-US" i="1" dirty="0" err="1"/>
              <a:t>mathura</a:t>
            </a:r>
            <a:r>
              <a:rPr lang="en-US" i="1" dirty="0"/>
              <a:t> </a:t>
            </a:r>
            <a:r>
              <a:rPr lang="en-US" dirty="0"/>
              <a:t>larvae </a:t>
            </a:r>
            <a:r>
              <a:rPr lang="en-US" dirty="0" smtClean="0"/>
              <a:t>are gregarious defoliators and they feed </a:t>
            </a:r>
            <a:r>
              <a:rPr lang="en-US" dirty="0"/>
              <a:t>on leaves, flowers and young </a:t>
            </a:r>
            <a:r>
              <a:rPr lang="en-US" dirty="0" smtClean="0"/>
              <a:t>shoots. Defoliation </a:t>
            </a:r>
            <a:r>
              <a:rPr lang="en-US" dirty="0"/>
              <a:t>can be complete—leaving only the midrib and hardened veins behind. Damage of this nature often results in decline in overall growth and development, and can cause a reduction in yield or total crop loss (fruit crops).</a:t>
            </a:r>
          </a:p>
          <a:p>
            <a:endParaRPr lang="en-US" dirty="0"/>
          </a:p>
          <a:p>
            <a:r>
              <a:rPr lang="en-US" dirty="0"/>
              <a:t>According to the European and Mediterranean Plant Protection Organization (EPPO) </a:t>
            </a:r>
            <a:r>
              <a:rPr lang="en-US" i="1" dirty="0" err="1"/>
              <a:t>Lymantria</a:t>
            </a:r>
            <a:r>
              <a:rPr lang="en-US" i="1" dirty="0"/>
              <a:t> </a:t>
            </a:r>
            <a:r>
              <a:rPr lang="en-US" i="1" dirty="0" err="1"/>
              <a:t>mathura</a:t>
            </a:r>
            <a:r>
              <a:rPr lang="en-US" i="1" dirty="0"/>
              <a:t> </a:t>
            </a:r>
            <a:r>
              <a:rPr lang="en-US" dirty="0"/>
              <a:t>is one of the most important defoliators within its current range. It is capable of defoliating large areas and its feeding has resulted in complete forest and orchard defoliation. </a:t>
            </a:r>
          </a:p>
          <a:p>
            <a:endParaRPr lang="en-US" baseline="0" dirty="0" smtClean="0"/>
          </a:p>
          <a:p>
            <a:r>
              <a:rPr lang="en-US" baseline="0" dirty="0" smtClean="0"/>
              <a:t>In 2000 Canada declared it an actionable quarantine pest and in 2005 the EPPO placed it on their A2 quarantine pest list. A2 pests have limited distribution in the EPPO region and member countries are required to regulate them to limit their distribution. If </a:t>
            </a:r>
            <a:r>
              <a:rPr lang="en-US" i="0" baseline="0" dirty="0" smtClean="0"/>
              <a:t>the rosy moth </a:t>
            </a:r>
            <a:r>
              <a:rPr lang="en-US" baseline="0" dirty="0" smtClean="0"/>
              <a:t>was to be introduced to the US, both domestic and international quarantines would have a negative impact on US trade. </a:t>
            </a:r>
          </a:p>
          <a:p>
            <a:endParaRPr lang="en-US" baseline="0" dirty="0" smtClean="0"/>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11</a:t>
            </a:fld>
            <a:endParaRPr lang="en-US" dirty="0"/>
          </a:p>
        </p:txBody>
      </p:sp>
      <p:sp>
        <p:nvSpPr>
          <p:cNvPr id="6" name="Date Placeholder 5"/>
          <p:cNvSpPr>
            <a:spLocks noGrp="1"/>
          </p:cNvSpPr>
          <p:nvPr>
            <p:ph type="dt" idx="12"/>
          </p:nvPr>
        </p:nvSpPr>
        <p:spPr/>
        <p:txBody>
          <a:bodyPr/>
          <a:lstStyle/>
          <a:p>
            <a:fld id="{EBABE07D-D3B8-416C-AF77-120C6ED8B68D}" type="datetime1">
              <a:rPr lang="en-US" smtClean="0"/>
              <a:t>4/11/2016</a:t>
            </a:fld>
            <a:endParaRPr lang="en-US" dirty="0"/>
          </a:p>
        </p:txBody>
      </p:sp>
    </p:spTree>
    <p:extLst>
      <p:ext uri="{BB962C8B-B14F-4D97-AF65-F5344CB8AC3E}">
        <p14:creationId xmlns:p14="http://schemas.microsoft.com/office/powerpoint/2010/main" val="3138982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Entry potential considers how </a:t>
            </a:r>
            <a:r>
              <a:rPr lang="en-US" baseline="0" dirty="0" smtClean="0"/>
              <a:t>easily this pest could enter the US. </a:t>
            </a:r>
            <a:r>
              <a:rPr lang="en-US" dirty="0" smtClean="0"/>
              <a:t>There have not</a:t>
            </a:r>
            <a:r>
              <a:rPr lang="en-US" baseline="0" dirty="0" smtClean="0"/>
              <a:t> been any known records of </a:t>
            </a:r>
            <a:r>
              <a:rPr lang="en-US" i="1" baseline="0" dirty="0" err="1" smtClean="0"/>
              <a:t>Lymantria</a:t>
            </a:r>
            <a:r>
              <a:rPr lang="en-US" i="1" baseline="0" dirty="0" smtClean="0"/>
              <a:t> </a:t>
            </a:r>
            <a:r>
              <a:rPr lang="en-US" i="1" baseline="0" dirty="0" err="1" smtClean="0"/>
              <a:t>mathura</a:t>
            </a:r>
            <a:r>
              <a:rPr lang="en-US" i="1" baseline="0" dirty="0" smtClean="0"/>
              <a:t> </a:t>
            </a:r>
            <a:r>
              <a:rPr lang="en-US" baseline="0" dirty="0" smtClean="0"/>
              <a:t>interceptions at US ports of entry however specimens identified to subfamily have been intercepted. Most of the interceptions have been on non-host material. </a:t>
            </a:r>
            <a:endParaRPr lang="en-US" dirty="0" smtClean="0"/>
          </a:p>
          <a:p>
            <a:endParaRPr lang="en-US" dirty="0" smtClean="0"/>
          </a:p>
          <a:p>
            <a:r>
              <a:rPr lang="en-US" dirty="0" smtClean="0"/>
              <a:t>Rosy</a:t>
            </a:r>
            <a:r>
              <a:rPr lang="en-US" baseline="0" dirty="0" smtClean="0"/>
              <a:t> moth has the ability to move through trade the same way that European gypsy moth can and females have been documented to be attracted to ships and port lighting. </a:t>
            </a:r>
          </a:p>
          <a:p>
            <a:endParaRPr lang="en-US" baseline="0" dirty="0" smtClean="0"/>
          </a:p>
          <a:p>
            <a:r>
              <a:rPr lang="en-US" baseline="0" dirty="0" smtClean="0"/>
              <a:t>________________________________________________________________________________</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(NOTE: </a:t>
            </a:r>
            <a:r>
              <a:rPr lang="en-US" b="0" dirty="0" err="1" smtClean="0"/>
              <a:t>Lymantriinae</a:t>
            </a:r>
            <a:r>
              <a:rPr lang="en-US" b="0" dirty="0" smtClean="0"/>
              <a:t> is</a:t>
            </a:r>
            <a:r>
              <a:rPr lang="en-US" b="0" baseline="0" dirty="0" smtClean="0"/>
              <a:t> the new subfamily name for </a:t>
            </a:r>
            <a:r>
              <a:rPr lang="en-US" b="0" dirty="0" err="1" smtClean="0"/>
              <a:t>Lymantriidae</a:t>
            </a:r>
            <a:r>
              <a:rPr lang="en-US" b="0" dirty="0" smtClean="0"/>
              <a:t>.)</a:t>
            </a:r>
          </a:p>
          <a:p>
            <a:endParaRPr lang="en-US" dirty="0" smtClean="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12</a:t>
            </a:fld>
            <a:endParaRPr lang="en-US" dirty="0"/>
          </a:p>
        </p:txBody>
      </p:sp>
      <p:sp>
        <p:nvSpPr>
          <p:cNvPr id="6" name="Date Placeholder 5"/>
          <p:cNvSpPr>
            <a:spLocks noGrp="1"/>
          </p:cNvSpPr>
          <p:nvPr>
            <p:ph type="dt" idx="12"/>
          </p:nvPr>
        </p:nvSpPr>
        <p:spPr/>
        <p:txBody>
          <a:bodyPr/>
          <a:lstStyle/>
          <a:p>
            <a:fld id="{FE32DF8E-8763-4183-856F-1649AE9DCF21}" type="datetime1">
              <a:rPr lang="en-US" smtClean="0"/>
              <a:t>4/11/2016</a:t>
            </a:fld>
            <a:endParaRPr lang="en-US" dirty="0"/>
          </a:p>
        </p:txBody>
      </p:sp>
    </p:spTree>
    <p:extLst>
      <p:ext uri="{BB962C8B-B14F-4D97-AF65-F5344CB8AC3E}">
        <p14:creationId xmlns:p14="http://schemas.microsoft.com/office/powerpoint/2010/main" val="3138982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significant pathway for rosy moth and other Asian defoliator species is on cargo from the Far East. It has been observed that female Asian gypsy moths are attracted to ship and port lighting and lay egg masses on non-host material including ships and shipping containers. Asian gypsy moths egg masses can tolerate extremes in both temperature and moisture; making them extremely hardy. </a:t>
            </a:r>
          </a:p>
          <a:p>
            <a:endParaRPr lang="en-US" dirty="0"/>
          </a:p>
          <a:p>
            <a:pPr defTabSz="915772">
              <a:defRPr/>
            </a:pPr>
            <a:r>
              <a:rPr lang="en-US" dirty="0"/>
              <a:t>All stages of the life cycle can be transported on plants moving in trade, particularly plants for planting and cut branches. Egg masses are small and well hidden, which make them difficult to detect. Eggs may be associated with wood with bark of different trees or in crevasses on other articles. </a:t>
            </a:r>
          </a:p>
          <a:p>
            <a:endParaRPr lang="en-US" dirty="0"/>
          </a:p>
          <a:p>
            <a:r>
              <a:rPr lang="en-US" dirty="0"/>
              <a:t>If introduced, </a:t>
            </a:r>
            <a:r>
              <a:rPr lang="en-US" i="1" dirty="0"/>
              <a:t>Lymantria </a:t>
            </a:r>
            <a:r>
              <a:rPr lang="en-US" i="1" dirty="0" err="1"/>
              <a:t>mathura</a:t>
            </a:r>
            <a:r>
              <a:rPr lang="en-US" i="1" dirty="0"/>
              <a:t> </a:t>
            </a:r>
            <a:r>
              <a:rPr lang="en-US" dirty="0"/>
              <a:t>can spread naturally by flight of adult </a:t>
            </a:r>
            <a:r>
              <a:rPr lang="en-US" dirty="0" smtClean="0"/>
              <a:t>moths—both male</a:t>
            </a:r>
            <a:r>
              <a:rPr lang="en-US" baseline="0" dirty="0" smtClean="0"/>
              <a:t> and female</a:t>
            </a:r>
            <a:r>
              <a:rPr lang="en-US" dirty="0" smtClean="0"/>
              <a:t>. </a:t>
            </a:r>
            <a:endParaRPr lang="en-US" dirty="0"/>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13</a:t>
            </a:fld>
            <a:endParaRPr lang="en-US" dirty="0"/>
          </a:p>
        </p:txBody>
      </p:sp>
      <p:sp>
        <p:nvSpPr>
          <p:cNvPr id="6" name="Date Placeholder 5"/>
          <p:cNvSpPr>
            <a:spLocks noGrp="1"/>
          </p:cNvSpPr>
          <p:nvPr>
            <p:ph type="dt" idx="12"/>
          </p:nvPr>
        </p:nvSpPr>
        <p:spPr/>
        <p:txBody>
          <a:bodyPr/>
          <a:lstStyle/>
          <a:p>
            <a:fld id="{87569489-08A1-4672-A28B-FEF207AF8DD1}" type="datetime1">
              <a:rPr lang="en-US" smtClean="0"/>
              <a:t>4/11/2016</a:t>
            </a:fld>
            <a:endParaRPr lang="en-US" dirty="0"/>
          </a:p>
        </p:txBody>
      </p:sp>
    </p:spTree>
    <p:extLst>
      <p:ext uri="{BB962C8B-B14F-4D97-AF65-F5344CB8AC3E}">
        <p14:creationId xmlns:p14="http://schemas.microsoft.com/office/powerpoint/2010/main" val="4225094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Flight activity (for mating) coincides</a:t>
            </a:r>
            <a:r>
              <a:rPr lang="en-US" baseline="0" dirty="0" smtClean="0"/>
              <a:t> with </a:t>
            </a:r>
            <a:r>
              <a:rPr lang="en-US" dirty="0" smtClean="0"/>
              <a:t>European gypsy moth—both</a:t>
            </a:r>
            <a:r>
              <a:rPr lang="en-US" baseline="0" dirty="0" smtClean="0"/>
              <a:t> fly at dusk however </a:t>
            </a:r>
            <a:r>
              <a:rPr lang="en-US" i="1" baseline="0" dirty="0" smtClean="0"/>
              <a:t>L. </a:t>
            </a:r>
            <a:r>
              <a:rPr lang="en-US" i="1" baseline="0" dirty="0" err="1" smtClean="0"/>
              <a:t>mathura</a:t>
            </a:r>
            <a:r>
              <a:rPr lang="en-US" i="1" baseline="0" dirty="0" smtClean="0"/>
              <a:t> </a:t>
            </a:r>
            <a:r>
              <a:rPr lang="en-US" baseline="0" dirty="0" smtClean="0"/>
              <a:t>mates at night and </a:t>
            </a:r>
            <a:r>
              <a:rPr lang="en-US" i="1" baseline="0" dirty="0" smtClean="0"/>
              <a:t>L. </a:t>
            </a:r>
            <a:r>
              <a:rPr lang="en-US" i="1" baseline="0" dirty="0" err="1" smtClean="0"/>
              <a:t>dispar</a:t>
            </a:r>
            <a:r>
              <a:rPr lang="en-US" i="1" baseline="0" dirty="0" smtClean="0"/>
              <a:t> </a:t>
            </a:r>
            <a:r>
              <a:rPr lang="en-US" baseline="0" dirty="0" smtClean="0"/>
              <a:t>mates during the day. </a:t>
            </a:r>
          </a:p>
          <a:p>
            <a:endParaRPr lang="en-US" i="0" baseline="0" dirty="0" smtClean="0"/>
          </a:p>
          <a:p>
            <a:r>
              <a:rPr lang="en-US" i="0" baseline="0" dirty="0" smtClean="0"/>
              <a:t>Unlike</a:t>
            </a:r>
            <a:r>
              <a:rPr lang="en-US" i="1" baseline="0" dirty="0" smtClean="0"/>
              <a:t> L. </a:t>
            </a:r>
            <a:r>
              <a:rPr lang="en-US" i="1" baseline="0" dirty="0" err="1" smtClean="0"/>
              <a:t>dispar</a:t>
            </a:r>
            <a:r>
              <a:rPr lang="en-US" i="0" baseline="0" dirty="0" smtClean="0"/>
              <a:t>—the European gypsy moth, female Asian gypsy moths commonly fly.</a:t>
            </a:r>
          </a:p>
          <a:p>
            <a:endParaRPr lang="en-US" i="1" baseline="0" dirty="0" smtClean="0"/>
          </a:p>
          <a:p>
            <a:r>
              <a:rPr lang="en-US" i="0" baseline="0" dirty="0" smtClean="0"/>
              <a:t>Eggs are laid between early September and mid October and females cover egg masses with hairs from their abdomens. </a:t>
            </a:r>
            <a:r>
              <a:rPr lang="en-US" dirty="0" smtClean="0"/>
              <a:t>Female moths become inactive after egg laying</a:t>
            </a:r>
            <a:r>
              <a:rPr lang="en-US" baseline="0" dirty="0" smtClean="0"/>
              <a:t> and </a:t>
            </a:r>
            <a:r>
              <a:rPr lang="en-US" dirty="0" smtClean="0"/>
              <a:t>congregate in groups near egg masses. Males are short lived and are rarely seen.</a:t>
            </a:r>
          </a:p>
          <a:p>
            <a:endParaRPr lang="en-US" baseline="0" dirty="0" smtClean="0"/>
          </a:p>
          <a:p>
            <a:endParaRPr lang="en-US" baseline="0" dirty="0" smtClean="0"/>
          </a:p>
          <a:p>
            <a:r>
              <a:rPr lang="en-US" baseline="0" dirty="0" smtClean="0"/>
              <a:t> </a:t>
            </a:r>
            <a:endParaRPr lang="en-US" dirty="0" smtClean="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14</a:t>
            </a:fld>
            <a:endParaRPr lang="en-US" dirty="0"/>
          </a:p>
        </p:txBody>
      </p:sp>
      <p:sp>
        <p:nvSpPr>
          <p:cNvPr id="6" name="Date Placeholder 5"/>
          <p:cNvSpPr>
            <a:spLocks noGrp="1"/>
          </p:cNvSpPr>
          <p:nvPr>
            <p:ph type="dt" idx="12"/>
          </p:nvPr>
        </p:nvSpPr>
        <p:spPr/>
        <p:txBody>
          <a:bodyPr/>
          <a:lstStyle/>
          <a:p>
            <a:fld id="{50D5E2C7-3461-452C-A4D1-592A44CF258A}" type="datetime1">
              <a:rPr lang="en-US" smtClean="0"/>
              <a:t>4/11/2016</a:t>
            </a:fld>
            <a:endParaRPr lang="en-US" dirty="0"/>
          </a:p>
        </p:txBody>
      </p:sp>
    </p:spTree>
    <p:extLst>
      <p:ext uri="{BB962C8B-B14F-4D97-AF65-F5344CB8AC3E}">
        <p14:creationId xmlns:p14="http://schemas.microsoft.com/office/powerpoint/2010/main" val="2781680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smtClean="0">
                <a:solidFill>
                  <a:schemeClr val="tx1"/>
                </a:solidFill>
              </a:rPr>
              <a:t>The number of generations</a:t>
            </a:r>
            <a:r>
              <a:rPr lang="en-US" baseline="0" dirty="0" smtClean="0">
                <a:solidFill>
                  <a:schemeClr val="tx1"/>
                </a:solidFill>
              </a:rPr>
              <a:t> per year is determined by location. </a:t>
            </a:r>
            <a:r>
              <a:rPr lang="en-US" dirty="0" smtClean="0">
                <a:solidFill>
                  <a:schemeClr val="tx1"/>
                </a:solidFill>
              </a:rPr>
              <a:t>Within its native range rosy moth has 1–2 generations per year. In</a:t>
            </a:r>
            <a:r>
              <a:rPr lang="en-US" baseline="0" dirty="0" smtClean="0">
                <a:solidFill>
                  <a:schemeClr val="tx1"/>
                </a:solidFill>
              </a:rPr>
              <a:t> the US, European gypsy moth h</a:t>
            </a:r>
            <a:r>
              <a:rPr lang="en-US" dirty="0" smtClean="0">
                <a:solidFill>
                  <a:schemeClr val="tx1"/>
                </a:solidFill>
              </a:rPr>
              <a:t>as one.</a:t>
            </a:r>
            <a:r>
              <a:rPr lang="en-US" baseline="0" dirty="0" smtClean="0">
                <a:solidFill>
                  <a:schemeClr val="tx1"/>
                </a:solidFill>
              </a:rPr>
              <a:t> It is believed that rosy moth would have one generation per year in the US. </a:t>
            </a:r>
          </a:p>
          <a:p>
            <a:endParaRPr lang="en-US" dirty="0" smtClean="0">
              <a:solidFill>
                <a:schemeClr val="tx1"/>
              </a:solidFill>
            </a:endParaRPr>
          </a:p>
          <a:p>
            <a:r>
              <a:rPr lang="en-US" dirty="0" smtClean="0">
                <a:solidFill>
                  <a:schemeClr val="tx1"/>
                </a:solidFill>
              </a:rPr>
              <a:t>Eggs with almost completely developed larvae overwinter under bark scales.</a:t>
            </a:r>
            <a:r>
              <a:rPr lang="en-US" baseline="0" dirty="0" smtClean="0">
                <a:solidFill>
                  <a:schemeClr val="tx1"/>
                </a:solidFill>
              </a:rPr>
              <a:t> </a:t>
            </a:r>
            <a:r>
              <a:rPr lang="en-US" dirty="0" smtClean="0">
                <a:solidFill>
                  <a:schemeClr val="tx1"/>
                </a:solidFill>
              </a:rPr>
              <a:t>Eggs hatch in spring when leaves become available for feeding. </a:t>
            </a:r>
          </a:p>
          <a:p>
            <a:endParaRPr lang="en-US" dirty="0" smtClean="0">
              <a:solidFill>
                <a:schemeClr val="tx1"/>
              </a:solidFill>
            </a:endParaRPr>
          </a:p>
          <a:p>
            <a:r>
              <a:rPr lang="en-US" dirty="0" smtClean="0">
                <a:solidFill>
                  <a:schemeClr val="tx1"/>
                </a:solidFill>
              </a:rPr>
              <a:t>Like European</a:t>
            </a:r>
            <a:r>
              <a:rPr lang="en-US" baseline="0" dirty="0" smtClean="0">
                <a:solidFill>
                  <a:schemeClr val="tx1"/>
                </a:solidFill>
              </a:rPr>
              <a:t> gypsy moths, n</a:t>
            </a:r>
            <a:r>
              <a:rPr lang="en-US" dirty="0" smtClean="0">
                <a:solidFill>
                  <a:schemeClr val="tx1"/>
                </a:solidFill>
              </a:rPr>
              <a:t>ewly hatched</a:t>
            </a:r>
            <a:r>
              <a:rPr lang="en-US" baseline="0" dirty="0" smtClean="0">
                <a:solidFill>
                  <a:schemeClr val="tx1"/>
                </a:solidFill>
              </a:rPr>
              <a:t> rosy moth </a:t>
            </a:r>
            <a:r>
              <a:rPr lang="en-US" dirty="0" smtClean="0">
                <a:solidFill>
                  <a:schemeClr val="tx1"/>
                </a:solidFill>
              </a:rPr>
              <a:t>caterpillars</a:t>
            </a:r>
            <a:r>
              <a:rPr lang="en-US" baseline="0" dirty="0" smtClean="0">
                <a:solidFill>
                  <a:schemeClr val="tx1"/>
                </a:solidFill>
              </a:rPr>
              <a:t> </a:t>
            </a:r>
            <a:r>
              <a:rPr lang="en-US" dirty="0" smtClean="0">
                <a:solidFill>
                  <a:schemeClr val="tx1"/>
                </a:solidFill>
              </a:rPr>
              <a:t>disperse through ballooning—that is via silken threads.</a:t>
            </a:r>
            <a:r>
              <a:rPr lang="en-US" baseline="0" dirty="0" smtClean="0">
                <a:solidFill>
                  <a:schemeClr val="tx1"/>
                </a:solidFill>
              </a:rPr>
              <a:t> </a:t>
            </a:r>
            <a:r>
              <a:rPr lang="en-US" dirty="0" smtClean="0">
                <a:solidFill>
                  <a:schemeClr val="tx1"/>
                </a:solidFill>
              </a:rPr>
              <a:t>Late instar larvae feed at night and return to the trunk during the day. Larvae are known to rest in an inverted “J” position on trunks with both anterior and posterior ends pointing downward.</a:t>
            </a:r>
            <a:r>
              <a:rPr lang="en-US" baseline="0" dirty="0" smtClean="0">
                <a:solidFill>
                  <a:schemeClr val="tx1"/>
                </a:solidFill>
              </a:rPr>
              <a:t> </a:t>
            </a:r>
          </a:p>
          <a:p>
            <a:endParaRPr lang="en-US" baseline="0" dirty="0" smtClean="0">
              <a:solidFill>
                <a:schemeClr val="tx1"/>
              </a:solidFill>
            </a:endParaRPr>
          </a:p>
          <a:p>
            <a:r>
              <a:rPr lang="en-US" baseline="0" dirty="0" smtClean="0">
                <a:solidFill>
                  <a:schemeClr val="tx1"/>
                </a:solidFill>
              </a:rPr>
              <a:t>Pupation often occurs in groups and pupae can often be found in protected areas of branches, in leaf litter and elsewhere. </a:t>
            </a:r>
            <a:r>
              <a:rPr lang="en-US" dirty="0" smtClean="0">
                <a:solidFill>
                  <a:schemeClr val="tx1"/>
                </a:solidFill>
              </a:rPr>
              <a:t>Pupae are present from late July to late October.</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15</a:t>
            </a:fld>
            <a:endParaRPr lang="en-US" dirty="0"/>
          </a:p>
        </p:txBody>
      </p:sp>
      <p:sp>
        <p:nvSpPr>
          <p:cNvPr id="6" name="Date Placeholder 5"/>
          <p:cNvSpPr>
            <a:spLocks noGrp="1"/>
          </p:cNvSpPr>
          <p:nvPr>
            <p:ph type="dt" idx="12"/>
          </p:nvPr>
        </p:nvSpPr>
        <p:spPr/>
        <p:txBody>
          <a:bodyPr/>
          <a:lstStyle/>
          <a:p>
            <a:fld id="{3A9FF71D-3B83-4054-90B0-C03315B27FA2}" type="datetime1">
              <a:rPr lang="en-US" smtClean="0"/>
              <a:t>4/11/2016</a:t>
            </a:fld>
            <a:endParaRPr lang="en-US" dirty="0"/>
          </a:p>
        </p:txBody>
      </p:sp>
    </p:spTree>
    <p:extLst>
      <p:ext uri="{BB962C8B-B14F-4D97-AF65-F5344CB8AC3E}">
        <p14:creationId xmlns:p14="http://schemas.microsoft.com/office/powerpoint/2010/main" val="1169946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D4E292CE-FD04-4DB4-93AB-65663BE7AB6D}" type="datetime1">
              <a:rPr lang="en-US" smtClean="0"/>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16</a:t>
            </a:fld>
            <a:endParaRPr lang="en-US" dirty="0"/>
          </a:p>
        </p:txBody>
      </p:sp>
    </p:spTree>
    <p:extLst>
      <p:ext uri="{BB962C8B-B14F-4D97-AF65-F5344CB8AC3E}">
        <p14:creationId xmlns:p14="http://schemas.microsoft.com/office/powerpoint/2010/main" val="2925100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r>
              <a:rPr lang="en-US" dirty="0" smtClean="0"/>
              <a:t>There are several</a:t>
            </a:r>
            <a:r>
              <a:rPr lang="en-US" baseline="0" dirty="0" smtClean="0"/>
              <a:t> species of Lymantria from Asia that are not known to be established in the US. You may be familiar with and recognize the </a:t>
            </a:r>
            <a:r>
              <a:rPr lang="en-US" dirty="0" smtClean="0"/>
              <a:t>European gypsy moth,</a:t>
            </a:r>
            <a:r>
              <a:rPr lang="en-US" baseline="0" dirty="0" smtClean="0"/>
              <a:t> shown here,</a:t>
            </a:r>
            <a:r>
              <a:rPr lang="en-US" dirty="0" smtClean="0"/>
              <a:t> which has naturalized in much of the Northeast. </a:t>
            </a:r>
          </a:p>
          <a:p>
            <a:pPr defTabSz="915772"/>
            <a:endParaRPr lang="en-US" i="1" dirty="0" smtClean="0"/>
          </a:p>
          <a:p>
            <a:pPr defTabSz="915772"/>
            <a:r>
              <a:rPr lang="en-US" i="1" dirty="0" smtClean="0"/>
              <a:t>Lymantria</a:t>
            </a:r>
            <a:r>
              <a:rPr lang="en-US" dirty="0" smtClean="0"/>
              <a:t> spp. can be identified by the diagnostic arc/dot feature as marked</a:t>
            </a:r>
            <a:r>
              <a:rPr lang="en-US" baseline="0" dirty="0" smtClean="0"/>
              <a:t> by the arrows in these images. </a:t>
            </a:r>
            <a:endParaRPr lang="en-US" dirty="0" smtClean="0"/>
          </a:p>
          <a:p>
            <a:endParaRPr lang="en-US" dirty="0"/>
          </a:p>
        </p:txBody>
      </p:sp>
      <p:sp>
        <p:nvSpPr>
          <p:cNvPr id="4" name="Date Placeholder 3"/>
          <p:cNvSpPr>
            <a:spLocks noGrp="1"/>
          </p:cNvSpPr>
          <p:nvPr>
            <p:ph type="dt" idx="10"/>
          </p:nvPr>
        </p:nvSpPr>
        <p:spPr/>
        <p:txBody>
          <a:bodyPr/>
          <a:lstStyle/>
          <a:p>
            <a:fld id="{A7F6B46C-B8A3-45BA-B6DF-7C2C971ECB19}" type="datetime1">
              <a:rPr lang="en-US" smtClean="0"/>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17</a:t>
            </a:fld>
            <a:endParaRPr lang="en-US" dirty="0"/>
          </a:p>
        </p:txBody>
      </p:sp>
    </p:spTree>
    <p:extLst>
      <p:ext uri="{BB962C8B-B14F-4D97-AF65-F5344CB8AC3E}">
        <p14:creationId xmlns:p14="http://schemas.microsoft.com/office/powerpoint/2010/main" val="3954894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Lymantria</a:t>
            </a:r>
            <a:r>
              <a:rPr lang="en-US" i="1" baseline="0" dirty="0" smtClean="0"/>
              <a:t> </a:t>
            </a:r>
            <a:r>
              <a:rPr lang="en-US" i="1" baseline="0" dirty="0" err="1" smtClean="0"/>
              <a:t>mathura</a:t>
            </a:r>
            <a:r>
              <a:rPr lang="en-US" i="1" baseline="0" dirty="0" smtClean="0"/>
              <a:t> </a:t>
            </a:r>
            <a:r>
              <a:rPr lang="en-US" baseline="0" dirty="0" smtClean="0"/>
              <a:t>should be easy to recognize in the adult form as no other native moths resemble them. However, individuals </a:t>
            </a:r>
            <a:r>
              <a:rPr lang="en-US" dirty="0" smtClean="0"/>
              <a:t>that are suspected to represent an introduction of </a:t>
            </a:r>
            <a:r>
              <a:rPr lang="en-US" i="1" dirty="0" smtClean="0"/>
              <a:t>L. </a:t>
            </a:r>
            <a:r>
              <a:rPr lang="en-US" i="1" dirty="0" err="1" smtClean="0"/>
              <a:t>mathura</a:t>
            </a:r>
            <a:r>
              <a:rPr lang="en-US" i="1" dirty="0" smtClean="0"/>
              <a:t> </a:t>
            </a:r>
            <a:r>
              <a:rPr lang="en-US" dirty="0" smtClean="0"/>
              <a:t>should be identified by a taxonomist with expertise in the subfamily </a:t>
            </a:r>
            <a:r>
              <a:rPr lang="en-US" dirty="0" err="1" smtClean="0"/>
              <a:t>Lymantriinae</a:t>
            </a:r>
            <a:r>
              <a:rPr lang="en-US" dirty="0" smtClean="0"/>
              <a:t>.</a:t>
            </a:r>
          </a:p>
          <a:p>
            <a:pPr algn="l"/>
            <a:endParaRPr lang="en-US" dirty="0"/>
          </a:p>
        </p:txBody>
      </p:sp>
      <p:sp>
        <p:nvSpPr>
          <p:cNvPr id="4" name="Date Placeholder 3"/>
          <p:cNvSpPr>
            <a:spLocks noGrp="1"/>
          </p:cNvSpPr>
          <p:nvPr>
            <p:ph type="dt" idx="10"/>
          </p:nvPr>
        </p:nvSpPr>
        <p:spPr/>
        <p:txBody>
          <a:bodyPr/>
          <a:lstStyle/>
          <a:p>
            <a:fld id="{0EC61F22-BFFD-44BB-A966-838EDE8539BF}" type="datetime1">
              <a:rPr lang="en-US" smtClean="0"/>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18</a:t>
            </a:fld>
            <a:endParaRPr lang="en-US" dirty="0"/>
          </a:p>
        </p:txBody>
      </p:sp>
    </p:spTree>
    <p:extLst>
      <p:ext uri="{BB962C8B-B14F-4D97-AF65-F5344CB8AC3E}">
        <p14:creationId xmlns:p14="http://schemas.microsoft.com/office/powerpoint/2010/main" val="4274543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Adult moths are</a:t>
            </a:r>
            <a:r>
              <a:rPr lang="en-US" baseline="0" dirty="0" smtClean="0"/>
              <a:t> hairy, heavy bodied and of moderate size. </a:t>
            </a:r>
            <a:endParaRPr lang="en-US" dirty="0" smtClean="0"/>
          </a:p>
          <a:p>
            <a:endParaRPr lang="en-US" dirty="0" smtClean="0"/>
          </a:p>
          <a:p>
            <a:r>
              <a:rPr lang="en-US" dirty="0" smtClean="0"/>
              <a:t>Males </a:t>
            </a:r>
            <a:r>
              <a:rPr lang="en-US" dirty="0"/>
              <a:t>have densely marked forewings and yellow </a:t>
            </a:r>
            <a:r>
              <a:rPr lang="en-US" dirty="0" smtClean="0"/>
              <a:t>hindwings and </a:t>
            </a:r>
            <a:r>
              <a:rPr lang="en-US" dirty="0"/>
              <a:t>abdomen. </a:t>
            </a:r>
            <a:endParaRPr lang="en-US" dirty="0" smtClean="0"/>
          </a:p>
          <a:p>
            <a:endParaRPr lang="en-US" dirty="0"/>
          </a:p>
          <a:p>
            <a:r>
              <a:rPr lang="en-US" dirty="0"/>
              <a:t>Females </a:t>
            </a:r>
            <a:r>
              <a:rPr lang="en-US" dirty="0" smtClean="0"/>
              <a:t>look very </a:t>
            </a:r>
            <a:r>
              <a:rPr lang="en-US" dirty="0"/>
              <a:t>different from the </a:t>
            </a:r>
            <a:r>
              <a:rPr lang="en-US" dirty="0" smtClean="0"/>
              <a:t>males</a:t>
            </a:r>
            <a:r>
              <a:rPr lang="en-US" baseline="0" dirty="0" smtClean="0"/>
              <a:t>—this trait is known as sexual dimorphism. </a:t>
            </a:r>
            <a:r>
              <a:rPr lang="en-US" dirty="0" smtClean="0"/>
              <a:t>Note </a:t>
            </a:r>
            <a:r>
              <a:rPr lang="en-US" dirty="0"/>
              <a:t>the arc dot, while </a:t>
            </a:r>
            <a:r>
              <a:rPr lang="en-US" dirty="0" smtClean="0"/>
              <a:t>present, </a:t>
            </a:r>
            <a:r>
              <a:rPr lang="en-US" dirty="0"/>
              <a:t>is rather obscured by the </a:t>
            </a:r>
            <a:r>
              <a:rPr lang="en-US" dirty="0" smtClean="0"/>
              <a:t>markings </a:t>
            </a:r>
            <a:r>
              <a:rPr lang="en-US" dirty="0"/>
              <a:t>especially in the male.</a:t>
            </a:r>
          </a:p>
          <a:p>
            <a:endParaRPr lang="en-US" dirty="0"/>
          </a:p>
        </p:txBody>
      </p:sp>
      <p:sp>
        <p:nvSpPr>
          <p:cNvPr id="4" name="Slide Number Placeholder 3"/>
          <p:cNvSpPr>
            <a:spLocks noGrp="1"/>
          </p:cNvSpPr>
          <p:nvPr>
            <p:ph type="sldNum" sz="quarter" idx="10"/>
          </p:nvPr>
        </p:nvSpPr>
        <p:spPr/>
        <p:txBody>
          <a:bodyPr/>
          <a:lstStyle/>
          <a:p>
            <a:fld id="{A9A88B07-D2C7-46C6-ACB0-90D78660169B}" type="slidenum">
              <a:rPr lang="en-US" smtClean="0"/>
              <a:t>19</a:t>
            </a:fld>
            <a:endParaRPr lang="en-US"/>
          </a:p>
        </p:txBody>
      </p:sp>
    </p:spTree>
    <p:extLst>
      <p:ext uri="{BB962C8B-B14F-4D97-AF65-F5344CB8AC3E}">
        <p14:creationId xmlns:p14="http://schemas.microsoft.com/office/powerpoint/2010/main" val="1415834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The</a:t>
            </a:r>
            <a:r>
              <a:rPr lang="en-US" i="0" baseline="0" dirty="0" smtClean="0"/>
              <a:t> rosy moth, </a:t>
            </a:r>
            <a:r>
              <a:rPr lang="en-US" i="1" baseline="0" dirty="0" err="1" smtClean="0"/>
              <a:t>Lymantria</a:t>
            </a:r>
            <a:r>
              <a:rPr lang="en-US" i="1" baseline="0" dirty="0" smtClean="0"/>
              <a:t> </a:t>
            </a:r>
            <a:r>
              <a:rPr lang="en-US" i="1" baseline="0" dirty="0" err="1" smtClean="0"/>
              <a:t>mathura</a:t>
            </a:r>
            <a:r>
              <a:rPr lang="en-US" i="0" baseline="0" dirty="0" smtClean="0"/>
              <a:t>, is a relative of the introduced European gypsy moth, </a:t>
            </a:r>
            <a:r>
              <a:rPr lang="en-US" i="1" baseline="0" dirty="0" err="1" smtClean="0"/>
              <a:t>Lymantria</a:t>
            </a:r>
            <a:r>
              <a:rPr lang="en-US" i="1" baseline="0" dirty="0" smtClean="0"/>
              <a:t> </a:t>
            </a:r>
            <a:r>
              <a:rPr lang="en-US" i="1" baseline="0" dirty="0" err="1" smtClean="0"/>
              <a:t>dispar</a:t>
            </a:r>
            <a:r>
              <a:rPr lang="en-US" i="1" baseline="0" dirty="0" smtClean="0"/>
              <a:t> </a:t>
            </a:r>
            <a:r>
              <a:rPr lang="en-US" i="1" baseline="0" dirty="0" err="1" smtClean="0"/>
              <a:t>dispar</a:t>
            </a:r>
            <a:r>
              <a:rPr lang="en-US" i="0" baseline="0" dirty="0" smtClean="0"/>
              <a:t>. It is not known to be present in the United States.</a:t>
            </a:r>
            <a:endParaRPr lang="en-US" i="0" dirty="0"/>
          </a:p>
        </p:txBody>
      </p:sp>
      <p:sp>
        <p:nvSpPr>
          <p:cNvPr id="4" name="Date Placeholder 3"/>
          <p:cNvSpPr>
            <a:spLocks noGrp="1"/>
          </p:cNvSpPr>
          <p:nvPr>
            <p:ph type="dt" idx="10"/>
          </p:nvPr>
        </p:nvSpPr>
        <p:spPr/>
        <p:txBody>
          <a:bodyPr/>
          <a:lstStyle/>
          <a:p>
            <a:fld id="{3E90DE3B-393A-4988-80CC-8AD23C07BD80}" type="datetime1">
              <a:rPr lang="en-US" smtClean="0"/>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a:t>
            </a:fld>
            <a:endParaRPr lang="en-US" dirty="0"/>
          </a:p>
        </p:txBody>
      </p:sp>
    </p:spTree>
    <p:extLst>
      <p:ext uri="{BB962C8B-B14F-4D97-AF65-F5344CB8AC3E}">
        <p14:creationId xmlns:p14="http://schemas.microsoft.com/office/powerpoint/2010/main" val="2960328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Males have beige forewings with dark-brown markings.</a:t>
            </a:r>
            <a:r>
              <a:rPr lang="en-US" baseline="0" dirty="0" smtClean="0"/>
              <a:t> T</a:t>
            </a:r>
            <a:r>
              <a:rPr lang="en-US" dirty="0" smtClean="0"/>
              <a:t>he hindwings and abdomen are yellow. Their</a:t>
            </a:r>
            <a:r>
              <a:rPr lang="en-US" baseline="0" dirty="0" smtClean="0"/>
              <a:t> </a:t>
            </a:r>
            <a:r>
              <a:rPr lang="en-US" dirty="0" smtClean="0"/>
              <a:t>forewings</a:t>
            </a:r>
            <a:r>
              <a:rPr lang="en-US" baseline="0" dirty="0" smtClean="0"/>
              <a:t> </a:t>
            </a:r>
            <a:r>
              <a:rPr lang="en-US" dirty="0" smtClean="0"/>
              <a:t>bear an obscured arc/dot feature diagnostic for </a:t>
            </a:r>
            <a:r>
              <a:rPr lang="en-US" i="1" dirty="0" smtClean="0"/>
              <a:t>Lymantria</a:t>
            </a:r>
            <a:r>
              <a:rPr lang="en-US" baseline="0" dirty="0" smtClean="0"/>
              <a:t> spp.</a:t>
            </a:r>
            <a:endParaRPr lang="en-US" b="1" dirty="0"/>
          </a:p>
          <a:p>
            <a:endParaRPr lang="en-US" b="1" dirty="0"/>
          </a:p>
          <a:p>
            <a:r>
              <a:rPr lang="en-US" b="1" dirty="0" smtClean="0"/>
              <a:t>_________________________________________________________________________________________________________</a:t>
            </a:r>
            <a:endParaRPr lang="en-US" b="1" dirty="0"/>
          </a:p>
          <a:p>
            <a:endParaRPr lang="en-US" b="1" dirty="0"/>
          </a:p>
          <a:p>
            <a:r>
              <a:rPr lang="en-US" b="1" dirty="0"/>
              <a:t>For complete accuracy, the following morphological descriptions of </a:t>
            </a:r>
            <a:r>
              <a:rPr lang="en-US" b="1" i="1" dirty="0"/>
              <a:t>L. </a:t>
            </a:r>
            <a:r>
              <a:rPr lang="en-US" b="1" i="1" dirty="0" err="1"/>
              <a:t>mathura</a:t>
            </a:r>
            <a:r>
              <a:rPr lang="en-US" b="1" i="1" dirty="0"/>
              <a:t> </a:t>
            </a:r>
            <a:r>
              <a:rPr lang="en-US" b="1" dirty="0"/>
              <a:t>are quoted from Moore (1865) and </a:t>
            </a:r>
            <a:r>
              <a:rPr lang="en-US" b="1" dirty="0" err="1"/>
              <a:t>Roonwal</a:t>
            </a:r>
            <a:r>
              <a:rPr lang="en-US" b="1" dirty="0"/>
              <a:t> (1979b). </a:t>
            </a:r>
          </a:p>
          <a:p>
            <a:endParaRPr lang="en-US" dirty="0"/>
          </a:p>
          <a:p>
            <a:r>
              <a:rPr lang="en-US" dirty="0"/>
              <a:t>“</a:t>
            </a:r>
            <a:r>
              <a:rPr lang="en-US" dirty="0" err="1"/>
              <a:t>Upperside</a:t>
            </a:r>
            <a:r>
              <a:rPr lang="en-US" dirty="0"/>
              <a:t>-forewing greyish white, markings brown, with pale-brown interspaces; with two or three black and yellow spots at the base; two transverse </a:t>
            </a:r>
            <a:r>
              <a:rPr lang="en-US" dirty="0" err="1"/>
              <a:t>subbasal</a:t>
            </a:r>
            <a:r>
              <a:rPr lang="en-US" dirty="0"/>
              <a:t> irregular lines, between which is a broad band; a round spot within the cell and a blackish curved streak at its end; three transverse </a:t>
            </a:r>
            <a:r>
              <a:rPr lang="en-US" dirty="0" err="1"/>
              <a:t>discal</a:t>
            </a:r>
            <a:r>
              <a:rPr lang="en-US" dirty="0"/>
              <a:t> </a:t>
            </a:r>
            <a:r>
              <a:rPr lang="en-US" dirty="0" err="1"/>
              <a:t>lunulated</a:t>
            </a:r>
            <a:r>
              <a:rPr lang="en-US" dirty="0"/>
              <a:t> bands, the first broad, the others narrow; a marginal row of spots: hind wing dull yellow, with a blackish </a:t>
            </a:r>
            <a:r>
              <a:rPr lang="en-US" dirty="0" err="1"/>
              <a:t>discal</a:t>
            </a:r>
            <a:r>
              <a:rPr lang="en-US" dirty="0"/>
              <a:t> spot, narrow </a:t>
            </a:r>
            <a:r>
              <a:rPr lang="en-US" dirty="0" err="1"/>
              <a:t>submarginal</a:t>
            </a:r>
            <a:r>
              <a:rPr lang="en-US" dirty="0"/>
              <a:t> maculated band, and a marginal row of small spots. Underside dull yellow, suffused with pale brown between the veins, with darker-brown </a:t>
            </a:r>
            <a:r>
              <a:rPr lang="en-US" dirty="0" err="1"/>
              <a:t>discal</a:t>
            </a:r>
            <a:r>
              <a:rPr lang="en-US" dirty="0"/>
              <a:t> and marginal spots. Thorax white, with yellow and black spots. Abdomen yellow, tuft white, with dorsal, lateral, and a row beneath of black spots. Head at the sides, </a:t>
            </a:r>
            <a:r>
              <a:rPr lang="en-US" dirty="0" err="1"/>
              <a:t>palpi</a:t>
            </a:r>
            <a:r>
              <a:rPr lang="en-US" dirty="0"/>
              <a:t> in front, and legs yellow; </a:t>
            </a:r>
            <a:r>
              <a:rPr lang="en-US" dirty="0" err="1"/>
              <a:t>palpi</a:t>
            </a:r>
            <a:r>
              <a:rPr lang="en-US" dirty="0"/>
              <a:t> above and at the sides, and spots on the legs, black. Antennae brown. Expanse 2¼ inches” (Moore 1865).</a:t>
            </a:r>
            <a:endParaRPr lang="en-US" dirty="0" smtClean="0"/>
          </a:p>
        </p:txBody>
      </p:sp>
      <p:sp>
        <p:nvSpPr>
          <p:cNvPr id="4" name="Footer Placeholder 3"/>
          <p:cNvSpPr>
            <a:spLocks noGrp="1"/>
          </p:cNvSpPr>
          <p:nvPr>
            <p:ph type="ftr" sz="quarter" idx="10"/>
          </p:nvPr>
        </p:nvSpPr>
        <p:spPr/>
        <p:txBody>
          <a:bodyPr/>
          <a:lstStyle/>
          <a:p>
            <a:endParaRPr lang="en-US" dirty="0">
              <a:solidFill>
                <a:prstClr val="black"/>
              </a:solidFill>
            </a:endParaRPr>
          </a:p>
        </p:txBody>
      </p:sp>
      <p:sp>
        <p:nvSpPr>
          <p:cNvPr id="5" name="Slide Number Placeholder 4"/>
          <p:cNvSpPr>
            <a:spLocks noGrp="1"/>
          </p:cNvSpPr>
          <p:nvPr>
            <p:ph type="sldNum" sz="quarter" idx="11"/>
          </p:nvPr>
        </p:nvSpPr>
        <p:spPr/>
        <p:txBody>
          <a:bodyPr/>
          <a:lstStyle/>
          <a:p>
            <a:fld id="{EBB57A5C-E37E-4CC4-ADA7-F5AB6AC80008}" type="slidenum">
              <a:rPr lang="en-US" smtClean="0">
                <a:solidFill>
                  <a:prstClr val="black"/>
                </a:solidFill>
              </a:rPr>
              <a:pPr/>
              <a:t>20</a:t>
            </a:fld>
            <a:endParaRPr lang="en-US" dirty="0">
              <a:solidFill>
                <a:prstClr val="black"/>
              </a:solidFill>
            </a:endParaRPr>
          </a:p>
        </p:txBody>
      </p:sp>
      <p:sp>
        <p:nvSpPr>
          <p:cNvPr id="6" name="Date Placeholder 5"/>
          <p:cNvSpPr>
            <a:spLocks noGrp="1"/>
          </p:cNvSpPr>
          <p:nvPr>
            <p:ph type="dt" idx="12"/>
          </p:nvPr>
        </p:nvSpPr>
        <p:spPr/>
        <p:txBody>
          <a:bodyPr/>
          <a:lstStyle/>
          <a:p>
            <a:fld id="{ECCB94FB-3779-49E7-B8DC-AEB698960A5B}" type="datetime1">
              <a:rPr lang="en-US" smtClean="0">
                <a:solidFill>
                  <a:prstClr val="black"/>
                </a:solidFill>
              </a:rPr>
              <a:t>4/11/2016</a:t>
            </a:fld>
            <a:endParaRPr lang="en-US" dirty="0">
              <a:solidFill>
                <a:prstClr val="black"/>
              </a:solidFill>
            </a:endParaRPr>
          </a:p>
        </p:txBody>
      </p:sp>
    </p:spTree>
    <p:extLst>
      <p:ext uri="{BB962C8B-B14F-4D97-AF65-F5344CB8AC3E}">
        <p14:creationId xmlns:p14="http://schemas.microsoft.com/office/powerpoint/2010/main" val="2150853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Females </a:t>
            </a:r>
            <a:r>
              <a:rPr lang="en-US" dirty="0" smtClean="0"/>
              <a:t>are whitish with rosy-pink hue on all wings and abdomen, with rosy coloration most pronounced on the hindwings. </a:t>
            </a:r>
            <a:r>
              <a:rPr lang="en-US" baseline="0" dirty="0" smtClean="0"/>
              <a:t>The forewings are not as heavily marked so the arc/dot is more apparent. </a:t>
            </a:r>
            <a:endParaRPr lang="en-US" dirty="0" smtClean="0"/>
          </a:p>
        </p:txBody>
      </p:sp>
      <p:sp>
        <p:nvSpPr>
          <p:cNvPr id="4" name="Date Placeholder 3"/>
          <p:cNvSpPr>
            <a:spLocks noGrp="1"/>
          </p:cNvSpPr>
          <p:nvPr>
            <p:ph type="dt" idx="10"/>
          </p:nvPr>
        </p:nvSpPr>
        <p:spPr/>
        <p:txBody>
          <a:bodyPr/>
          <a:lstStyle/>
          <a:p>
            <a:fld id="{57918E59-2239-4302-9146-ABDD8BC6A015}" type="datetime1">
              <a:rPr lang="en-US" smtClean="0"/>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21</a:t>
            </a:fld>
            <a:endParaRPr lang="en-US" dirty="0"/>
          </a:p>
        </p:txBody>
      </p:sp>
    </p:spTree>
    <p:extLst>
      <p:ext uri="{BB962C8B-B14F-4D97-AF65-F5344CB8AC3E}">
        <p14:creationId xmlns:p14="http://schemas.microsoft.com/office/powerpoint/2010/main" val="3169693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Eggs are covered over with a white,</a:t>
            </a:r>
            <a:r>
              <a:rPr lang="en-US" baseline="0" dirty="0" smtClean="0">
                <a:solidFill>
                  <a:schemeClr val="tx1"/>
                </a:solidFill>
              </a:rPr>
              <a:t> </a:t>
            </a:r>
            <a:r>
              <a:rPr lang="en-US" dirty="0" smtClean="0">
                <a:solidFill>
                  <a:schemeClr val="tx1"/>
                </a:solidFill>
              </a:rPr>
              <a:t>nearly one-millimeter thick felt-like covering composed of long, white, silken hairs. European gypsy moth egg masses look</a:t>
            </a:r>
            <a:r>
              <a:rPr lang="en-US" baseline="0" dirty="0" smtClean="0">
                <a:solidFill>
                  <a:schemeClr val="tx1"/>
                </a:solidFill>
              </a:rPr>
              <a:t> similar but are more buff or tan in color. </a:t>
            </a:r>
            <a:endParaRPr lang="en-US" dirty="0" smtClean="0">
              <a:solidFill>
                <a:schemeClr val="tx1"/>
              </a:solidFill>
            </a:endParaRPr>
          </a:p>
          <a:p>
            <a:endParaRPr lang="en-US" dirty="0" smtClean="0">
              <a:solidFill>
                <a:schemeClr val="tx1"/>
              </a:solidFill>
            </a:endParaRPr>
          </a:p>
          <a:p>
            <a:r>
              <a:rPr lang="en-US" dirty="0" smtClean="0">
                <a:solidFill>
                  <a:schemeClr val="tx1"/>
                </a:solidFill>
              </a:rPr>
              <a:t>Each egg</a:t>
            </a:r>
            <a:r>
              <a:rPr lang="en-US" baseline="0" dirty="0" smtClean="0">
                <a:solidFill>
                  <a:schemeClr val="tx1"/>
                </a:solidFill>
              </a:rPr>
              <a:t> </a:t>
            </a:r>
            <a:r>
              <a:rPr lang="en-US" dirty="0" smtClean="0">
                <a:solidFill>
                  <a:schemeClr val="tx1"/>
                </a:solidFill>
              </a:rPr>
              <a:t>mass contains about 50–1,200 or more eggs which are laid 2 to 4 layers deep directly on the bark. </a:t>
            </a:r>
          </a:p>
          <a:p>
            <a:endParaRPr lang="en-US" dirty="0" smtClean="0">
              <a:solidFill>
                <a:schemeClr val="tx1"/>
              </a:solidFill>
            </a:endParaRPr>
          </a:p>
          <a:p>
            <a:r>
              <a:rPr lang="en-US" dirty="0" smtClean="0">
                <a:solidFill>
                  <a:schemeClr val="tx1"/>
                </a:solidFill>
              </a:rPr>
              <a:t>Egg masses look</a:t>
            </a:r>
            <a:r>
              <a:rPr lang="en-US" baseline="0" dirty="0" smtClean="0">
                <a:solidFill>
                  <a:schemeClr val="tx1"/>
                </a:solidFill>
              </a:rPr>
              <a:t> distinctly different after egg hatch—felt covering or hairs which remain have become a dirty cream color, possibly with some buff color. Hatched caterpillars leave holes of varying diameters in eggs upon emergence.</a:t>
            </a:r>
            <a:endParaRPr lang="en" dirty="0">
              <a:solidFill>
                <a:schemeClr val="tx1"/>
              </a:solidFill>
            </a:endParaRPr>
          </a:p>
          <a:p>
            <a:pPr defTabSz="915772">
              <a:defRPr/>
            </a:pPr>
            <a:endParaRPr lang="en"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22</a:t>
            </a:fld>
            <a:endParaRPr lang="en-US" dirty="0"/>
          </a:p>
        </p:txBody>
      </p:sp>
      <p:sp>
        <p:nvSpPr>
          <p:cNvPr id="6" name="Date Placeholder 5"/>
          <p:cNvSpPr>
            <a:spLocks noGrp="1"/>
          </p:cNvSpPr>
          <p:nvPr>
            <p:ph type="dt" idx="12"/>
          </p:nvPr>
        </p:nvSpPr>
        <p:spPr/>
        <p:txBody>
          <a:bodyPr/>
          <a:lstStyle/>
          <a:p>
            <a:fld id="{E39D6440-1EF1-4FBA-B491-6262BAA226A1}" type="datetime1">
              <a:rPr lang="en-US" smtClean="0"/>
              <a:t>4/11/2016</a:t>
            </a:fld>
            <a:endParaRPr lang="en-US" dirty="0"/>
          </a:p>
        </p:txBody>
      </p:sp>
    </p:spTree>
    <p:extLst>
      <p:ext uri="{BB962C8B-B14F-4D97-AF65-F5344CB8AC3E}">
        <p14:creationId xmlns:p14="http://schemas.microsoft.com/office/powerpoint/2010/main" val="114271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solidFill>
                <a:schemeClr val="bg1"/>
              </a:solidFill>
            </a:endParaRPr>
          </a:p>
          <a:p>
            <a:endParaRPr lang="en-US" b="1" dirty="0" smtClean="0">
              <a:solidFill>
                <a:schemeClr val="bg1"/>
              </a:solidFill>
            </a:endParaRPr>
          </a:p>
          <a:p>
            <a:r>
              <a:rPr lang="en-US" b="1" dirty="0" smtClean="0">
                <a:solidFill>
                  <a:schemeClr val="bg1"/>
                </a:solidFill>
              </a:rPr>
              <a:t>____________________________________________________________________________________________________</a:t>
            </a:r>
          </a:p>
          <a:p>
            <a:endParaRPr lang="en-US" b="1" dirty="0" smtClean="0">
              <a:solidFill>
                <a:schemeClr val="bg1"/>
              </a:solidFill>
            </a:endParaRPr>
          </a:p>
          <a:p>
            <a:r>
              <a:rPr lang="en-US" b="1" dirty="0" smtClean="0">
                <a:solidFill>
                  <a:schemeClr val="bg1"/>
                </a:solidFill>
              </a:rPr>
              <a:t>For </a:t>
            </a:r>
            <a:r>
              <a:rPr lang="en-US" b="1" dirty="0">
                <a:solidFill>
                  <a:schemeClr val="bg1"/>
                </a:solidFill>
              </a:rPr>
              <a:t>complete accuracy, the following morphological descriptions are quoted from Moore (1865) and </a:t>
            </a:r>
            <a:r>
              <a:rPr lang="en-US" b="1" dirty="0" err="1">
                <a:solidFill>
                  <a:schemeClr val="bg1"/>
                </a:solidFill>
              </a:rPr>
              <a:t>Roonwal</a:t>
            </a:r>
            <a:r>
              <a:rPr lang="en-US" b="1" dirty="0">
                <a:solidFill>
                  <a:schemeClr val="bg1"/>
                </a:solidFill>
              </a:rPr>
              <a:t> (1979b).</a:t>
            </a:r>
          </a:p>
          <a:p>
            <a:endParaRPr lang="en-US" b="1" dirty="0">
              <a:solidFill>
                <a:schemeClr val="bg1"/>
              </a:solidFill>
            </a:endParaRPr>
          </a:p>
          <a:p>
            <a:r>
              <a:rPr lang="en-US" dirty="0">
                <a:solidFill>
                  <a:schemeClr val="bg1"/>
                </a:solidFill>
              </a:rPr>
              <a:t>“Three main </a:t>
            </a:r>
            <a:r>
              <a:rPr lang="en-US" dirty="0" err="1">
                <a:solidFill>
                  <a:schemeClr val="bg1"/>
                </a:solidFill>
              </a:rPr>
              <a:t>colour</a:t>
            </a:r>
            <a:r>
              <a:rPr lang="en-US" dirty="0">
                <a:solidFill>
                  <a:schemeClr val="bg1"/>
                </a:solidFill>
              </a:rPr>
              <a:t> forms are found in mature caterpillars, the following proportions being noticed in 1,613 caterpillars examined: grey-white 66%, intermediate 11%, and blackish brown 23%...</a:t>
            </a:r>
          </a:p>
          <a:p>
            <a:r>
              <a:rPr lang="en-US" dirty="0">
                <a:solidFill>
                  <a:schemeClr val="bg1"/>
                </a:solidFill>
              </a:rPr>
              <a:t>In the masses of caterpillars on tree trunks the various </a:t>
            </a:r>
            <a:r>
              <a:rPr lang="en-US" dirty="0" err="1">
                <a:solidFill>
                  <a:schemeClr val="bg1"/>
                </a:solidFill>
              </a:rPr>
              <a:t>colour</a:t>
            </a:r>
            <a:r>
              <a:rPr lang="en-US" dirty="0">
                <a:solidFill>
                  <a:schemeClr val="bg1"/>
                </a:solidFill>
              </a:rPr>
              <a:t> types are mixed on individual trees; this fact has a protective value by making detection by enemies difficult” (</a:t>
            </a:r>
            <a:r>
              <a:rPr lang="en-US" dirty="0" err="1">
                <a:solidFill>
                  <a:schemeClr val="bg1"/>
                </a:solidFill>
              </a:rPr>
              <a:t>Roonwal</a:t>
            </a:r>
            <a:r>
              <a:rPr lang="en-US" dirty="0">
                <a:solidFill>
                  <a:schemeClr val="bg1"/>
                </a:solidFill>
              </a:rPr>
              <a:t> 1979b).</a:t>
            </a:r>
          </a:p>
          <a:p>
            <a:endParaRPr lang="en-US" dirty="0"/>
          </a:p>
        </p:txBody>
      </p:sp>
      <p:sp>
        <p:nvSpPr>
          <p:cNvPr id="4" name="Date Placeholder 3"/>
          <p:cNvSpPr>
            <a:spLocks noGrp="1"/>
          </p:cNvSpPr>
          <p:nvPr>
            <p:ph type="dt" idx="10"/>
          </p:nvPr>
        </p:nvSpPr>
        <p:spPr/>
        <p:txBody>
          <a:bodyPr/>
          <a:lstStyle/>
          <a:p>
            <a:fld id="{2E9DB73C-6196-47B3-850C-B6203AECB850}" type="datetime1">
              <a:rPr lang="en-US" smtClean="0"/>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23</a:t>
            </a:fld>
            <a:endParaRPr lang="en-US" dirty="0"/>
          </a:p>
        </p:txBody>
      </p:sp>
    </p:spTree>
    <p:extLst>
      <p:ext uri="{BB962C8B-B14F-4D97-AF65-F5344CB8AC3E}">
        <p14:creationId xmlns:p14="http://schemas.microsoft.com/office/powerpoint/2010/main" val="631616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r>
              <a:rPr lang="en-US" b="1" dirty="0">
                <a:solidFill>
                  <a:schemeClr val="bg1"/>
                </a:solidFill>
              </a:rPr>
              <a:t>For complete accuracy, the following morphological descriptions are quoted from Moore (1865) and </a:t>
            </a:r>
            <a:r>
              <a:rPr lang="en-US" b="1" dirty="0" err="1">
                <a:solidFill>
                  <a:schemeClr val="bg1"/>
                </a:solidFill>
              </a:rPr>
              <a:t>Roonwal</a:t>
            </a:r>
            <a:r>
              <a:rPr lang="en-US" b="1" dirty="0">
                <a:solidFill>
                  <a:schemeClr val="bg1"/>
                </a:solidFill>
              </a:rPr>
              <a:t> (1979b).</a:t>
            </a:r>
          </a:p>
          <a:p>
            <a:endParaRPr lang="en-US" dirty="0"/>
          </a:p>
          <a:p>
            <a:r>
              <a:rPr lang="en-US" b="1" dirty="0"/>
              <a:t>Form I (Grey-white): </a:t>
            </a:r>
            <a:r>
              <a:rPr lang="en-US" dirty="0"/>
              <a:t>ground </a:t>
            </a:r>
            <a:r>
              <a:rPr lang="en-US" dirty="0" err="1"/>
              <a:t>colour</a:t>
            </a:r>
            <a:r>
              <a:rPr lang="en-US" dirty="0"/>
              <a:t> dirty white tinged with grey</a:t>
            </a:r>
          </a:p>
          <a:p>
            <a:endParaRPr lang="en-US" dirty="0"/>
          </a:p>
          <a:p>
            <a:r>
              <a:rPr lang="en-US" b="1" dirty="0"/>
              <a:t>Dorsal</a:t>
            </a:r>
            <a:r>
              <a:rPr lang="en-US" dirty="0"/>
              <a:t>: head white with numerous black or brown spots; frons with a longitudinal median black streak; rest of body grey-white, with numerous fine dots forming paired patches. A transverse yellow-brown streak present between pro- and </a:t>
            </a:r>
            <a:r>
              <a:rPr lang="en-US" dirty="0" err="1"/>
              <a:t>mesothorax</a:t>
            </a:r>
            <a:r>
              <a:rPr lang="en-US" dirty="0"/>
              <a:t>, and another in middle of </a:t>
            </a:r>
            <a:r>
              <a:rPr lang="en-US" dirty="0" err="1"/>
              <a:t>metathorax</a:t>
            </a:r>
            <a:r>
              <a:rPr lang="en-US" dirty="0"/>
              <a:t>: abdominal warts blackish; paired lateral papules on abdomen white, with tufts of long white and brown hairs. Long pencil-like plumes of </a:t>
            </a:r>
            <a:r>
              <a:rPr lang="en-US" dirty="0" smtClean="0"/>
              <a:t>black hairs at both the anterior and posterior ends. </a:t>
            </a:r>
            <a:endParaRPr lang="en-US" dirty="0"/>
          </a:p>
          <a:p>
            <a:endParaRPr lang="en-US" dirty="0"/>
          </a:p>
          <a:p>
            <a:r>
              <a:rPr lang="en-US" b="1" dirty="0"/>
              <a:t>Ventral</a:t>
            </a:r>
            <a:r>
              <a:rPr lang="en-US" dirty="0"/>
              <a:t>: brownish pink; legs and </a:t>
            </a:r>
            <a:r>
              <a:rPr lang="en-US" dirty="0" err="1"/>
              <a:t>prolegs</a:t>
            </a:r>
            <a:r>
              <a:rPr lang="en-US" dirty="0"/>
              <a:t> brown, the latter with a black patch externally.</a:t>
            </a:r>
            <a:endParaRPr lang="en-US" dirty="0" smtClean="0"/>
          </a:p>
          <a:p>
            <a:pPr lvl="0"/>
            <a:endParaRPr lang="en-US" dirty="0" smtClean="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24</a:t>
            </a:fld>
            <a:endParaRPr lang="en-US" dirty="0"/>
          </a:p>
        </p:txBody>
      </p:sp>
      <p:sp>
        <p:nvSpPr>
          <p:cNvPr id="6" name="Date Placeholder 5"/>
          <p:cNvSpPr>
            <a:spLocks noGrp="1"/>
          </p:cNvSpPr>
          <p:nvPr>
            <p:ph type="dt" idx="12"/>
          </p:nvPr>
        </p:nvSpPr>
        <p:spPr/>
        <p:txBody>
          <a:bodyPr/>
          <a:lstStyle/>
          <a:p>
            <a:fld id="{81634257-15A0-4E22-B939-AFB2B59C76BE}" type="datetime1">
              <a:rPr lang="en-US" smtClean="0"/>
              <a:t>4/11/2016</a:t>
            </a:fld>
            <a:endParaRPr lang="en-US" dirty="0"/>
          </a:p>
        </p:txBody>
      </p:sp>
    </p:spTree>
    <p:extLst>
      <p:ext uri="{BB962C8B-B14F-4D97-AF65-F5344CB8AC3E}">
        <p14:creationId xmlns:p14="http://schemas.microsoft.com/office/powerpoint/2010/main" val="3282735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endParaRPr lang="en-US" b="1" dirty="0" smtClean="0">
              <a:solidFill>
                <a:schemeClr val="bg1"/>
              </a:solidFill>
            </a:endParaRPr>
          </a:p>
          <a:p>
            <a:pPr defTabSz="915772"/>
            <a:r>
              <a:rPr lang="en-US" b="1" dirty="0" smtClean="0">
                <a:solidFill>
                  <a:schemeClr val="bg1"/>
                </a:solidFill>
              </a:rPr>
              <a:t>__________________________________________________________________________________________</a:t>
            </a:r>
          </a:p>
          <a:p>
            <a:pPr defTabSz="915772"/>
            <a:endParaRPr lang="en-US" b="1" dirty="0" smtClean="0">
              <a:solidFill>
                <a:schemeClr val="bg1"/>
              </a:solidFill>
            </a:endParaRPr>
          </a:p>
          <a:p>
            <a:pPr defTabSz="915772"/>
            <a:r>
              <a:rPr lang="en-US" b="1" dirty="0" smtClean="0">
                <a:solidFill>
                  <a:schemeClr val="bg1"/>
                </a:solidFill>
              </a:rPr>
              <a:t>For </a:t>
            </a:r>
            <a:r>
              <a:rPr lang="en-US" b="1" dirty="0">
                <a:solidFill>
                  <a:schemeClr val="bg1"/>
                </a:solidFill>
              </a:rPr>
              <a:t>complete accuracy, the following morphological descriptions are quoted from Moore (1865) and </a:t>
            </a:r>
            <a:r>
              <a:rPr lang="en-US" b="1" dirty="0" err="1">
                <a:solidFill>
                  <a:schemeClr val="bg1"/>
                </a:solidFill>
              </a:rPr>
              <a:t>Roonwal</a:t>
            </a:r>
            <a:r>
              <a:rPr lang="en-US" b="1" dirty="0">
                <a:solidFill>
                  <a:schemeClr val="bg1"/>
                </a:solidFill>
              </a:rPr>
              <a:t> (1979b).</a:t>
            </a:r>
          </a:p>
          <a:p>
            <a:endParaRPr lang="en-US" b="1" dirty="0"/>
          </a:p>
          <a:p>
            <a:r>
              <a:rPr lang="en-US" b="1" dirty="0"/>
              <a:t>Form II (Intermediate): </a:t>
            </a:r>
            <a:r>
              <a:rPr lang="en-US" dirty="0"/>
              <a:t>ground color pale brown; median white patch on abdominal terga 4 and 5; ventral same as Form I</a:t>
            </a:r>
          </a:p>
          <a:p>
            <a:endParaRPr lang="en-US" b="1" dirty="0"/>
          </a:p>
          <a:p>
            <a:endParaRPr lang="en-US" b="1" dirty="0"/>
          </a:p>
          <a:p>
            <a:r>
              <a:rPr lang="en-US" b="1" dirty="0"/>
              <a:t>Form III (Blackish brown): </a:t>
            </a:r>
            <a:r>
              <a:rPr lang="en-US" dirty="0"/>
              <a:t>ground-color dark brown to almost black </a:t>
            </a:r>
          </a:p>
          <a:p>
            <a:r>
              <a:rPr lang="en-US" b="1" dirty="0"/>
              <a:t>Dorsal</a:t>
            </a:r>
            <a:r>
              <a:rPr lang="en-US" dirty="0"/>
              <a:t>: numerous black spots visible in brown larvae but merged with ground-color in darker ones. Several small white dots present on abdominal terga 4 to the last, and large white patches on terga 4-6. </a:t>
            </a:r>
          </a:p>
          <a:p>
            <a:endParaRPr lang="en-US" dirty="0" smtClean="0"/>
          </a:p>
          <a:p>
            <a:r>
              <a:rPr lang="en-US" b="1" dirty="0" smtClean="0"/>
              <a:t>Ventral</a:t>
            </a:r>
            <a:r>
              <a:rPr lang="en-US" dirty="0"/>
              <a:t>: ashy, suffused with a little pink in the median parts; rest as in Form I.</a:t>
            </a:r>
          </a:p>
          <a:p>
            <a:endParaRPr lang="en-US" dirty="0" smtClean="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25</a:t>
            </a:fld>
            <a:endParaRPr lang="en-US" dirty="0"/>
          </a:p>
        </p:txBody>
      </p:sp>
      <p:sp>
        <p:nvSpPr>
          <p:cNvPr id="6" name="Date Placeholder 5"/>
          <p:cNvSpPr>
            <a:spLocks noGrp="1"/>
          </p:cNvSpPr>
          <p:nvPr>
            <p:ph type="dt" idx="12"/>
          </p:nvPr>
        </p:nvSpPr>
        <p:spPr/>
        <p:txBody>
          <a:bodyPr/>
          <a:lstStyle/>
          <a:p>
            <a:fld id="{4F40F294-3006-496C-B3BF-04AA9F43398B}" type="datetime1">
              <a:rPr lang="en-US" smtClean="0"/>
              <a:t>4/11/2016</a:t>
            </a:fld>
            <a:endParaRPr lang="en-US" dirty="0"/>
          </a:p>
        </p:txBody>
      </p:sp>
    </p:spTree>
    <p:extLst>
      <p:ext uri="{BB962C8B-B14F-4D97-AF65-F5344CB8AC3E}">
        <p14:creationId xmlns:p14="http://schemas.microsoft.com/office/powerpoint/2010/main" val="858812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 rosy maple</a:t>
            </a:r>
            <a:r>
              <a:rPr lang="en-US" baseline="0" dirty="0" smtClean="0"/>
              <a:t> moth does not look at all like the rosy moth — </a:t>
            </a:r>
            <a:r>
              <a:rPr lang="en-US" i="1" baseline="0" dirty="0" err="1" smtClean="0"/>
              <a:t>Lymantria</a:t>
            </a:r>
            <a:r>
              <a:rPr lang="en-US" i="1" baseline="0" dirty="0" smtClean="0"/>
              <a:t> </a:t>
            </a:r>
            <a:r>
              <a:rPr lang="en-US" i="1" baseline="0" dirty="0" err="1" smtClean="0"/>
              <a:t>mathura</a:t>
            </a:r>
            <a:r>
              <a:rPr lang="en-US" baseline="0" dirty="0" smtClean="0"/>
              <a:t>, the common names are similar enough that it deserves a mention here.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t>The rosy</a:t>
            </a:r>
            <a:r>
              <a:rPr lang="en-US" i="0" baseline="0" dirty="0" smtClean="0"/>
              <a:t> maple moth, </a:t>
            </a:r>
            <a:r>
              <a:rPr lang="en-US" i="1" dirty="0" err="1" smtClean="0"/>
              <a:t>Dryocampa</a:t>
            </a:r>
            <a:r>
              <a:rPr lang="en-US" i="1" dirty="0" smtClean="0"/>
              <a:t> </a:t>
            </a:r>
            <a:r>
              <a:rPr lang="en-US" i="1" dirty="0" err="1" smtClean="0"/>
              <a:t>rubicunda</a:t>
            </a:r>
            <a:r>
              <a:rPr lang="en-US" i="1" dirty="0" smtClean="0"/>
              <a:t>, </a:t>
            </a:r>
            <a:r>
              <a:rPr lang="en-US" i="0" dirty="0" smtClean="0"/>
              <a:t>is</a:t>
            </a:r>
            <a:r>
              <a:rPr lang="en-US" i="0" baseline="0" dirty="0" smtClean="0"/>
              <a:t> a native moth that can be found in eastern half of North America. While it is not considered a pest, it can cause defoliation in outbreak situations. The rosy maple moth typically feeds on </a:t>
            </a:r>
            <a:r>
              <a:rPr lang="en-US" i="0" baseline="0" dirty="0" smtClean="0">
                <a:solidFill>
                  <a:srgbClr val="FF0000"/>
                </a:solidFill>
              </a:rPr>
              <a:t>maples. </a:t>
            </a: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Color is quite variable. Adult moths are distinctly pink and yellow-cream colored; lighter form is common in Missouri and is mostly white or white with pink markings.</a:t>
            </a:r>
          </a:p>
        </p:txBody>
      </p:sp>
      <p:sp>
        <p:nvSpPr>
          <p:cNvPr id="4" name="Date Placeholder 3"/>
          <p:cNvSpPr>
            <a:spLocks noGrp="1"/>
          </p:cNvSpPr>
          <p:nvPr>
            <p:ph type="dt" idx="10"/>
          </p:nvPr>
        </p:nvSpPr>
        <p:spPr/>
        <p:txBody>
          <a:bodyPr/>
          <a:lstStyle/>
          <a:p>
            <a:fld id="{832CE1DC-3C8E-4DC6-9ADF-B6A34FC4A123}" type="datetime1">
              <a:rPr lang="en-US" smtClean="0"/>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26</a:t>
            </a:fld>
            <a:endParaRPr lang="en-US" dirty="0"/>
          </a:p>
        </p:txBody>
      </p:sp>
    </p:spTree>
    <p:extLst>
      <p:ext uri="{BB962C8B-B14F-4D97-AF65-F5344CB8AC3E}">
        <p14:creationId xmlns:p14="http://schemas.microsoft.com/office/powerpoint/2010/main" val="281106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an outbreak in the Western sub-Himalayan range, </a:t>
            </a:r>
            <a:r>
              <a:rPr lang="en-US" i="1" dirty="0" smtClean="0"/>
              <a:t>L. </a:t>
            </a:r>
            <a:r>
              <a:rPr lang="en-US" i="1" dirty="0" err="1" smtClean="0"/>
              <a:t>mathura</a:t>
            </a:r>
            <a:r>
              <a:rPr lang="en-US" i="1" dirty="0" smtClean="0"/>
              <a:t> </a:t>
            </a:r>
            <a:r>
              <a:rPr lang="en-US" dirty="0" smtClean="0"/>
              <a:t>eggs were laid on 185 different host species, and of these, 22 tree species were later defoliated by feeding larvae, and 6 species were heavily defoliated.</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27</a:t>
            </a:fld>
            <a:endParaRPr lang="en-US" dirty="0"/>
          </a:p>
        </p:txBody>
      </p:sp>
      <p:sp>
        <p:nvSpPr>
          <p:cNvPr id="6" name="Date Placeholder 5"/>
          <p:cNvSpPr>
            <a:spLocks noGrp="1"/>
          </p:cNvSpPr>
          <p:nvPr>
            <p:ph type="dt" idx="12"/>
          </p:nvPr>
        </p:nvSpPr>
        <p:spPr/>
        <p:txBody>
          <a:bodyPr/>
          <a:lstStyle/>
          <a:p>
            <a:fld id="{5F9B90CE-0AD5-4E05-8B34-590B46C08C58}" type="datetime1">
              <a:rPr lang="en-US" smtClean="0"/>
              <a:t>4/11/2016</a:t>
            </a:fld>
            <a:endParaRPr lang="en-US" dirty="0"/>
          </a:p>
        </p:txBody>
      </p:sp>
    </p:spTree>
    <p:extLst>
      <p:ext uri="{BB962C8B-B14F-4D97-AF65-F5344CB8AC3E}">
        <p14:creationId xmlns:p14="http://schemas.microsoft.com/office/powerpoint/2010/main" val="855223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larvae of </a:t>
            </a:r>
            <a:r>
              <a:rPr lang="en-US" sz="1100" i="1" dirty="0" smtClean="0"/>
              <a:t>L. </a:t>
            </a:r>
            <a:r>
              <a:rPr lang="en-US" sz="1100" i="1" dirty="0" err="1" smtClean="0"/>
              <a:t>mathura</a:t>
            </a:r>
            <a:r>
              <a:rPr lang="en-US" sz="1100" i="1" dirty="0" smtClean="0"/>
              <a:t> </a:t>
            </a:r>
            <a:r>
              <a:rPr lang="en-US" sz="1100" dirty="0" smtClean="0"/>
              <a:t>feed on various families of broad-leaf trees including </a:t>
            </a:r>
            <a:r>
              <a:rPr lang="en-US" sz="1100" dirty="0" err="1" smtClean="0"/>
              <a:t>Fagaceae</a:t>
            </a:r>
            <a:r>
              <a:rPr lang="en-US" sz="1100" dirty="0" smtClean="0"/>
              <a:t> (oaks and beeches), Salicaceae (willows), </a:t>
            </a:r>
            <a:r>
              <a:rPr lang="en-US" sz="1100" dirty="0" err="1" smtClean="0"/>
              <a:t>Rosaceae</a:t>
            </a:r>
            <a:r>
              <a:rPr lang="en-US" sz="1100" dirty="0" smtClean="0"/>
              <a:t> (apples, pears and cherries), </a:t>
            </a:r>
            <a:r>
              <a:rPr lang="en-US" sz="1100" dirty="0" err="1" smtClean="0"/>
              <a:t>Betulaceae</a:t>
            </a:r>
            <a:r>
              <a:rPr lang="en-US" sz="1100" dirty="0" smtClean="0"/>
              <a:t> (birches), </a:t>
            </a:r>
            <a:r>
              <a:rPr lang="en-US" sz="1100" dirty="0" err="1" smtClean="0"/>
              <a:t>Juglandaceae</a:t>
            </a:r>
            <a:r>
              <a:rPr lang="en-US" sz="1100" dirty="0" smtClean="0"/>
              <a:t> (hickories and walnuts), </a:t>
            </a:r>
            <a:r>
              <a:rPr lang="en-US" sz="1100" dirty="0" err="1" smtClean="0"/>
              <a:t>Oleaceae</a:t>
            </a:r>
            <a:r>
              <a:rPr lang="en-US" sz="1100" dirty="0" smtClean="0"/>
              <a:t> (ashes) and a number of tropical families of trees</a:t>
            </a:r>
            <a:r>
              <a:rPr lang="da-DK" sz="1100" dirty="0" smtClean="0"/>
              <a:t>.</a:t>
            </a:r>
            <a:endParaRPr lang="en-US" sz="1100" dirty="0" smtClean="0"/>
          </a:p>
        </p:txBody>
      </p:sp>
      <p:sp>
        <p:nvSpPr>
          <p:cNvPr id="4" name="Date Placeholder 3"/>
          <p:cNvSpPr>
            <a:spLocks noGrp="1"/>
          </p:cNvSpPr>
          <p:nvPr>
            <p:ph type="dt" idx="10"/>
          </p:nvPr>
        </p:nvSpPr>
        <p:spPr/>
        <p:txBody>
          <a:bodyPr/>
          <a:lstStyle/>
          <a:p>
            <a:fld id="{22923E5C-5C52-4D3E-979A-4572A397B091}" type="datetime1">
              <a:rPr lang="en-US" smtClean="0"/>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28</a:t>
            </a:fld>
            <a:endParaRPr lang="en-US" dirty="0"/>
          </a:p>
        </p:txBody>
      </p:sp>
    </p:spTree>
    <p:extLst>
      <p:ext uri="{BB962C8B-B14F-4D97-AF65-F5344CB8AC3E}">
        <p14:creationId xmlns:p14="http://schemas.microsoft.com/office/powerpoint/2010/main" val="1349453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0" dirty="0" smtClean="0"/>
              <a:t>Rosy moth</a:t>
            </a:r>
            <a:r>
              <a:rPr lang="en-US" sz="1100" i="0" baseline="0" dirty="0" smtClean="0"/>
              <a:t> </a:t>
            </a:r>
            <a:r>
              <a:rPr lang="en-US" sz="1100" i="0" dirty="0" smtClean="0"/>
              <a:t>larvae </a:t>
            </a:r>
            <a:r>
              <a:rPr lang="en-US" sz="1100" dirty="0" smtClean="0"/>
              <a:t>can also survive on conifer foliage. Larvae reared on plants in the family </a:t>
            </a:r>
            <a:r>
              <a:rPr lang="en-US" sz="1100" dirty="0" err="1" smtClean="0"/>
              <a:t>Pinaceae</a:t>
            </a:r>
            <a:r>
              <a:rPr lang="en-US" sz="1100" dirty="0" smtClean="0"/>
              <a:t>, including the genera </a:t>
            </a:r>
            <a:r>
              <a:rPr lang="en-US" sz="1100" i="1" dirty="0" err="1" smtClean="0"/>
              <a:t>Abies</a:t>
            </a:r>
            <a:r>
              <a:rPr lang="en-US" sz="1100" dirty="0" smtClean="0"/>
              <a:t> (true fir), </a:t>
            </a:r>
            <a:r>
              <a:rPr lang="en-US" sz="1100" i="1" dirty="0" err="1" smtClean="0"/>
              <a:t>Pinus</a:t>
            </a:r>
            <a:r>
              <a:rPr lang="en-US" sz="1100" dirty="0" smtClean="0"/>
              <a:t> (pine) and </a:t>
            </a:r>
            <a:r>
              <a:rPr lang="en-US" sz="1100" i="1" dirty="0" err="1" smtClean="0"/>
              <a:t>Larix</a:t>
            </a:r>
            <a:r>
              <a:rPr lang="en-US" sz="1100" dirty="0" smtClean="0"/>
              <a:t> (larch), displayed less than 13% survivorship and those reared on Douglas fir (</a:t>
            </a:r>
            <a:r>
              <a:rPr lang="en-US" sz="1100" i="1" dirty="0" err="1" smtClean="0"/>
              <a:t>Pseudotsuga</a:t>
            </a:r>
            <a:r>
              <a:rPr lang="en-US" sz="1100" i="1" dirty="0" smtClean="0"/>
              <a:t> </a:t>
            </a:r>
            <a:r>
              <a:rPr lang="en-US" sz="1100" i="1" dirty="0" err="1" smtClean="0"/>
              <a:t>menziesii</a:t>
            </a:r>
            <a:r>
              <a:rPr lang="en-US" sz="1100" dirty="0" smtClean="0"/>
              <a:t>) averaged 33% survivorship. </a:t>
            </a:r>
          </a:p>
        </p:txBody>
      </p:sp>
      <p:sp>
        <p:nvSpPr>
          <p:cNvPr id="4" name="Date Placeholder 3"/>
          <p:cNvSpPr>
            <a:spLocks noGrp="1"/>
          </p:cNvSpPr>
          <p:nvPr>
            <p:ph type="dt" idx="10"/>
          </p:nvPr>
        </p:nvSpPr>
        <p:spPr/>
        <p:txBody>
          <a:bodyPr/>
          <a:lstStyle/>
          <a:p>
            <a:fld id="{22923E5C-5C52-4D3E-979A-4572A397B091}" type="datetime1">
              <a:rPr lang="en-US" smtClean="0"/>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29</a:t>
            </a:fld>
            <a:endParaRPr lang="en-US" dirty="0"/>
          </a:p>
        </p:txBody>
      </p:sp>
    </p:spTree>
    <p:extLst>
      <p:ext uri="{BB962C8B-B14F-4D97-AF65-F5344CB8AC3E}">
        <p14:creationId xmlns:p14="http://schemas.microsoft.com/office/powerpoint/2010/main" val="426336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This presentation will provide you with </a:t>
            </a:r>
            <a:r>
              <a:rPr lang="en-US" dirty="0" smtClean="0"/>
              <a:t>an </a:t>
            </a:r>
            <a:r>
              <a:rPr lang="en-US" dirty="0"/>
              <a:t>understanding of its potential impact should it be introduced to the US, and the likely pathways for its introduction and spread. </a:t>
            </a:r>
          </a:p>
          <a:p>
            <a:pPr defTabSz="915772">
              <a:defRPr/>
            </a:pPr>
            <a:endParaRPr lang="en-US" dirty="0"/>
          </a:p>
          <a:p>
            <a:pPr defTabSz="915772">
              <a:defRPr/>
            </a:pPr>
            <a:r>
              <a:rPr lang="en-US" dirty="0"/>
              <a:t>Additionally you will learn how to recognize signs and symptoms caused by this and similar pests and what to do if you suspect an infestation. </a:t>
            </a:r>
          </a:p>
          <a:p>
            <a:pPr defTabSz="915772">
              <a:defRPr/>
            </a:pPr>
            <a:endParaRPr lang="en-US" dirty="0"/>
          </a:p>
          <a:p>
            <a:endParaRPr lang="en-US" i="1" dirty="0"/>
          </a:p>
        </p:txBody>
      </p:sp>
      <p:sp>
        <p:nvSpPr>
          <p:cNvPr id="4" name="Date Placeholder 3"/>
          <p:cNvSpPr>
            <a:spLocks noGrp="1"/>
          </p:cNvSpPr>
          <p:nvPr>
            <p:ph type="dt" idx="10"/>
          </p:nvPr>
        </p:nvSpPr>
        <p:spPr/>
        <p:txBody>
          <a:bodyPr/>
          <a:lstStyle/>
          <a:p>
            <a:fld id="{52CD212A-5207-4988-A653-8EDF39DEB0F2}" type="datetime1">
              <a:rPr lang="en-US" smtClean="0"/>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3</a:t>
            </a:fld>
            <a:endParaRPr lang="en-US" dirty="0"/>
          </a:p>
        </p:txBody>
      </p:sp>
    </p:spTree>
    <p:extLst>
      <p:ext uri="{BB962C8B-B14F-4D97-AF65-F5344CB8AC3E}">
        <p14:creationId xmlns:p14="http://schemas.microsoft.com/office/powerpoint/2010/main" val="3587462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err="1" smtClean="0"/>
              <a:t>Lymantria</a:t>
            </a:r>
            <a:r>
              <a:rPr lang="en-US" i="1" baseline="0" dirty="0" smtClean="0"/>
              <a:t> </a:t>
            </a:r>
            <a:r>
              <a:rPr lang="en-US" i="1" baseline="0" dirty="0" err="1" smtClean="0"/>
              <a:t>mathura</a:t>
            </a:r>
            <a:r>
              <a:rPr lang="en-US" i="1" baseline="0" dirty="0" smtClean="0"/>
              <a:t> </a:t>
            </a:r>
            <a:r>
              <a:rPr lang="en-US" baseline="0" dirty="0" smtClean="0"/>
              <a:t>causes damage to trees primarily by eating the leaves. In outbreak years entire trees can be defoliated.</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30</a:t>
            </a:fld>
            <a:endParaRPr lang="en-US" dirty="0"/>
          </a:p>
        </p:txBody>
      </p:sp>
      <p:sp>
        <p:nvSpPr>
          <p:cNvPr id="6" name="Date Placeholder 5"/>
          <p:cNvSpPr>
            <a:spLocks noGrp="1"/>
          </p:cNvSpPr>
          <p:nvPr>
            <p:ph type="dt" idx="12"/>
          </p:nvPr>
        </p:nvSpPr>
        <p:spPr/>
        <p:txBody>
          <a:bodyPr/>
          <a:lstStyle/>
          <a:p>
            <a:fld id="{812D5D40-AF94-49B8-B769-46D7E5602050}" type="datetime1">
              <a:rPr lang="en-US" smtClean="0"/>
              <a:t>4/11/2016</a:t>
            </a:fld>
            <a:endParaRPr lang="en-US" dirty="0"/>
          </a:p>
        </p:txBody>
      </p:sp>
    </p:spTree>
    <p:extLst>
      <p:ext uri="{BB962C8B-B14F-4D97-AF65-F5344CB8AC3E}">
        <p14:creationId xmlns:p14="http://schemas.microsoft.com/office/powerpoint/2010/main" val="3656292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800" dirty="0" smtClean="0"/>
              <a:t>Symptoms include defoliation of leaves and flowers of host plants.</a:t>
            </a:r>
            <a:r>
              <a:rPr lang="en-US" sz="2800" baseline="0" dirty="0" smtClean="0"/>
              <a:t> Young caterpillar feeding resembles </a:t>
            </a:r>
            <a:r>
              <a:rPr lang="en-US" sz="2400" dirty="0" smtClean="0"/>
              <a:t>shot-holes. As caterpillars get larger</a:t>
            </a:r>
            <a:r>
              <a:rPr lang="en-US" sz="2400" baseline="0" dirty="0" smtClean="0"/>
              <a:t> damage becomes more apparent with h</a:t>
            </a:r>
            <a:r>
              <a:rPr lang="en-US" sz="2400" dirty="0" smtClean="0"/>
              <a:t>eavy infestations resulting in complete defoliation leaving</a:t>
            </a:r>
            <a:r>
              <a:rPr lang="en-US" sz="2400" baseline="0" dirty="0" smtClean="0"/>
              <a:t> nothing but </a:t>
            </a:r>
            <a:r>
              <a:rPr lang="en-US" sz="2400" dirty="0" smtClean="0"/>
              <a:t>the midrib and hardened veins.</a:t>
            </a:r>
          </a:p>
          <a:p>
            <a:endParaRPr lang="en-US" dirty="0" smtClean="0"/>
          </a:p>
        </p:txBody>
      </p:sp>
      <p:sp>
        <p:nvSpPr>
          <p:cNvPr id="4" name="Footer Placeholder 3"/>
          <p:cNvSpPr>
            <a:spLocks noGrp="1"/>
          </p:cNvSpPr>
          <p:nvPr>
            <p:ph type="ftr" sz="quarter" idx="10"/>
          </p:nvPr>
        </p:nvSpPr>
        <p:spPr/>
        <p:txBody>
          <a:bodyPr/>
          <a:lstStyle/>
          <a:p>
            <a:endParaRPr lang="en-US" dirty="0">
              <a:solidFill>
                <a:prstClr val="black"/>
              </a:solidFill>
            </a:endParaRPr>
          </a:p>
        </p:txBody>
      </p:sp>
      <p:sp>
        <p:nvSpPr>
          <p:cNvPr id="5" name="Slide Number Placeholder 4"/>
          <p:cNvSpPr>
            <a:spLocks noGrp="1"/>
          </p:cNvSpPr>
          <p:nvPr>
            <p:ph type="sldNum" sz="quarter" idx="11"/>
          </p:nvPr>
        </p:nvSpPr>
        <p:spPr/>
        <p:txBody>
          <a:bodyPr/>
          <a:lstStyle/>
          <a:p>
            <a:fld id="{EBB57A5C-E37E-4CC4-ADA7-F5AB6AC80008}" type="slidenum">
              <a:rPr lang="en-US" smtClean="0">
                <a:solidFill>
                  <a:prstClr val="black"/>
                </a:solidFill>
              </a:rPr>
              <a:pPr/>
              <a:t>31</a:t>
            </a:fld>
            <a:endParaRPr lang="en-US" dirty="0">
              <a:solidFill>
                <a:prstClr val="black"/>
              </a:solidFill>
            </a:endParaRPr>
          </a:p>
        </p:txBody>
      </p:sp>
      <p:sp>
        <p:nvSpPr>
          <p:cNvPr id="6" name="Date Placeholder 5"/>
          <p:cNvSpPr>
            <a:spLocks noGrp="1"/>
          </p:cNvSpPr>
          <p:nvPr>
            <p:ph type="dt" idx="12"/>
          </p:nvPr>
        </p:nvSpPr>
        <p:spPr/>
        <p:txBody>
          <a:bodyPr/>
          <a:lstStyle/>
          <a:p>
            <a:fld id="{E1EA7AE5-CB2D-4EE8-88E9-7886433618A5}" type="datetime1">
              <a:rPr lang="en-US" smtClean="0">
                <a:solidFill>
                  <a:prstClr val="black"/>
                </a:solidFill>
              </a:rPr>
              <a:t>4/11/2016</a:t>
            </a:fld>
            <a:endParaRPr lang="en-US" dirty="0">
              <a:solidFill>
                <a:prstClr val="black"/>
              </a:solidFill>
            </a:endParaRPr>
          </a:p>
        </p:txBody>
      </p:sp>
    </p:spTree>
    <p:extLst>
      <p:ext uri="{BB962C8B-B14F-4D97-AF65-F5344CB8AC3E}">
        <p14:creationId xmlns:p14="http://schemas.microsoft.com/office/powerpoint/2010/main" val="2702071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Footer Placeholder 3"/>
          <p:cNvSpPr>
            <a:spLocks noGrp="1"/>
          </p:cNvSpPr>
          <p:nvPr>
            <p:ph type="ftr" sz="quarter" idx="10"/>
          </p:nvPr>
        </p:nvSpPr>
        <p:spPr/>
        <p:txBody>
          <a:bodyPr/>
          <a:lstStyle/>
          <a:p>
            <a:endParaRPr lang="en-US" dirty="0">
              <a:solidFill>
                <a:prstClr val="black"/>
              </a:solidFill>
            </a:endParaRPr>
          </a:p>
        </p:txBody>
      </p:sp>
      <p:sp>
        <p:nvSpPr>
          <p:cNvPr id="5" name="Slide Number Placeholder 4"/>
          <p:cNvSpPr>
            <a:spLocks noGrp="1"/>
          </p:cNvSpPr>
          <p:nvPr>
            <p:ph type="sldNum" sz="quarter" idx="11"/>
          </p:nvPr>
        </p:nvSpPr>
        <p:spPr/>
        <p:txBody>
          <a:bodyPr/>
          <a:lstStyle/>
          <a:p>
            <a:fld id="{EBB57A5C-E37E-4CC4-ADA7-F5AB6AC80008}" type="slidenum">
              <a:rPr lang="en-US" smtClean="0">
                <a:solidFill>
                  <a:prstClr val="black"/>
                </a:solidFill>
              </a:rPr>
              <a:pPr/>
              <a:t>32</a:t>
            </a:fld>
            <a:endParaRPr lang="en-US" dirty="0">
              <a:solidFill>
                <a:prstClr val="black"/>
              </a:solidFill>
            </a:endParaRPr>
          </a:p>
        </p:txBody>
      </p:sp>
      <p:sp>
        <p:nvSpPr>
          <p:cNvPr id="6" name="Date Placeholder 5"/>
          <p:cNvSpPr>
            <a:spLocks noGrp="1"/>
          </p:cNvSpPr>
          <p:nvPr>
            <p:ph type="dt" idx="12"/>
          </p:nvPr>
        </p:nvSpPr>
        <p:spPr/>
        <p:txBody>
          <a:bodyPr/>
          <a:lstStyle/>
          <a:p>
            <a:fld id="{E1EA7AE5-CB2D-4EE8-88E9-7886433618A5}" type="datetime1">
              <a:rPr lang="en-US" smtClean="0">
                <a:solidFill>
                  <a:prstClr val="black"/>
                </a:solidFill>
              </a:rPr>
              <a:t>4/11/2016</a:t>
            </a:fld>
            <a:endParaRPr lang="en-US" dirty="0">
              <a:solidFill>
                <a:prstClr val="black"/>
              </a:solidFill>
            </a:endParaRPr>
          </a:p>
        </p:txBody>
      </p:sp>
    </p:spTree>
    <p:extLst>
      <p:ext uri="{BB962C8B-B14F-4D97-AF65-F5344CB8AC3E}">
        <p14:creationId xmlns:p14="http://schemas.microsoft.com/office/powerpoint/2010/main" val="4619467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a:t>
            </a:r>
            <a:r>
              <a:rPr lang="en-US" baseline="0" dirty="0" smtClean="0"/>
              <a:t> recommendations can be used as a general guide w</a:t>
            </a:r>
            <a:r>
              <a:rPr lang="en-US" dirty="0" smtClean="0"/>
              <a:t>hen scouting for </a:t>
            </a:r>
            <a:r>
              <a:rPr lang="en-US" i="1" dirty="0" err="1" smtClean="0"/>
              <a:t>Lymantria</a:t>
            </a:r>
            <a:r>
              <a:rPr lang="en-US" i="1" dirty="0" smtClean="0"/>
              <a:t> </a:t>
            </a:r>
            <a:r>
              <a:rPr lang="en-US" i="1" dirty="0" err="1" smtClean="0"/>
              <a:t>mathura</a:t>
            </a:r>
            <a:r>
              <a:rPr lang="en-US" i="1" dirty="0" smtClean="0"/>
              <a:t> </a:t>
            </a:r>
            <a:r>
              <a:rPr lang="en-US" dirty="0" smtClean="0"/>
              <a:t>or other </a:t>
            </a:r>
            <a:r>
              <a:rPr lang="en-US" i="0" dirty="0" smtClean="0"/>
              <a:t>Asian</a:t>
            </a:r>
            <a:r>
              <a:rPr lang="en-US" i="1" baseline="0" dirty="0" smtClean="0"/>
              <a:t> </a:t>
            </a:r>
            <a:r>
              <a:rPr lang="en-US" i="1" baseline="0" dirty="0" err="1" smtClean="0"/>
              <a:t>Lymantria</a:t>
            </a:r>
            <a:r>
              <a:rPr lang="en-US" i="1" baseline="0" dirty="0" smtClean="0"/>
              <a:t> </a:t>
            </a:r>
            <a:r>
              <a:rPr lang="en-US" i="0" baseline="0" dirty="0" smtClean="0"/>
              <a:t>spp</a:t>
            </a:r>
            <a:r>
              <a:rPr lang="en-US" i="1" baseline="0" dirty="0" smtClean="0"/>
              <a:t>.</a:t>
            </a:r>
            <a:r>
              <a:rPr lang="en-US" baseline="0" dirty="0" smtClean="0"/>
              <a:t> Since these species are not known to be in the US, timing may vary slightly.</a:t>
            </a:r>
          </a:p>
        </p:txBody>
      </p:sp>
      <p:sp>
        <p:nvSpPr>
          <p:cNvPr id="4" name="Footer Placeholder 3"/>
          <p:cNvSpPr>
            <a:spLocks noGrp="1"/>
          </p:cNvSpPr>
          <p:nvPr>
            <p:ph type="ftr" sz="quarter" idx="10"/>
          </p:nvPr>
        </p:nvSpPr>
        <p:spPr/>
        <p:txBody>
          <a:bodyPr/>
          <a:lstStyle/>
          <a:p>
            <a:endParaRPr lang="en-US" dirty="0">
              <a:solidFill>
                <a:prstClr val="black"/>
              </a:solidFill>
            </a:endParaRPr>
          </a:p>
        </p:txBody>
      </p:sp>
      <p:sp>
        <p:nvSpPr>
          <p:cNvPr id="5" name="Slide Number Placeholder 4"/>
          <p:cNvSpPr>
            <a:spLocks noGrp="1"/>
          </p:cNvSpPr>
          <p:nvPr>
            <p:ph type="sldNum" sz="quarter" idx="11"/>
          </p:nvPr>
        </p:nvSpPr>
        <p:spPr/>
        <p:txBody>
          <a:bodyPr/>
          <a:lstStyle/>
          <a:p>
            <a:fld id="{EBB57A5C-E37E-4CC4-ADA7-F5AB6AC80008}" type="slidenum">
              <a:rPr lang="en-US" smtClean="0">
                <a:solidFill>
                  <a:prstClr val="black"/>
                </a:solidFill>
              </a:rPr>
              <a:pPr/>
              <a:t>33</a:t>
            </a:fld>
            <a:endParaRPr lang="en-US" dirty="0">
              <a:solidFill>
                <a:prstClr val="black"/>
              </a:solidFill>
            </a:endParaRPr>
          </a:p>
        </p:txBody>
      </p:sp>
      <p:sp>
        <p:nvSpPr>
          <p:cNvPr id="6" name="Date Placeholder 5"/>
          <p:cNvSpPr>
            <a:spLocks noGrp="1"/>
          </p:cNvSpPr>
          <p:nvPr>
            <p:ph type="dt" idx="12"/>
          </p:nvPr>
        </p:nvSpPr>
        <p:spPr/>
        <p:txBody>
          <a:bodyPr/>
          <a:lstStyle/>
          <a:p>
            <a:fld id="{E1EA7AE5-CB2D-4EE8-88E9-7886433618A5}" type="datetime1">
              <a:rPr lang="en-US" smtClean="0">
                <a:solidFill>
                  <a:prstClr val="black"/>
                </a:solidFill>
              </a:rPr>
              <a:t>4/11/2016</a:t>
            </a:fld>
            <a:endParaRPr lang="en-US" dirty="0">
              <a:solidFill>
                <a:prstClr val="black"/>
              </a:solidFill>
            </a:endParaRPr>
          </a:p>
        </p:txBody>
      </p:sp>
    </p:spTree>
    <p:extLst>
      <p:ext uri="{BB962C8B-B14F-4D97-AF65-F5344CB8AC3E}">
        <p14:creationId xmlns:p14="http://schemas.microsoft.com/office/powerpoint/2010/main" val="17680814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5772" rtl="0" eaLnBrk="1" fontAlgn="auto" latinLnBrk="0" hangingPunct="1">
              <a:lnSpc>
                <a:spcPct val="100000"/>
              </a:lnSpc>
              <a:spcBef>
                <a:spcPts val="0"/>
              </a:spcBef>
              <a:spcAft>
                <a:spcPts val="0"/>
              </a:spcAft>
              <a:buClrTx/>
              <a:buSzTx/>
              <a:buFontTx/>
              <a:buNone/>
              <a:tabLst/>
              <a:defRPr/>
            </a:pPr>
            <a:r>
              <a:rPr lang="en-US" dirty="0" smtClean="0"/>
              <a:t>Check host plants coming in from overseas for various</a:t>
            </a:r>
            <a:r>
              <a:rPr lang="en-US" baseline="0" dirty="0" smtClean="0"/>
              <a:t> life stages. Some life stages can be concealed or cryptic when moving in trade and could go unnoticed. </a:t>
            </a:r>
          </a:p>
          <a:p>
            <a:pPr marL="0" marR="0" indent="0" algn="l" defTabSz="915772" rtl="0" eaLnBrk="1" fontAlgn="auto" latinLnBrk="0" hangingPunct="1">
              <a:lnSpc>
                <a:spcPct val="100000"/>
              </a:lnSpc>
              <a:spcBef>
                <a:spcPts val="0"/>
              </a:spcBef>
              <a:spcAft>
                <a:spcPts val="0"/>
              </a:spcAft>
              <a:buClrTx/>
              <a:buSzTx/>
              <a:buFontTx/>
              <a:buNone/>
              <a:tabLst/>
              <a:defRPr/>
            </a:pPr>
            <a:endParaRPr lang="en-US" baseline="0" dirty="0" smtClean="0"/>
          </a:p>
          <a:p>
            <a:pPr defTabSz="915772">
              <a:defRPr/>
            </a:pPr>
            <a:r>
              <a:rPr lang="en-US" dirty="0" smtClean="0"/>
              <a:t>Check for eggs on</a:t>
            </a:r>
            <a:r>
              <a:rPr lang="en-US" baseline="0" dirty="0" smtClean="0"/>
              <a:t> trees and other outdoor objects in </a:t>
            </a:r>
            <a:r>
              <a:rPr lang="en-US" dirty="0" smtClean="0"/>
              <a:t>winter.</a:t>
            </a:r>
            <a:r>
              <a:rPr lang="en-US" baseline="0" dirty="0" smtClean="0"/>
              <a:t> Look for feeding larvae during summer and fall.</a:t>
            </a:r>
          </a:p>
          <a:p>
            <a:pPr defTabSz="915772">
              <a:defRPr/>
            </a:pPr>
            <a:r>
              <a:rPr lang="en-US" baseline="0" dirty="0" smtClean="0"/>
              <a:t> </a:t>
            </a:r>
          </a:p>
          <a:p>
            <a:endParaRPr lang="en-US" dirty="0"/>
          </a:p>
        </p:txBody>
      </p:sp>
      <p:sp>
        <p:nvSpPr>
          <p:cNvPr id="4" name="Date Placeholder 3"/>
          <p:cNvSpPr>
            <a:spLocks noGrp="1"/>
          </p:cNvSpPr>
          <p:nvPr>
            <p:ph type="dt" idx="10"/>
          </p:nvPr>
        </p:nvSpPr>
        <p:spPr/>
        <p:txBody>
          <a:bodyPr/>
          <a:lstStyle/>
          <a:p>
            <a:fld id="{4CE8F7D3-C580-4A03-9F24-C00690588E95}" type="datetime1">
              <a:rPr lang="en-US" smtClean="0"/>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34</a:t>
            </a:fld>
            <a:endParaRPr lang="en-US" dirty="0"/>
          </a:p>
        </p:txBody>
      </p:sp>
    </p:spTree>
    <p:extLst>
      <p:ext uri="{BB962C8B-B14F-4D97-AF65-F5344CB8AC3E}">
        <p14:creationId xmlns:p14="http://schemas.microsoft.com/office/powerpoint/2010/main" val="40504166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baseline="0" dirty="0" smtClean="0"/>
              <a:t>Adult rosy moths—both male and female—do not look like any of our native moths. If you see a moth which looks like the rosy moth take action.</a:t>
            </a:r>
            <a:endParaRPr lang="en-US" dirty="0" smtClean="0"/>
          </a:p>
          <a:p>
            <a:endParaRPr lang="en-US" dirty="0"/>
          </a:p>
        </p:txBody>
      </p:sp>
      <p:sp>
        <p:nvSpPr>
          <p:cNvPr id="4" name="Date Placeholder 3"/>
          <p:cNvSpPr>
            <a:spLocks noGrp="1"/>
          </p:cNvSpPr>
          <p:nvPr>
            <p:ph type="dt" idx="10"/>
          </p:nvPr>
        </p:nvSpPr>
        <p:spPr/>
        <p:txBody>
          <a:bodyPr/>
          <a:lstStyle/>
          <a:p>
            <a:fld id="{4CE8F7D3-C580-4A03-9F24-C00690588E95}" type="datetime1">
              <a:rPr lang="en-US" smtClean="0"/>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35</a:t>
            </a:fld>
            <a:endParaRPr lang="en-US" dirty="0"/>
          </a:p>
        </p:txBody>
      </p:sp>
    </p:spTree>
    <p:extLst>
      <p:ext uri="{BB962C8B-B14F-4D97-AF65-F5344CB8AC3E}">
        <p14:creationId xmlns:p14="http://schemas.microsoft.com/office/powerpoint/2010/main" val="30747040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a:t>
            </a:r>
            <a:r>
              <a:rPr lang="en-US" baseline="0" dirty="0" smtClean="0"/>
              <a:t> garden is located in a high-risk area consider deploying traps baited with pheromone lures to assist with your monitoring efforts. Two wing trap kits are available for rosy moth—paper or plastic. The lure is effective for three months. </a:t>
            </a:r>
          </a:p>
          <a:p>
            <a:endParaRPr lang="en-US" baseline="0" dirty="0" smtClean="0"/>
          </a:p>
          <a:p>
            <a:r>
              <a:rPr lang="en-US" baseline="0" dirty="0" smtClean="0"/>
              <a:t>For more information visit the Sentinel Plant Network toolbox, under scouting resources.</a:t>
            </a:r>
          </a:p>
        </p:txBody>
      </p:sp>
      <p:sp>
        <p:nvSpPr>
          <p:cNvPr id="4" name="Date Placeholder 3"/>
          <p:cNvSpPr>
            <a:spLocks noGrp="1"/>
          </p:cNvSpPr>
          <p:nvPr>
            <p:ph type="dt" idx="10"/>
          </p:nvPr>
        </p:nvSpPr>
        <p:spPr/>
        <p:txBody>
          <a:bodyPr/>
          <a:lstStyle/>
          <a:p>
            <a:fld id="{97D1CB91-46B6-4302-896B-E926BBF5ED5D}" type="datetime1">
              <a:rPr lang="en-US" smtClean="0"/>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36</a:t>
            </a:fld>
            <a:endParaRPr lang="en-US" dirty="0"/>
          </a:p>
        </p:txBody>
      </p:sp>
    </p:spTree>
    <p:extLst>
      <p:ext uri="{BB962C8B-B14F-4D97-AF65-F5344CB8AC3E}">
        <p14:creationId xmlns:p14="http://schemas.microsoft.com/office/powerpoint/2010/main" val="25902926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37</a:t>
            </a:fld>
            <a:endParaRPr lang="en-US" dirty="0"/>
          </a:p>
        </p:txBody>
      </p:sp>
      <p:sp>
        <p:nvSpPr>
          <p:cNvPr id="6" name="Date Placeholder 5"/>
          <p:cNvSpPr>
            <a:spLocks noGrp="1"/>
          </p:cNvSpPr>
          <p:nvPr>
            <p:ph type="dt" idx="12"/>
          </p:nvPr>
        </p:nvSpPr>
        <p:spPr/>
        <p:txBody>
          <a:bodyPr/>
          <a:lstStyle/>
          <a:p>
            <a:fld id="{D1571CB4-B5FC-4724-AD8A-14F602C21B2C}" type="datetime1">
              <a:rPr lang="en-US" smtClean="0"/>
              <a:t>4/11/2016</a:t>
            </a:fld>
            <a:endParaRPr lang="en-US" dirty="0"/>
          </a:p>
        </p:txBody>
      </p:sp>
    </p:spTree>
    <p:extLst>
      <p:ext uri="{BB962C8B-B14F-4D97-AF65-F5344CB8AC3E}">
        <p14:creationId xmlns:p14="http://schemas.microsoft.com/office/powerpoint/2010/main" val="378599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38</a:t>
            </a:fld>
            <a:endParaRPr lang="en-US" dirty="0"/>
          </a:p>
        </p:txBody>
      </p:sp>
      <p:sp>
        <p:nvSpPr>
          <p:cNvPr id="6" name="Date Placeholder 5"/>
          <p:cNvSpPr>
            <a:spLocks noGrp="1"/>
          </p:cNvSpPr>
          <p:nvPr>
            <p:ph type="dt" idx="12"/>
          </p:nvPr>
        </p:nvSpPr>
        <p:spPr/>
        <p:txBody>
          <a:bodyPr/>
          <a:lstStyle/>
          <a:p>
            <a:fld id="{449F3EE5-D051-4EF3-8F76-FF13F31F46C2}" type="datetime1">
              <a:rPr lang="en-US" smtClean="0"/>
              <a:t>4/11/2016</a:t>
            </a:fld>
            <a:endParaRPr lang="en-US" dirty="0"/>
          </a:p>
        </p:txBody>
      </p:sp>
    </p:spTree>
    <p:extLst>
      <p:ext uri="{BB962C8B-B14F-4D97-AF65-F5344CB8AC3E}">
        <p14:creationId xmlns:p14="http://schemas.microsoft.com/office/powerpoint/2010/main" val="14035066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Remember</a:t>
            </a:r>
            <a:r>
              <a:rPr lang="en-US" dirty="0" smtClean="0"/>
              <a:t> when sending samples that are considered to be significant or high-consequence these tips…</a:t>
            </a:r>
          </a:p>
          <a:p>
            <a:pPr marL="457886" lvl="1" indent="0">
              <a:buFont typeface="Arial" panose="020B0604020202020204" pitchFamily="34" charset="0"/>
              <a:buNone/>
            </a:pPr>
            <a:r>
              <a:rPr lang="en-US" altLang="en-US" dirty="0" smtClean="0"/>
              <a:t> </a:t>
            </a:r>
          </a:p>
          <a:p>
            <a:pPr marL="629593" lvl="1" indent="-171707">
              <a:buFont typeface="Arial" panose="020B0604020202020204" pitchFamily="34" charset="0"/>
              <a:buChar char="•"/>
            </a:pPr>
            <a:r>
              <a:rPr lang="en-US" altLang="en-US" dirty="0" smtClean="0"/>
              <a:t>Capture multiple, whole specimens if possible. </a:t>
            </a:r>
          </a:p>
          <a:p>
            <a:pPr marL="629593" lvl="1" indent="-171707">
              <a:buFont typeface="Arial" panose="020B0604020202020204" pitchFamily="34" charset="0"/>
              <a:buChar char="•"/>
            </a:pPr>
            <a:r>
              <a:rPr lang="en-US" altLang="en-US" dirty="0" smtClean="0"/>
              <a:t>Kill insects by placing them in the freezer for 24 hours. </a:t>
            </a:r>
          </a:p>
          <a:p>
            <a:pPr marL="629593" lvl="1" indent="-171707">
              <a:buFont typeface="Arial" panose="020B0604020202020204" pitchFamily="34" charset="0"/>
              <a:buChar char="•"/>
            </a:pPr>
            <a:r>
              <a:rPr lang="en-US" altLang="en-US" dirty="0" smtClean="0"/>
              <a:t>Loosely wrap insects in tissue and place in a small crush proof container or sturdy lockable bag</a:t>
            </a:r>
          </a:p>
          <a:p>
            <a:pPr marL="629593" lvl="1" indent="-171707">
              <a:buFont typeface="Arial" panose="020B0604020202020204" pitchFamily="34" charset="0"/>
              <a:buChar char="•"/>
            </a:pPr>
            <a:r>
              <a:rPr lang="en-US" dirty="0" smtClean="0"/>
              <a:t>Place container or bag in another lockable bag</a:t>
            </a:r>
          </a:p>
          <a:p>
            <a:pPr marL="629593" lvl="1" indent="-171707">
              <a:buFont typeface="Arial" panose="020B0604020202020204" pitchFamily="34" charset="0"/>
              <a:buChar char="•"/>
            </a:pPr>
            <a:r>
              <a:rPr lang="en-US" dirty="0" smtClean="0"/>
              <a:t>Place these in a sturdy shipping container </a:t>
            </a:r>
          </a:p>
          <a:p>
            <a:pPr marL="629593" lvl="1" indent="-171707">
              <a:buFont typeface="Arial" panose="020B0604020202020204" pitchFamily="34" charset="0"/>
              <a:buChar char="•"/>
            </a:pPr>
            <a:r>
              <a:rPr lang="en-US" dirty="0" smtClean="0"/>
              <a:t>Include ALL of the proper sample submission forms required by your NPDN</a:t>
            </a:r>
            <a:r>
              <a:rPr lang="en-US" baseline="0" dirty="0" smtClean="0"/>
              <a:t> lab and be sure to include as much information as possible! For example, </a:t>
            </a:r>
            <a:r>
              <a:rPr lang="en-US" dirty="0" smtClean="0"/>
              <a:t>host</a:t>
            </a:r>
            <a:r>
              <a:rPr lang="en-US" baseline="0" dirty="0" smtClean="0"/>
              <a:t> plant data is very important for identification and research purposes.</a:t>
            </a:r>
            <a:endParaRPr lang="en-US" dirty="0" smtClean="0"/>
          </a:p>
          <a:p>
            <a:endParaRPr lang="en-US" dirty="0" smtClean="0"/>
          </a:p>
          <a:p>
            <a:r>
              <a:rPr lang="en-US" dirty="0" smtClean="0"/>
              <a:t>Review</a:t>
            </a:r>
            <a:r>
              <a:rPr lang="en-US" baseline="0" dirty="0" smtClean="0"/>
              <a:t> NPDN’s sample submission module and c</a:t>
            </a:r>
            <a:r>
              <a:rPr lang="en-US" dirty="0" smtClean="0"/>
              <a:t>ontact your state diagnostician if you have sample collecting or packaging questions.</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39</a:t>
            </a:fld>
            <a:endParaRPr lang="en-US" dirty="0"/>
          </a:p>
        </p:txBody>
      </p:sp>
      <p:sp>
        <p:nvSpPr>
          <p:cNvPr id="6" name="Date Placeholder 5"/>
          <p:cNvSpPr>
            <a:spLocks noGrp="1"/>
          </p:cNvSpPr>
          <p:nvPr>
            <p:ph type="dt" idx="12"/>
          </p:nvPr>
        </p:nvSpPr>
        <p:spPr/>
        <p:txBody>
          <a:bodyPr/>
          <a:lstStyle/>
          <a:p>
            <a:fld id="{215BCFDF-9109-44A0-8732-45C75C592470}" type="datetime1">
              <a:rPr lang="en-US" smtClean="0"/>
              <a:t>4/11/2016</a:t>
            </a:fld>
            <a:endParaRPr lang="en-US" dirty="0"/>
          </a:p>
        </p:txBody>
      </p:sp>
    </p:spTree>
    <p:extLst>
      <p:ext uri="{BB962C8B-B14F-4D97-AF65-F5344CB8AC3E}">
        <p14:creationId xmlns:p14="http://schemas.microsoft.com/office/powerpoint/2010/main" val="1066113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The rosy moth is an important defoliator in the Palearctic </a:t>
            </a:r>
            <a:r>
              <a:rPr lang="en-US" i="0" baseline="0" dirty="0" err="1" smtClean="0"/>
              <a:t>ecozone</a:t>
            </a:r>
            <a:r>
              <a:rPr lang="en-US" i="0" baseline="0" dirty="0" smtClean="0"/>
              <a:t>; primarily in Eastern Asia from India to the Russian Far East. </a:t>
            </a:r>
          </a:p>
          <a:p>
            <a:endParaRPr lang="en-US" baseline="0" dirty="0" smtClean="0"/>
          </a:p>
          <a:p>
            <a:r>
              <a:rPr lang="en-US" baseline="0" dirty="0" smtClean="0"/>
              <a:t>The life cycle/biology of </a:t>
            </a:r>
            <a:r>
              <a:rPr lang="en-US" i="0" baseline="0" dirty="0" smtClean="0"/>
              <a:t>this species </a:t>
            </a:r>
            <a:r>
              <a:rPr lang="en-US" baseline="0" dirty="0" smtClean="0"/>
              <a:t>overlaps with the European gypsy moth which may make damage more severe.</a:t>
            </a:r>
          </a:p>
          <a:p>
            <a:endParaRPr lang="en-US" baseline="0" dirty="0" smtClean="0"/>
          </a:p>
          <a:p>
            <a:r>
              <a:rPr lang="en-US" baseline="0" dirty="0" smtClean="0"/>
              <a:t> </a:t>
            </a:r>
            <a:endParaRPr lang="en-US" dirty="0" smtClean="0"/>
          </a:p>
          <a:p>
            <a:endParaRPr lang="en-US" dirty="0"/>
          </a:p>
        </p:txBody>
      </p:sp>
      <p:sp>
        <p:nvSpPr>
          <p:cNvPr id="4" name="Footer Placeholder 3"/>
          <p:cNvSpPr>
            <a:spLocks noGrp="1"/>
          </p:cNvSpPr>
          <p:nvPr>
            <p:ph type="ftr" sz="quarter" idx="10"/>
          </p:nvPr>
        </p:nvSpPr>
        <p:spPr/>
        <p:txBody>
          <a:bodyPr/>
          <a:lstStyle/>
          <a:p>
            <a:endParaRPr lang="en-US" dirty="0">
              <a:solidFill>
                <a:prstClr val="black"/>
              </a:solidFill>
            </a:endParaRPr>
          </a:p>
        </p:txBody>
      </p:sp>
      <p:sp>
        <p:nvSpPr>
          <p:cNvPr id="5" name="Slide Number Placeholder 4"/>
          <p:cNvSpPr>
            <a:spLocks noGrp="1"/>
          </p:cNvSpPr>
          <p:nvPr>
            <p:ph type="sldNum" sz="quarter" idx="11"/>
          </p:nvPr>
        </p:nvSpPr>
        <p:spPr/>
        <p:txBody>
          <a:bodyPr/>
          <a:lstStyle/>
          <a:p>
            <a:fld id="{EBB57A5C-E37E-4CC4-ADA7-F5AB6AC80008}" type="slidenum">
              <a:rPr lang="en-US" smtClean="0">
                <a:solidFill>
                  <a:prstClr val="black"/>
                </a:solidFill>
              </a:rPr>
              <a:pPr/>
              <a:t>4</a:t>
            </a:fld>
            <a:endParaRPr lang="en-US" dirty="0">
              <a:solidFill>
                <a:prstClr val="black"/>
              </a:solidFill>
            </a:endParaRPr>
          </a:p>
        </p:txBody>
      </p:sp>
      <p:sp>
        <p:nvSpPr>
          <p:cNvPr id="6" name="Date Placeholder 5"/>
          <p:cNvSpPr>
            <a:spLocks noGrp="1"/>
          </p:cNvSpPr>
          <p:nvPr>
            <p:ph type="dt" idx="12"/>
          </p:nvPr>
        </p:nvSpPr>
        <p:spPr/>
        <p:txBody>
          <a:bodyPr/>
          <a:lstStyle/>
          <a:p>
            <a:fld id="{F21DCAB7-54A5-43F5-A23C-F9E2B048B314}" type="datetime1">
              <a:rPr lang="en-US" smtClean="0">
                <a:solidFill>
                  <a:prstClr val="black"/>
                </a:solidFill>
              </a:rPr>
              <a:t>4/11/2016</a:t>
            </a:fld>
            <a:endParaRPr lang="en-US" dirty="0">
              <a:solidFill>
                <a:prstClr val="black"/>
              </a:solidFill>
            </a:endParaRPr>
          </a:p>
        </p:txBody>
      </p:sp>
    </p:spTree>
    <p:extLst>
      <p:ext uri="{BB962C8B-B14F-4D97-AF65-F5344CB8AC3E}">
        <p14:creationId xmlns:p14="http://schemas.microsoft.com/office/powerpoint/2010/main" val="11415642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40</a:t>
            </a:fld>
            <a:endParaRPr lang="en-US" dirty="0"/>
          </a:p>
        </p:txBody>
      </p:sp>
      <p:sp>
        <p:nvSpPr>
          <p:cNvPr id="6" name="Date Placeholder 5"/>
          <p:cNvSpPr>
            <a:spLocks noGrp="1"/>
          </p:cNvSpPr>
          <p:nvPr>
            <p:ph type="dt" idx="12"/>
          </p:nvPr>
        </p:nvSpPr>
        <p:spPr/>
        <p:txBody>
          <a:bodyPr/>
          <a:lstStyle/>
          <a:p>
            <a:fld id="{BCB38504-FD70-4ADF-82F8-920FB7345AF5}" type="datetime1">
              <a:rPr lang="en-US" smtClean="0"/>
              <a:t>4/11/2016</a:t>
            </a:fld>
            <a:endParaRPr lang="en-US" dirty="0"/>
          </a:p>
        </p:txBody>
      </p:sp>
    </p:spTree>
    <p:extLst>
      <p:ext uri="{BB962C8B-B14F-4D97-AF65-F5344CB8AC3E}">
        <p14:creationId xmlns:p14="http://schemas.microsoft.com/office/powerpoint/2010/main" val="28659515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41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87C42768-35C7-41B8-8DEF-9AE5537F8E5B}" type="datetime1">
              <a:rPr lang="en-US" smtClean="0"/>
              <a:t>4/11/2016</a:t>
            </a:fld>
            <a:endParaRPr lang="en-US" dirty="0"/>
          </a:p>
        </p:txBody>
      </p:sp>
    </p:spTree>
    <p:extLst>
      <p:ext uri="{BB962C8B-B14F-4D97-AF65-F5344CB8AC3E}">
        <p14:creationId xmlns:p14="http://schemas.microsoft.com/office/powerpoint/2010/main" val="2129090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42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0DE7FCB0-C943-4279-98A1-B542FDCDD925}" type="datetime1">
              <a:rPr lang="en-US" smtClean="0"/>
              <a:t>4/11/2016</a:t>
            </a:fld>
            <a:endParaRPr lang="en-US" dirty="0"/>
          </a:p>
        </p:txBody>
      </p:sp>
    </p:spTree>
    <p:extLst>
      <p:ext uri="{BB962C8B-B14F-4D97-AF65-F5344CB8AC3E}">
        <p14:creationId xmlns:p14="http://schemas.microsoft.com/office/powerpoint/2010/main" val="21364523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43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CCDB5639-8B74-45EC-9043-A1864D3A4E59}" type="datetime1">
              <a:rPr lang="en-US" smtClean="0"/>
              <a:t>4/11/2016</a:t>
            </a:fld>
            <a:endParaRPr lang="en-US" dirty="0"/>
          </a:p>
        </p:txBody>
      </p:sp>
    </p:spTree>
    <p:extLst>
      <p:ext uri="{BB962C8B-B14F-4D97-AF65-F5344CB8AC3E}">
        <p14:creationId xmlns:p14="http://schemas.microsoft.com/office/powerpoint/2010/main" val="5304895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sz="1100" dirty="0"/>
              <a:t>The partnership, dubbed the Sentinel Plant Network is a cooperative project between the American Public Gardens Association (APGA) and the National Plant Diagnostic Network (NPDN) with funds for cementing the union coming from USDA-APHIS.</a:t>
            </a:r>
          </a:p>
          <a:p>
            <a:pPr defTabSz="915772">
              <a:defRPr/>
            </a:pPr>
            <a:endParaRPr lang="en-US" sz="1100" dirty="0"/>
          </a:p>
          <a:p>
            <a:r>
              <a:rPr lang="en-US" sz="1100" dirty="0"/>
              <a:t>We believe that the never ending battle to slow or stop exotic pest and pathogen introductions can best be waged by the combined efforts of two organizations with similar goals.</a:t>
            </a:r>
          </a:p>
          <a:p>
            <a:endParaRPr lang="en-US" sz="1100" dirty="0"/>
          </a:p>
          <a:p>
            <a:pPr defTabSz="916675">
              <a:defRPr/>
            </a:pPr>
            <a:r>
              <a:rPr lang="en-US" sz="1100" dirty="0"/>
              <a:t>The Sentinel Plant Network is expected to enhance diagnostic capabilities via improved communication between public gardens and expert diagnostic facilities with access to advanced technologies.</a:t>
            </a:r>
          </a:p>
        </p:txBody>
      </p:sp>
      <p:sp>
        <p:nvSpPr>
          <p:cNvPr id="4" name="Slide Number Placeholder 3"/>
          <p:cNvSpPr>
            <a:spLocks noGrp="1"/>
          </p:cNvSpPr>
          <p:nvPr>
            <p:ph type="sldNum" sz="quarter" idx="10"/>
          </p:nvPr>
        </p:nvSpPr>
        <p:spPr/>
        <p:txBody>
          <a:bodyPr/>
          <a:lstStyle/>
          <a:p>
            <a:fld id="{EBB57A5C-E37E-4CC4-ADA7-F5AB6AC80008}" type="slidenum">
              <a:rPr lang="en-US" smtClean="0"/>
              <a:pPr/>
              <a:t>44</a:t>
            </a:fld>
            <a:endParaRPr lang="en-US" dirty="0"/>
          </a:p>
        </p:txBody>
      </p:sp>
      <p:sp>
        <p:nvSpPr>
          <p:cNvPr id="5" name="Footer Placeholder 4"/>
          <p:cNvSpPr>
            <a:spLocks noGrp="1"/>
          </p:cNvSpPr>
          <p:nvPr>
            <p:ph type="ftr" sz="quarter" idx="11"/>
          </p:nvPr>
        </p:nvSpPr>
        <p:spPr/>
        <p:txBody>
          <a:bodyPr/>
          <a:lstStyle/>
          <a:p>
            <a:r>
              <a:rPr lang="en-US" smtClean="0"/>
              <a:t>v. 8/5/11</a:t>
            </a:r>
            <a:endParaRPr lang="en-US" dirty="0"/>
          </a:p>
        </p:txBody>
      </p:sp>
    </p:spTree>
    <p:extLst>
      <p:ext uri="{BB962C8B-B14F-4D97-AF65-F5344CB8AC3E}">
        <p14:creationId xmlns:p14="http://schemas.microsoft.com/office/powerpoint/2010/main" val="621382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45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C285A992-0C22-449D-A5D4-B797FFCA76A0}" type="datetime1">
              <a:rPr lang="en-US" smtClean="0"/>
              <a:t>4/11/2016</a:t>
            </a:fld>
            <a:endParaRPr lang="en-US" dirty="0"/>
          </a:p>
        </p:txBody>
      </p:sp>
    </p:spTree>
    <p:extLst>
      <p:ext uri="{BB962C8B-B14F-4D97-AF65-F5344CB8AC3E}">
        <p14:creationId xmlns:p14="http://schemas.microsoft.com/office/powerpoint/2010/main" val="429003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smtClean="0"/>
              <a:t>Record outbreaks have occurred in India, Russia</a:t>
            </a:r>
            <a:r>
              <a:rPr lang="en-US" baseline="0" dirty="0" smtClean="0"/>
              <a:t> and Korea </a:t>
            </a:r>
            <a:r>
              <a:rPr lang="en-US" dirty="0" smtClean="0"/>
              <a:t>with some outbreaks extending over adjacent forest divisions. The species has also been known</a:t>
            </a:r>
            <a:r>
              <a:rPr lang="en-US" baseline="0" dirty="0" smtClean="0"/>
              <a:t> to defoliate apple orchards in Japan.</a:t>
            </a:r>
            <a:endParaRPr lang="en-US" dirty="0" smtClean="0"/>
          </a:p>
          <a:p>
            <a:endParaRPr lang="en-US" dirty="0" smtClean="0"/>
          </a:p>
          <a:p>
            <a:r>
              <a:rPr lang="en-US" dirty="0" smtClean="0"/>
              <a:t>For these reasons and because other</a:t>
            </a:r>
            <a:r>
              <a:rPr lang="en-US" baseline="0" dirty="0" smtClean="0"/>
              <a:t> exotic insects and diseases have been introduced via trade unknowingly, we are concerned about the introduction of new potential invasive species. </a:t>
            </a:r>
            <a:endParaRPr lang="en-US" dirty="0" smtClean="0"/>
          </a:p>
          <a:p>
            <a:endParaRPr lang="en-US" dirty="0"/>
          </a:p>
        </p:txBody>
      </p:sp>
      <p:sp>
        <p:nvSpPr>
          <p:cNvPr id="4" name="Date Placeholder 3"/>
          <p:cNvSpPr>
            <a:spLocks noGrp="1"/>
          </p:cNvSpPr>
          <p:nvPr>
            <p:ph type="dt" idx="10"/>
          </p:nvPr>
        </p:nvSpPr>
        <p:spPr/>
        <p:txBody>
          <a:bodyPr/>
          <a:lstStyle/>
          <a:p>
            <a:fld id="{306E04E8-67FE-47BA-98B5-F236E15CF5DA}" type="datetime1">
              <a:rPr lang="en-US" smtClean="0"/>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5</a:t>
            </a:fld>
            <a:endParaRPr lang="en-US" dirty="0"/>
          </a:p>
        </p:txBody>
      </p:sp>
    </p:spTree>
    <p:extLst>
      <p:ext uri="{BB962C8B-B14F-4D97-AF65-F5344CB8AC3E}">
        <p14:creationId xmlns:p14="http://schemas.microsoft.com/office/powerpoint/2010/main" val="1118259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United States Department of Agriculture, Animal and Plant Health Inspection Service (USDA-APHIS)</a:t>
            </a:r>
            <a:r>
              <a:rPr lang="en-US" baseline="0" dirty="0" smtClean="0"/>
              <a:t> </a:t>
            </a:r>
            <a:r>
              <a:rPr lang="en-US" dirty="0" smtClean="0"/>
              <a:t>conducts risk assessments on imminent insect and disease</a:t>
            </a:r>
            <a:r>
              <a:rPr lang="en-US" baseline="0" dirty="0" smtClean="0"/>
              <a:t> threats. A score is given that rates how big of a risk a pest or disease poses to our country. </a:t>
            </a:r>
          </a:p>
          <a:p>
            <a:endParaRPr lang="en-US" baseline="0" dirty="0" smtClean="0"/>
          </a:p>
          <a:p>
            <a:pPr defTabSz="915772">
              <a:defRPr/>
            </a:pPr>
            <a:r>
              <a:rPr lang="en-US" dirty="0" smtClean="0"/>
              <a:t>Based on the USDA assessment of these and other categories, the</a:t>
            </a:r>
            <a:r>
              <a:rPr lang="en-US" baseline="0" dirty="0" smtClean="0"/>
              <a:t> overall, potential impact of </a:t>
            </a:r>
            <a:r>
              <a:rPr lang="en-US" i="1" baseline="0" dirty="0" err="1" smtClean="0"/>
              <a:t>Lymantria</a:t>
            </a:r>
            <a:r>
              <a:rPr lang="en-US" i="1" baseline="0" dirty="0" smtClean="0"/>
              <a:t> </a:t>
            </a:r>
            <a:r>
              <a:rPr lang="en-US" i="1" baseline="0" dirty="0" err="1" smtClean="0"/>
              <a:t>mathura</a:t>
            </a:r>
            <a:r>
              <a:rPr lang="en-US" i="1" baseline="0" dirty="0" smtClean="0"/>
              <a:t> </a:t>
            </a:r>
            <a:r>
              <a:rPr lang="en-US" baseline="0" dirty="0" smtClean="0"/>
              <a:t>within an infested area scored high. </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6</a:t>
            </a:fld>
            <a:endParaRPr lang="en-US" dirty="0"/>
          </a:p>
        </p:txBody>
      </p:sp>
      <p:sp>
        <p:nvSpPr>
          <p:cNvPr id="6" name="Date Placeholder 5"/>
          <p:cNvSpPr>
            <a:spLocks noGrp="1"/>
          </p:cNvSpPr>
          <p:nvPr>
            <p:ph type="dt" idx="12"/>
          </p:nvPr>
        </p:nvSpPr>
        <p:spPr/>
        <p:txBody>
          <a:bodyPr/>
          <a:lstStyle/>
          <a:p>
            <a:fld id="{F7DD1A81-DA0F-4943-9313-4AF6C6D488D3}" type="datetime1">
              <a:rPr lang="en-US" smtClean="0"/>
              <a:t>4/11/2016</a:t>
            </a:fld>
            <a:endParaRPr lang="en-US" dirty="0"/>
          </a:p>
        </p:txBody>
      </p:sp>
    </p:spTree>
    <p:extLst>
      <p:ext uri="{BB962C8B-B14F-4D97-AF65-F5344CB8AC3E}">
        <p14:creationId xmlns:p14="http://schemas.microsoft.com/office/powerpoint/2010/main" val="1122962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determine the potential distribution of a quarantine pest in the US, USDA considers the worldwide geographic distribution of the species and identifies the biomes where the species is established. </a:t>
            </a:r>
          </a:p>
          <a:p>
            <a:endParaRPr lang="en-US" dirty="0"/>
          </a:p>
          <a:p>
            <a:pPr defTabSz="915772">
              <a:defRPr/>
            </a:pPr>
            <a:r>
              <a:rPr lang="en-US" baseline="0" dirty="0" smtClean="0"/>
              <a:t>This map was constructed during the initial risk assessment and illustrates where the rosy moth is most likely to encounter a suitable climate for establishment in the US. Approximately 38% of the continental US would have a suitable climate to support its establishment.  </a:t>
            </a:r>
          </a:p>
          <a:p>
            <a:pPr defTabSz="915772">
              <a:defRPr/>
            </a:pPr>
            <a:endParaRPr lang="en-US" dirty="0"/>
          </a:p>
          <a:p>
            <a:pPr defTabSz="915772">
              <a:defRPr/>
            </a:pPr>
            <a:r>
              <a:rPr lang="en-US" dirty="0"/>
              <a:t>This method produces relatively coarse data so it is possible that the populations could potentially establish outside of the yellow areas as well.</a:t>
            </a:r>
          </a:p>
          <a:p>
            <a:pPr defTabSz="915772">
              <a:defRPr/>
            </a:pPr>
            <a:r>
              <a:rPr lang="en-US" baseline="0" dirty="0" smtClean="0"/>
              <a:t> </a:t>
            </a:r>
          </a:p>
          <a:p>
            <a:endParaRPr lang="en-US" i="0" baseline="0" dirty="0" smtClean="0"/>
          </a:p>
          <a:p>
            <a:endParaRPr lang="en-US" baseline="0" dirty="0" smtClean="0"/>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7</a:t>
            </a:fld>
            <a:endParaRPr lang="en-US" dirty="0"/>
          </a:p>
        </p:txBody>
      </p:sp>
      <p:sp>
        <p:nvSpPr>
          <p:cNvPr id="6" name="Date Placeholder 5"/>
          <p:cNvSpPr>
            <a:spLocks noGrp="1"/>
          </p:cNvSpPr>
          <p:nvPr>
            <p:ph type="dt" idx="12"/>
          </p:nvPr>
        </p:nvSpPr>
        <p:spPr/>
        <p:txBody>
          <a:bodyPr/>
          <a:lstStyle/>
          <a:p>
            <a:fld id="{0F408C21-5247-4712-966B-2ECC68E31E0C}" type="datetime1">
              <a:rPr lang="en-US" smtClean="0"/>
              <a:t>4/11/2016</a:t>
            </a:fld>
            <a:endParaRPr lang="en-US" dirty="0"/>
          </a:p>
        </p:txBody>
      </p:sp>
    </p:spTree>
    <p:extLst>
      <p:ext uri="{BB962C8B-B14F-4D97-AF65-F5344CB8AC3E}">
        <p14:creationId xmlns:p14="http://schemas.microsoft.com/office/powerpoint/2010/main" val="812884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r>
              <a:rPr lang="en-US" i="1" dirty="0" err="1" smtClean="0"/>
              <a:t>Lymantria</a:t>
            </a:r>
            <a:r>
              <a:rPr lang="en-US" i="1" dirty="0" smtClean="0"/>
              <a:t> </a:t>
            </a:r>
            <a:r>
              <a:rPr lang="en-US" i="1" dirty="0" err="1" smtClean="0"/>
              <a:t>mathura</a:t>
            </a:r>
            <a:r>
              <a:rPr lang="en-US" i="0" dirty="0" smtClean="0"/>
              <a:t> is </a:t>
            </a:r>
            <a:r>
              <a:rPr lang="en-US" dirty="0"/>
              <a:t>a polyphagous pest of taxonomically diverse </a:t>
            </a:r>
            <a:r>
              <a:rPr lang="en-US" dirty="0" smtClean="0"/>
              <a:t>trees</a:t>
            </a:r>
            <a:r>
              <a:rPr lang="en-US" baseline="0" dirty="0" smtClean="0"/>
              <a:t> that </a:t>
            </a:r>
            <a:r>
              <a:rPr lang="en-US" dirty="0" smtClean="0"/>
              <a:t>has </a:t>
            </a:r>
            <a:r>
              <a:rPr lang="en-US" dirty="0"/>
              <a:t>been reported to feed on more than 45 genera in 24 families many of which are common across the United States. </a:t>
            </a:r>
            <a:r>
              <a:rPr lang="en-US" i="0" dirty="0" smtClean="0"/>
              <a:t>While t</a:t>
            </a:r>
            <a:r>
              <a:rPr lang="en-US" i="0" baseline="0" dirty="0" smtClean="0"/>
              <a:t>he </a:t>
            </a:r>
            <a:r>
              <a:rPr lang="en-US" baseline="0" dirty="0" smtClean="0"/>
              <a:t>susceptibility of US species has yet to be determined, rosy moth still scores high in this category because it </a:t>
            </a:r>
            <a:r>
              <a:rPr lang="en-US" i="0" dirty="0" smtClean="0"/>
              <a:t>is not host specific</a:t>
            </a:r>
            <a:r>
              <a:rPr lang="en-US" baseline="0" dirty="0" smtClean="0"/>
              <a:t>. </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8</a:t>
            </a:fld>
            <a:endParaRPr lang="en-US" dirty="0"/>
          </a:p>
        </p:txBody>
      </p:sp>
      <p:sp>
        <p:nvSpPr>
          <p:cNvPr id="6" name="Date Placeholder 5"/>
          <p:cNvSpPr>
            <a:spLocks noGrp="1"/>
          </p:cNvSpPr>
          <p:nvPr>
            <p:ph type="dt" idx="12"/>
          </p:nvPr>
        </p:nvSpPr>
        <p:spPr/>
        <p:txBody>
          <a:bodyPr/>
          <a:lstStyle/>
          <a:p>
            <a:fld id="{E28DEC87-1896-4FB4-AA28-DC5E5D22EC14}" type="datetime1">
              <a:rPr lang="en-US" smtClean="0"/>
              <a:t>4/11/2016</a:t>
            </a:fld>
            <a:endParaRPr lang="en-US" dirty="0"/>
          </a:p>
        </p:txBody>
      </p:sp>
    </p:spTree>
    <p:extLst>
      <p:ext uri="{BB962C8B-B14F-4D97-AF65-F5344CB8AC3E}">
        <p14:creationId xmlns:p14="http://schemas.microsoft.com/office/powerpoint/2010/main" val="4012960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smtClean="0"/>
              <a:t>A</a:t>
            </a:r>
            <a:r>
              <a:rPr lang="en-US" baseline="0" dirty="0" smtClean="0"/>
              <a:t> fair amount of uncertainty is associated in regard to establishment potential and it r</a:t>
            </a:r>
            <a:r>
              <a:rPr lang="en-US" i="0" baseline="0" dirty="0" smtClean="0"/>
              <a:t>eceived a rating of medium. To come up with the rating for this category USDA considers the suitable climate/biomes as well as host availability. If genera that are known hosts in Asia prove to be hosts in the US, many of them occur over broad geographic areas and in relatively high densities. </a:t>
            </a:r>
          </a:p>
          <a:p>
            <a:pPr defTabSz="915772">
              <a:defRPr/>
            </a:pPr>
            <a:endParaRPr lang="en-US" i="0" baseline="0" dirty="0" smtClean="0"/>
          </a:p>
          <a:p>
            <a:r>
              <a:rPr lang="en-US" i="0" baseline="0" dirty="0" smtClean="0"/>
              <a:t>To complicate the rating for this category, all stages potentially can be brought into the US on or in infested plant material and there is always the potential that they could be missed during inspection. </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9</a:t>
            </a:fld>
            <a:endParaRPr lang="en-US" dirty="0"/>
          </a:p>
        </p:txBody>
      </p:sp>
      <p:sp>
        <p:nvSpPr>
          <p:cNvPr id="6" name="Date Placeholder 5"/>
          <p:cNvSpPr>
            <a:spLocks noGrp="1"/>
          </p:cNvSpPr>
          <p:nvPr>
            <p:ph type="dt" idx="12"/>
          </p:nvPr>
        </p:nvSpPr>
        <p:spPr/>
        <p:txBody>
          <a:bodyPr/>
          <a:lstStyle/>
          <a:p>
            <a:fld id="{AF894E02-26DD-4B1B-AD60-0C491998ABF8}" type="datetime1">
              <a:rPr lang="en-US" smtClean="0"/>
              <a:t>4/11/2016</a:t>
            </a:fld>
            <a:endParaRPr lang="en-US" dirty="0"/>
          </a:p>
        </p:txBody>
      </p:sp>
    </p:spTree>
    <p:extLst>
      <p:ext uri="{BB962C8B-B14F-4D97-AF65-F5344CB8AC3E}">
        <p14:creationId xmlns:p14="http://schemas.microsoft.com/office/powerpoint/2010/main" val="3781834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752600"/>
          </a:xfrm>
        </p:spPr>
        <p:txBody>
          <a:bodyPr>
            <a:normAutofit/>
          </a:bodyPr>
          <a:lstStyle>
            <a:lvl1pPr>
              <a:defRPr sz="4000" b="1"/>
            </a:lvl1pPr>
          </a:lstStyle>
          <a:p>
            <a:r>
              <a:rPr lang="en-US" smtClean="0"/>
              <a:t>Click to edit Master title style</a:t>
            </a:r>
            <a:endParaRPr lang="en-US" dirty="0"/>
          </a:p>
        </p:txBody>
      </p:sp>
      <p:sp>
        <p:nvSpPr>
          <p:cNvPr id="3" name="Subtitle 2"/>
          <p:cNvSpPr>
            <a:spLocks noGrp="1"/>
          </p:cNvSpPr>
          <p:nvPr>
            <p:ph type="subTitle" idx="1"/>
          </p:nvPr>
        </p:nvSpPr>
        <p:spPr>
          <a:xfrm>
            <a:off x="1371600" y="3203575"/>
            <a:ext cx="6400800" cy="1752600"/>
          </a:xfrm>
        </p:spPr>
        <p:txBody>
          <a:bodyPr/>
          <a:lstStyle>
            <a:lvl1pPr marL="0" indent="0" algn="ctr">
              <a:buNone/>
              <a:defRPr>
                <a:solidFill>
                  <a:srgbClr val="32B3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5772559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1600C1-6CC5-4B14-93F2-54643C8C738D}" type="slidenum">
              <a:rPr lang="en-US" smtClean="0"/>
              <a:pPr/>
              <a:t>‹#›</a:t>
            </a:fld>
            <a:endParaRPr lang="en-US" dirty="0"/>
          </a:p>
        </p:txBody>
      </p:sp>
    </p:spTree>
    <p:extLst>
      <p:ext uri="{BB962C8B-B14F-4D97-AF65-F5344CB8AC3E}">
        <p14:creationId xmlns:p14="http://schemas.microsoft.com/office/powerpoint/2010/main" val="75900895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cSld name="2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3581400" cy="1162050"/>
          </a:xfrm>
        </p:spPr>
        <p:txBody>
          <a:bodyPr anchor="b">
            <a:noAutofit/>
          </a:bodyPr>
          <a:lstStyle>
            <a:lvl1pPr algn="l">
              <a:defRPr sz="3600" b="1"/>
            </a:lvl1pPr>
          </a:lstStyle>
          <a:p>
            <a:r>
              <a:rPr lang="en-US" dirty="0" smtClean="0"/>
              <a:t>Click to edit Master title style</a:t>
            </a:r>
            <a:endParaRPr lang="en-US" dirty="0"/>
          </a:p>
        </p:txBody>
      </p:sp>
      <p:sp>
        <p:nvSpPr>
          <p:cNvPr id="3" name="Content Placeholder 2"/>
          <p:cNvSpPr>
            <a:spLocks noGrp="1"/>
          </p:cNvSpPr>
          <p:nvPr>
            <p:ph idx="1"/>
          </p:nvPr>
        </p:nvSpPr>
        <p:spPr>
          <a:xfrm>
            <a:off x="4343400" y="0"/>
            <a:ext cx="480060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09600" y="1447800"/>
            <a:ext cx="3581400" cy="45847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76200" y="6456336"/>
            <a:ext cx="1752600" cy="365125"/>
          </a:xfrm>
          <a:prstGeom prst="rect">
            <a:avLst/>
          </a:prstGeom>
        </p:spPr>
        <p:txBody>
          <a:bodyPr/>
          <a:lstStyle/>
          <a:p>
            <a:fld id="{0593CE47-52B6-4244-B7A5-F965B86536FB}" type="datetimeFigureOut">
              <a:rPr lang="en-US" smtClean="0"/>
              <a:pPr/>
              <a:t>4/11/2016</a:t>
            </a:fld>
            <a:endParaRPr lang="en-US" dirty="0"/>
          </a:p>
        </p:txBody>
      </p:sp>
      <p:sp>
        <p:nvSpPr>
          <p:cNvPr id="7" name="Slide Number Placeholder 6"/>
          <p:cNvSpPr>
            <a:spLocks noGrp="1"/>
          </p:cNvSpPr>
          <p:nvPr>
            <p:ph type="sldNum" sz="quarter" idx="12"/>
          </p:nvPr>
        </p:nvSpPr>
        <p:spPr>
          <a:xfrm>
            <a:off x="7528034" y="6456336"/>
            <a:ext cx="1600200" cy="365125"/>
          </a:xfrm>
          <a:prstGeom prst="rect">
            <a:avLst/>
          </a:prstGeom>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366015405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3581400" cy="1162050"/>
          </a:xfrm>
        </p:spPr>
        <p:txBody>
          <a:bodyPr anchor="b">
            <a:noAutofit/>
          </a:bodyPr>
          <a:lstStyle>
            <a:lvl1pPr algn="l">
              <a:defRPr sz="3600" b="1"/>
            </a:lvl1pPr>
          </a:lstStyle>
          <a:p>
            <a:r>
              <a:rPr lang="en-US" dirty="0" smtClean="0"/>
              <a:t>Click to edit Master title style</a:t>
            </a:r>
            <a:endParaRPr lang="en-US" dirty="0"/>
          </a:p>
        </p:txBody>
      </p:sp>
      <p:sp>
        <p:nvSpPr>
          <p:cNvPr id="3" name="Content Placeholder 2"/>
          <p:cNvSpPr>
            <a:spLocks noGrp="1"/>
          </p:cNvSpPr>
          <p:nvPr>
            <p:ph idx="1"/>
          </p:nvPr>
        </p:nvSpPr>
        <p:spPr>
          <a:xfrm>
            <a:off x="4343400" y="0"/>
            <a:ext cx="480060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09600" y="1447800"/>
            <a:ext cx="3581400" cy="45847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76200" y="6456336"/>
            <a:ext cx="1752600" cy="365125"/>
          </a:xfrm>
          <a:prstGeom prst="rect">
            <a:avLst/>
          </a:prstGeom>
        </p:spPr>
        <p:txBody>
          <a:bodyPr/>
          <a:lstStyle/>
          <a:p>
            <a:fld id="{0593CE47-52B6-4244-B7A5-F965B86536FB}" type="datetimeFigureOut">
              <a:rPr lang="en-US" smtClean="0"/>
              <a:pPr/>
              <a:t>4/11/2016</a:t>
            </a:fld>
            <a:endParaRPr lang="en-US" dirty="0"/>
          </a:p>
        </p:txBody>
      </p:sp>
      <p:sp>
        <p:nvSpPr>
          <p:cNvPr id="7" name="Slide Number Placeholder 6"/>
          <p:cNvSpPr>
            <a:spLocks noGrp="1"/>
          </p:cNvSpPr>
          <p:nvPr>
            <p:ph type="sldNum" sz="quarter" idx="12"/>
          </p:nvPr>
        </p:nvSpPr>
        <p:spPr>
          <a:xfrm>
            <a:off x="7528034" y="6456336"/>
            <a:ext cx="1600200" cy="365125"/>
          </a:xfrm>
          <a:prstGeom prst="rect">
            <a:avLst/>
          </a:prstGeom>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233828610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1"/>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0593CE47-52B6-4244-B7A5-F965B86536FB}" type="datetimeFigureOut">
              <a:rPr lang="en-US" smtClean="0"/>
              <a:pPr/>
              <a:t>4/11/2016</a:t>
            </a:fld>
            <a:endParaRPr lang="en-US"/>
          </a:p>
        </p:txBody>
      </p:sp>
      <p:sp>
        <p:nvSpPr>
          <p:cNvPr id="6" name="Footer Placeholder 5"/>
          <p:cNvSpPr>
            <a:spLocks noGrp="1"/>
          </p:cNvSpPr>
          <p:nvPr>
            <p:ph type="ftr" sz="quarter" idx="11"/>
          </p:nvPr>
        </p:nvSpPr>
        <p:spPr>
          <a:xfrm>
            <a:off x="838200" y="6248400"/>
            <a:ext cx="7848600" cy="349249"/>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a:p>
        </p:txBody>
      </p:sp>
    </p:spTree>
    <p:extLst>
      <p:ext uri="{BB962C8B-B14F-4D97-AF65-F5344CB8AC3E}">
        <p14:creationId xmlns:p14="http://schemas.microsoft.com/office/powerpoint/2010/main" val="385073376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593CE47-52B6-4244-B7A5-F965B86536FB}" type="datetimeFigureOut">
              <a:rPr lang="en-US" smtClean="0"/>
              <a:pPr/>
              <a:t>4/11/2016</a:t>
            </a:fld>
            <a:endParaRPr lang="en-US"/>
          </a:p>
        </p:txBody>
      </p:sp>
      <p:sp>
        <p:nvSpPr>
          <p:cNvPr id="5" name="Footer Placeholder 4"/>
          <p:cNvSpPr>
            <a:spLocks noGrp="1"/>
          </p:cNvSpPr>
          <p:nvPr>
            <p:ph type="ftr" sz="quarter" idx="11"/>
          </p:nvPr>
        </p:nvSpPr>
        <p:spPr>
          <a:xfrm>
            <a:off x="838200" y="6356350"/>
            <a:ext cx="9067800" cy="501649"/>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C75F432-EEF9-468F-9A7F-103B7154A0BA}" type="slidenum">
              <a:rPr lang="en-US" smtClean="0"/>
              <a:pPr/>
              <a:t>‹#›</a:t>
            </a:fld>
            <a:endParaRPr lang="en-US"/>
          </a:p>
        </p:txBody>
      </p:sp>
    </p:spTree>
    <p:extLst>
      <p:ext uri="{BB962C8B-B14F-4D97-AF65-F5344CB8AC3E}">
        <p14:creationId xmlns:p14="http://schemas.microsoft.com/office/powerpoint/2010/main" val="140928979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4679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D51600C1-6CC5-4B14-93F2-54643C8C738D}" type="slidenum">
              <a:rPr lang="en-US" smtClean="0"/>
              <a:pPr/>
              <a:t>‹#›</a:t>
            </a:fld>
            <a:endParaRPr lang="en-US" dirty="0"/>
          </a:p>
        </p:txBody>
      </p:sp>
      <p:sp>
        <p:nvSpPr>
          <p:cNvPr id="8" name="Text Placeholder 3"/>
          <p:cNvSpPr>
            <a:spLocks noGrp="1"/>
          </p:cNvSpPr>
          <p:nvPr>
            <p:ph type="body" sz="half" idx="13"/>
          </p:nvPr>
        </p:nvSpPr>
        <p:spPr>
          <a:xfrm>
            <a:off x="3581400" y="5029200"/>
            <a:ext cx="5105400" cy="639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8426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1600C1-6CC5-4B14-93F2-54643C8C738D}" type="slidenum">
              <a:rPr lang="en-US" smtClean="0"/>
              <a:pPr/>
              <a:t>‹#›</a:t>
            </a:fld>
            <a:endParaRPr lang="en-US" dirty="0"/>
          </a:p>
        </p:txBody>
      </p:sp>
    </p:spTree>
    <p:extLst>
      <p:ext uri="{BB962C8B-B14F-4D97-AF65-F5344CB8AC3E}">
        <p14:creationId xmlns:p14="http://schemas.microsoft.com/office/powerpoint/2010/main" val="162500721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00601" y="273050"/>
            <a:ext cx="3581400" cy="1162050"/>
          </a:xfrm>
        </p:spPr>
        <p:txBody>
          <a:bodyPr anchor="b">
            <a:noAutofit/>
          </a:bodyPr>
          <a:lstStyle>
            <a:lvl1pPr algn="l">
              <a:defRPr sz="3600" b="1"/>
            </a:lvl1pPr>
          </a:lstStyle>
          <a:p>
            <a:r>
              <a:rPr lang="en-US" smtClean="0"/>
              <a:t>Click to edit Master title style</a:t>
            </a:r>
            <a:endParaRPr lang="en-US" dirty="0"/>
          </a:p>
        </p:txBody>
      </p:sp>
      <p:sp>
        <p:nvSpPr>
          <p:cNvPr id="3" name="Content Placeholder 2"/>
          <p:cNvSpPr>
            <a:spLocks noGrp="1"/>
          </p:cNvSpPr>
          <p:nvPr>
            <p:ph idx="1"/>
          </p:nvPr>
        </p:nvSpPr>
        <p:spPr>
          <a:xfrm>
            <a:off x="0" y="0"/>
            <a:ext cx="457200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01" y="1435101"/>
            <a:ext cx="3581400" cy="45847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6200" y="6456336"/>
            <a:ext cx="1752600" cy="365125"/>
          </a:xfrm>
          <a:prstGeom prst="rect">
            <a:avLst/>
          </a:prstGeom>
        </p:spPr>
        <p:txBody>
          <a:bodyPr/>
          <a:lstStyle/>
          <a:p>
            <a:fld id="{0593CE47-52B6-4244-B7A5-F965B86536FB}" type="datetimeFigureOut">
              <a:rPr lang="en-US" smtClean="0"/>
              <a:pPr/>
              <a:t>4/11/2016</a:t>
            </a:fld>
            <a:endParaRPr lang="en-US" dirty="0"/>
          </a:p>
        </p:txBody>
      </p:sp>
      <p:sp>
        <p:nvSpPr>
          <p:cNvPr id="7" name="Slide Number Placeholder 6"/>
          <p:cNvSpPr>
            <a:spLocks noGrp="1"/>
          </p:cNvSpPr>
          <p:nvPr>
            <p:ph type="sldNum" sz="quarter" idx="12"/>
          </p:nvPr>
        </p:nvSpPr>
        <p:spPr>
          <a:xfrm>
            <a:off x="7528034" y="6456336"/>
            <a:ext cx="1600200" cy="365125"/>
          </a:xfrm>
          <a:prstGeom prst="rect">
            <a:avLst/>
          </a:prstGeom>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233828610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D51600C1-6CC5-4B14-93F2-54643C8C738D}" type="slidenum">
              <a:rPr lang="en-US" smtClean="0"/>
              <a:pPr/>
              <a:t>‹#›</a:t>
            </a:fld>
            <a:endParaRPr lang="en-US" dirty="0"/>
          </a:p>
        </p:txBody>
      </p:sp>
    </p:spTree>
    <p:extLst>
      <p:ext uri="{BB962C8B-B14F-4D97-AF65-F5344CB8AC3E}">
        <p14:creationId xmlns:p14="http://schemas.microsoft.com/office/powerpoint/2010/main" val="4103840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1"/>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0593CE47-52B6-4244-B7A5-F965B86536FB}" type="datetimeFigureOut">
              <a:rPr lang="en-US" smtClean="0"/>
              <a:pPr/>
              <a:t>4/11/2016</a:t>
            </a:fld>
            <a:endParaRPr lang="en-US"/>
          </a:p>
        </p:txBody>
      </p:sp>
      <p:sp>
        <p:nvSpPr>
          <p:cNvPr id="6" name="Footer Placeholder 5"/>
          <p:cNvSpPr>
            <a:spLocks noGrp="1"/>
          </p:cNvSpPr>
          <p:nvPr>
            <p:ph type="ftr" sz="quarter" idx="11"/>
          </p:nvPr>
        </p:nvSpPr>
        <p:spPr>
          <a:xfrm>
            <a:off x="838200" y="6248400"/>
            <a:ext cx="7848600" cy="349249"/>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a:p>
        </p:txBody>
      </p:sp>
    </p:spTree>
    <p:extLst>
      <p:ext uri="{BB962C8B-B14F-4D97-AF65-F5344CB8AC3E}">
        <p14:creationId xmlns:p14="http://schemas.microsoft.com/office/powerpoint/2010/main" val="14477861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94798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1447800"/>
            <a:ext cx="7772400" cy="1500187"/>
          </a:xfrm>
        </p:spPr>
        <p:txBody>
          <a:bodyPr anchor="b"/>
          <a:lstStyle>
            <a:lvl1pPr marL="0" indent="0">
              <a:buNone/>
              <a:defRPr sz="2000">
                <a:solidFill>
                  <a:srgbClr val="32B31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73973166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593CE47-52B6-4244-B7A5-F965B86536FB}" type="datetimeFigureOut">
              <a:rPr lang="en-US" smtClean="0"/>
              <a:pPr/>
              <a:t>4/11/2016</a:t>
            </a:fld>
            <a:endParaRPr lang="en-US"/>
          </a:p>
        </p:txBody>
      </p:sp>
      <p:sp>
        <p:nvSpPr>
          <p:cNvPr id="5" name="Footer Placeholder 4"/>
          <p:cNvSpPr>
            <a:spLocks noGrp="1"/>
          </p:cNvSpPr>
          <p:nvPr>
            <p:ph type="ftr" sz="quarter" idx="11"/>
          </p:nvPr>
        </p:nvSpPr>
        <p:spPr>
          <a:xfrm>
            <a:off x="838200" y="6356350"/>
            <a:ext cx="9067800" cy="501649"/>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C75F432-EEF9-468F-9A7F-103B7154A0BA}" type="slidenum">
              <a:rPr lang="en-US" smtClean="0"/>
              <a:pPr/>
              <a:t>‹#›</a:t>
            </a:fld>
            <a:endParaRPr lang="en-US"/>
          </a:p>
        </p:txBody>
      </p:sp>
    </p:spTree>
    <p:extLst>
      <p:ext uri="{BB962C8B-B14F-4D97-AF65-F5344CB8AC3E}">
        <p14:creationId xmlns:p14="http://schemas.microsoft.com/office/powerpoint/2010/main" val="147981803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4679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D51600C1-6CC5-4B14-93F2-54643C8C738D}" type="slidenum">
              <a:rPr lang="en-US" smtClean="0"/>
              <a:pPr/>
              <a:t>‹#›</a:t>
            </a:fld>
            <a:endParaRPr lang="en-US" dirty="0"/>
          </a:p>
        </p:txBody>
      </p:sp>
      <p:sp>
        <p:nvSpPr>
          <p:cNvPr id="8" name="Text Placeholder 3"/>
          <p:cNvSpPr>
            <a:spLocks noGrp="1"/>
          </p:cNvSpPr>
          <p:nvPr>
            <p:ph type="body" sz="half" idx="13"/>
          </p:nvPr>
        </p:nvSpPr>
        <p:spPr>
          <a:xfrm>
            <a:off x="3581400" y="5029200"/>
            <a:ext cx="5105400" cy="639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3087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1600C1-6CC5-4B14-93F2-54643C8C738D}" type="slidenum">
              <a:rPr lang="en-US" smtClean="0"/>
              <a:pPr/>
              <a:t>‹#›</a:t>
            </a:fld>
            <a:endParaRPr lang="en-US" dirty="0"/>
          </a:p>
        </p:txBody>
      </p:sp>
    </p:spTree>
    <p:extLst>
      <p:ext uri="{BB962C8B-B14F-4D97-AF65-F5344CB8AC3E}">
        <p14:creationId xmlns:p14="http://schemas.microsoft.com/office/powerpoint/2010/main" val="247702310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752600"/>
          </a:xfrm>
        </p:spPr>
        <p:txBody>
          <a:bodyPr>
            <a:normAutofit/>
          </a:bodyPr>
          <a:lstStyle>
            <a:lvl1pPr>
              <a:defRPr sz="4000" b="1"/>
            </a:lvl1pPr>
          </a:lstStyle>
          <a:p>
            <a:r>
              <a:rPr lang="en-US" smtClean="0"/>
              <a:t>Click to edit Master title style</a:t>
            </a:r>
            <a:endParaRPr lang="en-US" dirty="0"/>
          </a:p>
        </p:txBody>
      </p:sp>
      <p:sp>
        <p:nvSpPr>
          <p:cNvPr id="3" name="Subtitle 2"/>
          <p:cNvSpPr>
            <a:spLocks noGrp="1"/>
          </p:cNvSpPr>
          <p:nvPr>
            <p:ph type="subTitle" idx="1"/>
          </p:nvPr>
        </p:nvSpPr>
        <p:spPr>
          <a:xfrm>
            <a:off x="1371600" y="3203575"/>
            <a:ext cx="6400800" cy="1752600"/>
          </a:xfrm>
        </p:spPr>
        <p:txBody>
          <a:bodyPr/>
          <a:lstStyle>
            <a:lvl1pPr marL="0" indent="0" algn="ctr">
              <a:buNone/>
              <a:defRPr>
                <a:solidFill>
                  <a:srgbClr val="32B3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43450033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94798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1447800"/>
            <a:ext cx="7772400" cy="1500187"/>
          </a:xfrm>
        </p:spPr>
        <p:txBody>
          <a:bodyPr anchor="b"/>
          <a:lstStyle>
            <a:lvl1pPr marL="0" indent="0">
              <a:buNone/>
              <a:defRPr sz="2000">
                <a:solidFill>
                  <a:srgbClr val="32B31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07440418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26669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4"/>
          <p:cNvSpPr>
            <a:spLocks noGrp="1"/>
          </p:cNvSpPr>
          <p:nvPr>
            <p:ph type="sldNum" sz="quarter" idx="12"/>
          </p:nvPr>
        </p:nvSpPr>
        <p:spPr>
          <a:xfrm>
            <a:off x="6858000" y="6356350"/>
            <a:ext cx="2133600" cy="365125"/>
          </a:xfrm>
          <a:prstGeom prst="rect">
            <a:avLst/>
          </a:prstGeom>
        </p:spPr>
        <p:txBody>
          <a:bodyPr/>
          <a:lstStyle/>
          <a:p>
            <a:fld id="{FC75F432-EEF9-468F-9A7F-103B7154A0BA}" type="slidenum">
              <a:rPr lang="en-US" smtClean="0">
                <a:solidFill>
                  <a:prstClr val="black"/>
                </a:solidFill>
              </a:rPr>
              <a:pPr/>
              <a:t>‹#›</a:t>
            </a:fld>
            <a:endParaRPr lang="en-US" dirty="0">
              <a:solidFill>
                <a:prstClr val="black"/>
              </a:solidFill>
            </a:endParaRPr>
          </a:p>
        </p:txBody>
      </p:sp>
      <p:sp>
        <p:nvSpPr>
          <p:cNvPr id="5" name="Rectangle 4"/>
          <p:cNvSpPr/>
          <p:nvPr userDrawn="1"/>
        </p:nvSpPr>
        <p:spPr>
          <a:xfrm>
            <a:off x="2590800" y="5943600"/>
            <a:ext cx="6858000" cy="215444"/>
          </a:xfrm>
          <a:prstGeom prst="rect">
            <a:avLst/>
          </a:prstGeom>
        </p:spPr>
        <p:txBody>
          <a:bodyPr wrap="square">
            <a:spAutoFit/>
          </a:bodyPr>
          <a:lstStyle/>
          <a:p>
            <a:pPr algn="ctr"/>
            <a:r>
              <a:rPr lang="en-US" sz="800" dirty="0" smtClean="0">
                <a:solidFill>
                  <a:srgbClr val="669933"/>
                </a:solidFill>
              </a:rPr>
              <a:t>Created by the National Plant Diagnostic Network for the Sentinel Plant Network, an APGA│NPDN partnership with support from USDA-APHIS.</a:t>
            </a:r>
          </a:p>
        </p:txBody>
      </p:sp>
    </p:spTree>
    <p:extLst>
      <p:ext uri="{BB962C8B-B14F-4D97-AF65-F5344CB8AC3E}">
        <p14:creationId xmlns:p14="http://schemas.microsoft.com/office/powerpoint/2010/main" val="334148100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6858000" y="6356350"/>
            <a:ext cx="2133600" cy="365125"/>
          </a:xfrm>
          <a:prstGeom prst="rect">
            <a:avLst/>
          </a:prstGeom>
        </p:spPr>
        <p:txBody>
          <a:bodyPr/>
          <a:lstStyle/>
          <a:p>
            <a:fld id="{D51600C1-6CC5-4B14-93F2-54643C8C738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060753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solidFill>
                  <a:prstClr val="black"/>
                </a:solidFill>
              </a:rPr>
              <a:pPr/>
              <a:t>‹#›</a:t>
            </a:fld>
            <a:endParaRPr lang="en-US" dirty="0">
              <a:solidFill>
                <a:prstClr val="black"/>
              </a:solidFill>
            </a:endParaRPr>
          </a:p>
        </p:txBody>
      </p:sp>
      <p:sp>
        <p:nvSpPr>
          <p:cNvPr id="7" name="Text Placeholder 2"/>
          <p:cNvSpPr txBox="1">
            <a:spLocks/>
          </p:cNvSpPr>
          <p:nvPr/>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 partnership with support from USDA-APHIS.</a:t>
            </a:r>
          </a:p>
        </p:txBody>
      </p:sp>
      <p:sp>
        <p:nvSpPr>
          <p:cNvPr id="8"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solidFill>
                  <a:prstClr val="black"/>
                </a:solidFill>
              </a:rPr>
              <a:pPr/>
              <a:t>4/11/2016</a:t>
            </a:fld>
            <a:endParaRPr lang="en-US" dirty="0">
              <a:solidFill>
                <a:prstClr val="black"/>
              </a:solidFill>
            </a:endParaRPr>
          </a:p>
        </p:txBody>
      </p:sp>
    </p:spTree>
    <p:extLst>
      <p:ext uri="{BB962C8B-B14F-4D97-AF65-F5344CB8AC3E}">
        <p14:creationId xmlns:p14="http://schemas.microsoft.com/office/powerpoint/2010/main" val="65351981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solidFill>
                  <a:prstClr val="black"/>
                </a:solidFill>
              </a:rPr>
              <a:pPr/>
              <a:t>‹#›</a:t>
            </a:fld>
            <a:endParaRPr lang="en-US" dirty="0">
              <a:solidFill>
                <a:prstClr val="black"/>
              </a:solidFill>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2"/>
          <p:cNvSpPr txBox="1">
            <a:spLocks/>
          </p:cNvSpPr>
          <p:nvPr/>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 partnership with support from USDA-APHIS.</a:t>
            </a:r>
          </a:p>
        </p:txBody>
      </p:sp>
      <p:sp>
        <p:nvSpPr>
          <p:cNvPr id="8"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solidFill>
                  <a:prstClr val="black"/>
                </a:solidFill>
              </a:rPr>
              <a:pPr/>
              <a:t>4/11/2016</a:t>
            </a:fld>
            <a:endParaRPr lang="en-US" dirty="0">
              <a:solidFill>
                <a:prstClr val="black"/>
              </a:solidFill>
            </a:endParaRPr>
          </a:p>
        </p:txBody>
      </p:sp>
    </p:spTree>
    <p:extLst>
      <p:ext uri="{BB962C8B-B14F-4D97-AF65-F5344CB8AC3E}">
        <p14:creationId xmlns:p14="http://schemas.microsoft.com/office/powerpoint/2010/main" val="47066404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1"/>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solidFill>
                  <a:prstClr val="black"/>
                </a:solidFill>
              </a:rPr>
              <a:pPr/>
              <a:t>‹#›</a:t>
            </a:fld>
            <a:endParaRPr lang="en-US" dirty="0">
              <a:solidFill>
                <a:prstClr val="black"/>
              </a:solidFill>
            </a:endParaRPr>
          </a:p>
        </p:txBody>
      </p:sp>
      <p:sp>
        <p:nvSpPr>
          <p:cNvPr id="8" name="Text Placeholder 2"/>
          <p:cNvSpPr txBox="1">
            <a:spLocks/>
          </p:cNvSpPr>
          <p:nvPr/>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 partnership with support from USDA-APHIS.</a:t>
            </a:r>
          </a:p>
        </p:txBody>
      </p:sp>
      <p:sp>
        <p:nvSpPr>
          <p:cNvPr id="9"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solidFill>
                  <a:prstClr val="black"/>
                </a:solidFill>
              </a:rPr>
              <a:pPr/>
              <a:t>4/11/2016</a:t>
            </a:fld>
            <a:endParaRPr lang="en-US" dirty="0">
              <a:solidFill>
                <a:prstClr val="black"/>
              </a:solidFill>
            </a:endParaRPr>
          </a:p>
        </p:txBody>
      </p:sp>
    </p:spTree>
    <p:extLst>
      <p:ext uri="{BB962C8B-B14F-4D97-AF65-F5344CB8AC3E}">
        <p14:creationId xmlns:p14="http://schemas.microsoft.com/office/powerpoint/2010/main" val="14830874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2"/>
          <p:cNvSpPr txBox="1">
            <a:spLocks/>
          </p:cNvSpPr>
          <p:nvPr userDrawn="1"/>
        </p:nvSpPr>
        <p:spPr>
          <a:xfrm>
            <a:off x="2667000" y="5943600"/>
            <a:ext cx="67818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800" dirty="0" smtClean="0">
                <a:solidFill>
                  <a:srgbClr val="669933"/>
                </a:solidFill>
              </a:rPr>
              <a:t>Created by the National Plant Diagnostic Network for the Sentinel Plant Network, an APGA│NPDN</a:t>
            </a:r>
            <a:r>
              <a:rPr lang="en-US" sz="800" baseline="0" dirty="0" smtClean="0">
                <a:solidFill>
                  <a:srgbClr val="669933"/>
                </a:solidFill>
              </a:rPr>
              <a:t> partnership </a:t>
            </a:r>
            <a:r>
              <a:rPr lang="en-US" sz="800" dirty="0" smtClean="0">
                <a:solidFill>
                  <a:srgbClr val="669933"/>
                </a:solidFill>
              </a:rPr>
              <a:t>with support from USDA-APHIS.</a:t>
            </a:r>
          </a:p>
        </p:txBody>
      </p:sp>
    </p:spTree>
    <p:extLst>
      <p:ext uri="{BB962C8B-B14F-4D97-AF65-F5344CB8AC3E}">
        <p14:creationId xmlns:p14="http://schemas.microsoft.com/office/powerpoint/2010/main" val="158868907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1"/>
            <a:ext cx="3886200" cy="2209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solidFill>
                  <a:prstClr val="black"/>
                </a:solidFill>
              </a:rPr>
              <a:pPr/>
              <a:t>‹#›</a:t>
            </a:fld>
            <a:endParaRPr lang="en-US" dirty="0">
              <a:solidFill>
                <a:prstClr val="black"/>
              </a:solidFill>
            </a:endParaRPr>
          </a:p>
        </p:txBody>
      </p:sp>
      <p:sp>
        <p:nvSpPr>
          <p:cNvPr id="8" name="Content Placeholder 3"/>
          <p:cNvSpPr>
            <a:spLocks noGrp="1"/>
          </p:cNvSpPr>
          <p:nvPr>
            <p:ph sz="half" idx="13"/>
          </p:nvPr>
        </p:nvSpPr>
        <p:spPr>
          <a:xfrm>
            <a:off x="4800600" y="3886200"/>
            <a:ext cx="3886200" cy="2209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ext Placeholder 2"/>
          <p:cNvSpPr txBox="1">
            <a:spLocks/>
          </p:cNvSpPr>
          <p:nvPr/>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 partnership with support from USDA-APHIS.</a:t>
            </a:r>
          </a:p>
        </p:txBody>
      </p:sp>
      <p:sp>
        <p:nvSpPr>
          <p:cNvPr id="10"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solidFill>
                  <a:prstClr val="black"/>
                </a:solidFill>
              </a:rPr>
              <a:pPr/>
              <a:t>4/11/2016</a:t>
            </a:fld>
            <a:endParaRPr lang="en-US" dirty="0">
              <a:solidFill>
                <a:prstClr val="black"/>
              </a:solidFill>
            </a:endParaRPr>
          </a:p>
        </p:txBody>
      </p:sp>
    </p:spTree>
    <p:extLst>
      <p:ext uri="{BB962C8B-B14F-4D97-AF65-F5344CB8AC3E}">
        <p14:creationId xmlns:p14="http://schemas.microsoft.com/office/powerpoint/2010/main" val="271725303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3810000" cy="111613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
            <a:ext cx="4343400" cy="3383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solidFill>
                  <a:prstClr val="black"/>
                </a:solidFill>
              </a:rPr>
              <a:pPr/>
              <a:t>‹#›</a:t>
            </a:fld>
            <a:endParaRPr lang="en-US" dirty="0">
              <a:solidFill>
                <a:prstClr val="black"/>
              </a:solidFill>
            </a:endParaRPr>
          </a:p>
        </p:txBody>
      </p:sp>
      <p:sp>
        <p:nvSpPr>
          <p:cNvPr id="8" name="Content Placeholder 3"/>
          <p:cNvSpPr>
            <a:spLocks noGrp="1"/>
          </p:cNvSpPr>
          <p:nvPr>
            <p:ph sz="half" idx="13"/>
          </p:nvPr>
        </p:nvSpPr>
        <p:spPr>
          <a:xfrm>
            <a:off x="4800600" y="3474720"/>
            <a:ext cx="4343400" cy="3383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ext Placeholder 2"/>
          <p:cNvSpPr txBox="1">
            <a:spLocks/>
          </p:cNvSpPr>
          <p:nvPr/>
        </p:nvSpPr>
        <p:spPr>
          <a:xfrm>
            <a:off x="304800" y="6400800"/>
            <a:ext cx="41148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sz="1050" dirty="0" smtClean="0">
                <a:solidFill>
                  <a:srgbClr val="09A718"/>
                </a:solidFill>
              </a:rPr>
              <a:t>Created by the National Plant Diagnostic Network for the Sentinel Plant Network, an APGA│NPDN partnership with support from USDA-APHIS.</a:t>
            </a:r>
          </a:p>
        </p:txBody>
      </p:sp>
      <p:sp>
        <p:nvSpPr>
          <p:cNvPr id="11"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solidFill>
                  <a:prstClr val="black"/>
                </a:solidFill>
              </a:rPr>
              <a:pPr/>
              <a:t>4/11/2016</a:t>
            </a:fld>
            <a:endParaRPr lang="en-US" dirty="0">
              <a:solidFill>
                <a:prstClr val="black"/>
              </a:solidFill>
            </a:endParaRPr>
          </a:p>
        </p:txBody>
      </p:sp>
    </p:spTree>
    <p:extLst>
      <p:ext uri="{BB962C8B-B14F-4D97-AF65-F5344CB8AC3E}">
        <p14:creationId xmlns:p14="http://schemas.microsoft.com/office/powerpoint/2010/main" val="121865029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200" y="1535113"/>
            <a:ext cx="3886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8200" y="2174875"/>
            <a:ext cx="38862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6801" y="1535113"/>
            <a:ext cx="381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6801"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solidFill>
                  <a:prstClr val="black"/>
                </a:solidFill>
              </a:rPr>
              <a:pPr/>
              <a:t>‹#›</a:t>
            </a:fld>
            <a:endParaRPr lang="en-US" dirty="0">
              <a:solidFill>
                <a:prstClr val="black"/>
              </a:solidFill>
            </a:endParaRPr>
          </a:p>
        </p:txBody>
      </p:sp>
      <p:sp>
        <p:nvSpPr>
          <p:cNvPr id="10" name="Text Placeholder 2"/>
          <p:cNvSpPr txBox="1">
            <a:spLocks/>
          </p:cNvSpPr>
          <p:nvPr/>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 partnership with support from USDA-APHIS.</a:t>
            </a:r>
          </a:p>
        </p:txBody>
      </p:sp>
      <p:sp>
        <p:nvSpPr>
          <p:cNvPr id="11"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solidFill>
                  <a:prstClr val="black"/>
                </a:solidFill>
              </a:rPr>
              <a:pPr/>
              <a:t>4/11/2016</a:t>
            </a:fld>
            <a:endParaRPr lang="en-US" dirty="0">
              <a:solidFill>
                <a:prstClr val="black"/>
              </a:solidFill>
            </a:endParaRPr>
          </a:p>
        </p:txBody>
      </p:sp>
    </p:spTree>
    <p:extLst>
      <p:ext uri="{BB962C8B-B14F-4D97-AF65-F5344CB8AC3E}">
        <p14:creationId xmlns:p14="http://schemas.microsoft.com/office/powerpoint/2010/main" val="167208726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200" y="1535112"/>
            <a:ext cx="7848600" cy="17414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838200" y="3352799"/>
            <a:ext cx="7848600" cy="2773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solidFill>
                  <a:prstClr val="black"/>
                </a:solidFill>
              </a:rPr>
              <a:pPr/>
              <a:t>‹#›</a:t>
            </a:fld>
            <a:endParaRPr lang="en-US" dirty="0">
              <a:solidFill>
                <a:prstClr val="black"/>
              </a:solidFill>
            </a:endParaRPr>
          </a:p>
        </p:txBody>
      </p:sp>
      <p:sp>
        <p:nvSpPr>
          <p:cNvPr id="10" name="Text Placeholder 2"/>
          <p:cNvSpPr txBox="1">
            <a:spLocks/>
          </p:cNvSpPr>
          <p:nvPr/>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 partnership with support from USDA-APHIS.</a:t>
            </a:r>
          </a:p>
        </p:txBody>
      </p:sp>
      <p:sp>
        <p:nvSpPr>
          <p:cNvPr id="12"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solidFill>
                  <a:prstClr val="black"/>
                </a:solidFill>
              </a:rPr>
              <a:pPr/>
              <a:t>4/11/2016</a:t>
            </a:fld>
            <a:endParaRPr lang="en-US" dirty="0">
              <a:solidFill>
                <a:prstClr val="black"/>
              </a:solidFill>
            </a:endParaRPr>
          </a:p>
        </p:txBody>
      </p:sp>
    </p:spTree>
    <p:extLst>
      <p:ext uri="{BB962C8B-B14F-4D97-AF65-F5344CB8AC3E}">
        <p14:creationId xmlns:p14="http://schemas.microsoft.com/office/powerpoint/2010/main" val="348445029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200" y="1535112"/>
            <a:ext cx="7848600" cy="17414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0" y="3352799"/>
            <a:ext cx="9144000" cy="35052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solidFill>
                  <a:prstClr val="black"/>
                </a:solidFill>
              </a:rPr>
              <a:pPr/>
              <a:t>‹#›</a:t>
            </a:fld>
            <a:endParaRPr lang="en-US" dirty="0">
              <a:solidFill>
                <a:prstClr val="black"/>
              </a:solidFill>
            </a:endParaRPr>
          </a:p>
        </p:txBody>
      </p:sp>
      <p:sp>
        <p:nvSpPr>
          <p:cNvPr id="10"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solidFill>
                  <a:prstClr val="black"/>
                </a:solidFill>
              </a:rPr>
              <a:pPr/>
              <a:t>4/11/2016</a:t>
            </a:fld>
            <a:endParaRPr lang="en-US" dirty="0">
              <a:solidFill>
                <a:prstClr val="black"/>
              </a:solidFill>
            </a:endParaRPr>
          </a:p>
        </p:txBody>
      </p:sp>
      <p:sp>
        <p:nvSpPr>
          <p:cNvPr id="11" name="Text Placeholder 2"/>
          <p:cNvSpPr txBox="1">
            <a:spLocks/>
          </p:cNvSpPr>
          <p:nvPr userDrawn="1"/>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 partnership with support from USDA-APHIS.</a:t>
            </a:r>
          </a:p>
        </p:txBody>
      </p:sp>
    </p:spTree>
    <p:extLst>
      <p:ext uri="{BB962C8B-B14F-4D97-AF65-F5344CB8AC3E}">
        <p14:creationId xmlns:p14="http://schemas.microsoft.com/office/powerpoint/2010/main" val="335444137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200" y="1535112"/>
            <a:ext cx="7848600" cy="17414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0" y="3352798"/>
            <a:ext cx="2267712" cy="35052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solidFill>
                  <a:prstClr val="black"/>
                </a:solidFill>
              </a:rPr>
              <a:pPr/>
              <a:t>‹#›</a:t>
            </a:fld>
            <a:endParaRPr lang="en-US" dirty="0">
              <a:solidFill>
                <a:prstClr val="black"/>
              </a:solidFill>
            </a:endParaRPr>
          </a:p>
        </p:txBody>
      </p:sp>
      <p:sp>
        <p:nvSpPr>
          <p:cNvPr id="10"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solidFill>
                  <a:prstClr val="black"/>
                </a:solidFill>
              </a:rPr>
              <a:pPr/>
              <a:t>4/11/2016</a:t>
            </a:fld>
            <a:endParaRPr lang="en-US" dirty="0">
              <a:solidFill>
                <a:prstClr val="black"/>
              </a:solidFill>
            </a:endParaRPr>
          </a:p>
        </p:txBody>
      </p:sp>
      <p:sp>
        <p:nvSpPr>
          <p:cNvPr id="14" name="Content Placeholder 3"/>
          <p:cNvSpPr>
            <a:spLocks noGrp="1"/>
          </p:cNvSpPr>
          <p:nvPr>
            <p:ph sz="half" idx="13"/>
          </p:nvPr>
        </p:nvSpPr>
        <p:spPr>
          <a:xfrm>
            <a:off x="2286000" y="3352798"/>
            <a:ext cx="2267712" cy="35052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
          <p:cNvSpPr>
            <a:spLocks noGrp="1"/>
          </p:cNvSpPr>
          <p:nvPr>
            <p:ph sz="half" idx="14"/>
          </p:nvPr>
        </p:nvSpPr>
        <p:spPr>
          <a:xfrm>
            <a:off x="4572000" y="3352798"/>
            <a:ext cx="2267712" cy="35052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3"/>
          <p:cNvSpPr>
            <a:spLocks noGrp="1"/>
          </p:cNvSpPr>
          <p:nvPr>
            <p:ph sz="half" idx="15"/>
          </p:nvPr>
        </p:nvSpPr>
        <p:spPr>
          <a:xfrm>
            <a:off x="6876288" y="3352798"/>
            <a:ext cx="2267712" cy="35052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2"/>
          <p:cNvSpPr txBox="1">
            <a:spLocks/>
          </p:cNvSpPr>
          <p:nvPr userDrawn="1"/>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 partnership with support from USDA-APHIS.</a:t>
            </a:r>
          </a:p>
        </p:txBody>
      </p:sp>
    </p:spTree>
    <p:extLst>
      <p:ext uri="{BB962C8B-B14F-4D97-AF65-F5344CB8AC3E}">
        <p14:creationId xmlns:p14="http://schemas.microsoft.com/office/powerpoint/2010/main" val="55169066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3050"/>
            <a:ext cx="2627313" cy="1162050"/>
          </a:xfrm>
        </p:spPr>
        <p:txBody>
          <a:bodyPr anchor="b">
            <a:noAutofit/>
          </a:bodyPr>
          <a:lstStyle>
            <a:lvl1pPr algn="l">
              <a:defRPr sz="3600" b="1"/>
            </a:lvl1pPr>
          </a:lstStyle>
          <a:p>
            <a:r>
              <a:rPr lang="en-US" smtClean="0"/>
              <a:t>Click to edit Master title style</a:t>
            </a:r>
            <a:endParaRPr lang="en-US" dirty="0"/>
          </a:p>
        </p:txBody>
      </p:sp>
      <p:sp>
        <p:nvSpPr>
          <p:cNvPr id="3" name="Content Placeholder 2"/>
          <p:cNvSpPr>
            <a:spLocks noGrp="1"/>
          </p:cNvSpPr>
          <p:nvPr>
            <p:ph idx="1"/>
          </p:nvPr>
        </p:nvSpPr>
        <p:spPr>
          <a:xfrm>
            <a:off x="3575050" y="304800"/>
            <a:ext cx="5264150" cy="5715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200" y="1435101"/>
            <a:ext cx="2627313" cy="45847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solidFill>
                  <a:prstClr val="black"/>
                </a:solidFill>
              </a:rPr>
              <a:pPr/>
              <a:t>‹#›</a:t>
            </a:fld>
            <a:endParaRPr lang="en-US" dirty="0">
              <a:solidFill>
                <a:prstClr val="black"/>
              </a:solidFill>
            </a:endParaRPr>
          </a:p>
        </p:txBody>
      </p:sp>
      <p:sp>
        <p:nvSpPr>
          <p:cNvPr id="8" name="Text Placeholder 2"/>
          <p:cNvSpPr txBox="1">
            <a:spLocks/>
          </p:cNvSpPr>
          <p:nvPr/>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 partnership with support from USDA-APHIS.</a:t>
            </a:r>
          </a:p>
        </p:txBody>
      </p:sp>
      <p:sp>
        <p:nvSpPr>
          <p:cNvPr id="9"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solidFill>
                  <a:prstClr val="black"/>
                </a:solidFill>
              </a:rPr>
              <a:pPr/>
              <a:t>4/11/2016</a:t>
            </a:fld>
            <a:endParaRPr lang="en-US" dirty="0">
              <a:solidFill>
                <a:prstClr val="black"/>
              </a:solidFill>
            </a:endParaRPr>
          </a:p>
        </p:txBody>
      </p:sp>
    </p:spTree>
    <p:extLst>
      <p:ext uri="{BB962C8B-B14F-4D97-AF65-F5344CB8AC3E}">
        <p14:creationId xmlns:p14="http://schemas.microsoft.com/office/powerpoint/2010/main" val="167474301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00600" y="273050"/>
            <a:ext cx="3505200" cy="1162050"/>
          </a:xfrm>
        </p:spPr>
        <p:txBody>
          <a:bodyPr anchor="b">
            <a:noAutofit/>
          </a:bodyPr>
          <a:lstStyle>
            <a:lvl1pPr algn="l">
              <a:defRPr sz="3600" b="1"/>
            </a:lvl1pPr>
          </a:lstStyle>
          <a:p>
            <a:r>
              <a:rPr lang="en-US" smtClean="0"/>
              <a:t>Click to edit Master title style</a:t>
            </a:r>
            <a:endParaRPr lang="en-US" dirty="0"/>
          </a:p>
        </p:txBody>
      </p:sp>
      <p:sp>
        <p:nvSpPr>
          <p:cNvPr id="3" name="Content Placeholder 2"/>
          <p:cNvSpPr>
            <a:spLocks noGrp="1"/>
          </p:cNvSpPr>
          <p:nvPr>
            <p:ph idx="1"/>
          </p:nvPr>
        </p:nvSpPr>
        <p:spPr>
          <a:xfrm>
            <a:off x="0" y="0"/>
            <a:ext cx="457200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00" y="1435101"/>
            <a:ext cx="3505200" cy="45847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7391400" y="6356350"/>
            <a:ext cx="1600200" cy="365125"/>
          </a:xfrm>
          <a:prstGeom prst="rect">
            <a:avLst/>
          </a:prstGeom>
        </p:spPr>
        <p:txBody>
          <a:bodyPr/>
          <a:lstStyle>
            <a:lvl1pPr algn="r">
              <a:defRPr/>
            </a:lvl1pPr>
          </a:lstStyle>
          <a:p>
            <a:fld id="{FC75F432-EEF9-468F-9A7F-103B7154A0BA}" type="slidenum">
              <a:rPr lang="en-US" smtClean="0">
                <a:solidFill>
                  <a:prstClr val="black"/>
                </a:solidFill>
              </a:rPr>
              <a:pPr/>
              <a:t>‹#›</a:t>
            </a:fld>
            <a:endParaRPr lang="en-US" dirty="0">
              <a:solidFill>
                <a:prstClr val="black"/>
              </a:solidFill>
            </a:endParaRPr>
          </a:p>
        </p:txBody>
      </p:sp>
      <p:sp>
        <p:nvSpPr>
          <p:cNvPr id="8" name="Text Placeholder 2"/>
          <p:cNvSpPr txBox="1">
            <a:spLocks/>
          </p:cNvSpPr>
          <p:nvPr/>
        </p:nvSpPr>
        <p:spPr>
          <a:xfrm>
            <a:off x="4898571" y="6400800"/>
            <a:ext cx="4093029"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50" dirty="0" smtClean="0">
                <a:solidFill>
                  <a:srgbClr val="09A718"/>
                </a:solidFill>
              </a:rPr>
              <a:t>Created by the National Plant Diagnostic Network for the Sentinel Plant Network, an APGA│NPDN partnership with support from USDA-APHIS.</a:t>
            </a:r>
          </a:p>
        </p:txBody>
      </p:sp>
      <p:sp>
        <p:nvSpPr>
          <p:cNvPr id="9"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solidFill>
                  <a:prstClr val="black"/>
                </a:solidFill>
              </a:rPr>
              <a:pPr/>
              <a:t>4/11/2016</a:t>
            </a:fld>
            <a:endParaRPr lang="en-US" dirty="0">
              <a:solidFill>
                <a:prstClr val="black"/>
              </a:solidFill>
            </a:endParaRPr>
          </a:p>
        </p:txBody>
      </p:sp>
    </p:spTree>
    <p:extLst>
      <p:ext uri="{BB962C8B-B14F-4D97-AF65-F5344CB8AC3E}">
        <p14:creationId xmlns:p14="http://schemas.microsoft.com/office/powerpoint/2010/main" val="81720123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3050"/>
            <a:ext cx="3505200" cy="1162050"/>
          </a:xfrm>
        </p:spPr>
        <p:txBody>
          <a:bodyPr anchor="b">
            <a:noAutofit/>
          </a:bodyPr>
          <a:lstStyle>
            <a:lvl1pPr algn="l">
              <a:defRPr sz="3600" b="1"/>
            </a:lvl1pPr>
          </a:lstStyle>
          <a:p>
            <a:r>
              <a:rPr lang="en-US" smtClean="0"/>
              <a:t>Click to edit Master title style</a:t>
            </a:r>
            <a:endParaRPr lang="en-US" dirty="0"/>
          </a:p>
        </p:txBody>
      </p:sp>
      <p:sp>
        <p:nvSpPr>
          <p:cNvPr id="3" name="Content Placeholder 2"/>
          <p:cNvSpPr>
            <a:spLocks noGrp="1"/>
          </p:cNvSpPr>
          <p:nvPr>
            <p:ph idx="1"/>
          </p:nvPr>
        </p:nvSpPr>
        <p:spPr>
          <a:xfrm>
            <a:off x="4572000" y="0"/>
            <a:ext cx="457200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200" y="1435101"/>
            <a:ext cx="3505200" cy="45847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6553200" y="6356350"/>
            <a:ext cx="1600200" cy="365125"/>
          </a:xfrm>
          <a:prstGeom prst="rect">
            <a:avLst/>
          </a:prstGeom>
        </p:spPr>
        <p:txBody>
          <a:bodyPr/>
          <a:lstStyle/>
          <a:p>
            <a:fld id="{FC75F432-EEF9-468F-9A7F-103B7154A0BA}" type="slidenum">
              <a:rPr lang="en-US" smtClean="0">
                <a:solidFill>
                  <a:prstClr val="black"/>
                </a:solidFill>
              </a:rPr>
              <a:pPr/>
              <a:t>‹#›</a:t>
            </a:fld>
            <a:endParaRPr lang="en-US" dirty="0">
              <a:solidFill>
                <a:prstClr val="black"/>
              </a:solidFill>
            </a:endParaRPr>
          </a:p>
        </p:txBody>
      </p:sp>
      <p:sp>
        <p:nvSpPr>
          <p:cNvPr id="8" name="Text Placeholder 2"/>
          <p:cNvSpPr txBox="1">
            <a:spLocks/>
          </p:cNvSpPr>
          <p:nvPr/>
        </p:nvSpPr>
        <p:spPr>
          <a:xfrm>
            <a:off x="0" y="6400800"/>
            <a:ext cx="42672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sz="1050" dirty="0" smtClean="0">
                <a:solidFill>
                  <a:srgbClr val="09A718"/>
                </a:solidFill>
              </a:rPr>
              <a:t>Created by the National Plant Diagnostic Network for the Sentinel Plant Network, an APGA│NPDN partnership with support from USDA-APHIS.</a:t>
            </a:r>
          </a:p>
        </p:txBody>
      </p:sp>
      <p:sp>
        <p:nvSpPr>
          <p:cNvPr id="9" name="Date Placeholder 4"/>
          <p:cNvSpPr>
            <a:spLocks noGrp="1"/>
          </p:cNvSpPr>
          <p:nvPr>
            <p:ph type="dt" sz="half" idx="10"/>
          </p:nvPr>
        </p:nvSpPr>
        <p:spPr>
          <a:xfrm>
            <a:off x="228600" y="6356350"/>
            <a:ext cx="1752600" cy="365125"/>
          </a:xfrm>
          <a:prstGeom prst="rect">
            <a:avLst/>
          </a:prstGeom>
        </p:spPr>
        <p:txBody>
          <a:bodyPr/>
          <a:lstStyle/>
          <a:p>
            <a:fld id="{0593CE47-52B6-4244-B7A5-F965B86536FB}" type="datetimeFigureOut">
              <a:rPr lang="en-US" smtClean="0">
                <a:solidFill>
                  <a:prstClr val="black"/>
                </a:solidFill>
              </a:rPr>
              <a:pPr/>
              <a:t>4/11/2016</a:t>
            </a:fld>
            <a:endParaRPr lang="en-US" dirty="0">
              <a:solidFill>
                <a:prstClr val="black"/>
              </a:solidFill>
            </a:endParaRPr>
          </a:p>
        </p:txBody>
      </p:sp>
    </p:spTree>
    <p:extLst>
      <p:ext uri="{BB962C8B-B14F-4D97-AF65-F5344CB8AC3E}">
        <p14:creationId xmlns:p14="http://schemas.microsoft.com/office/powerpoint/2010/main" val="5692392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914" y="3048000"/>
            <a:ext cx="7529286" cy="1143000"/>
          </a:xfrm>
        </p:spPr>
        <p:txBody>
          <a:bodyPr>
            <a:normAutofit/>
          </a:bodyPr>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447800" y="4267200"/>
            <a:ext cx="6324600" cy="1752600"/>
          </a:xfrm>
        </p:spPr>
        <p:txBody>
          <a:bodyPr/>
          <a:lstStyle>
            <a:lvl1pPr marL="0" indent="0" algn="ctr">
              <a:buNone/>
              <a:defRPr b="1">
                <a:solidFill>
                  <a:srgbClr val="32B31D"/>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32B31D"/>
                </a:solidFill>
                <a:effectLst/>
              </a:defRPr>
            </a:lvl1pPr>
          </a:lstStyle>
          <a:p>
            <a:fld id="{0593CE47-52B6-4244-B7A5-F965B86536FB}" type="datetimeFigureOut">
              <a:rPr lang="en-US" smtClean="0"/>
              <a:pPr/>
              <a:t>4/11/2016</a:t>
            </a:fld>
            <a:endParaRPr lang="en-US" dirty="0"/>
          </a:p>
        </p:txBody>
      </p:sp>
      <p:sp>
        <p:nvSpPr>
          <p:cNvPr id="5" name="Footer Placeholder 4"/>
          <p:cNvSpPr>
            <a:spLocks noGrp="1"/>
          </p:cNvSpPr>
          <p:nvPr>
            <p:ph type="ftr" sz="quarter" idx="11"/>
          </p:nvPr>
        </p:nvSpPr>
        <p:spPr/>
        <p:txBody>
          <a:bodyPr/>
          <a:lstStyle>
            <a:lvl1pPr>
              <a:defRPr>
                <a:solidFill>
                  <a:srgbClr val="32B31D"/>
                </a:solidFill>
                <a:effectLst/>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32B31D"/>
                </a:solidFill>
                <a:effectLst/>
              </a:defRPr>
            </a:lvl1p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288464267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8914" y="3048000"/>
            <a:ext cx="7529286" cy="1143000"/>
          </a:xfrm>
        </p:spPr>
        <p:txBody>
          <a:bodyPr>
            <a:normAutofit/>
          </a:bodyPr>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447800" y="4267200"/>
            <a:ext cx="6324600" cy="1752600"/>
          </a:xfrm>
        </p:spPr>
        <p:txBody>
          <a:bodyPr/>
          <a:lstStyle>
            <a:lvl1pPr marL="0" indent="0" algn="ctr">
              <a:buNone/>
              <a:defRPr b="1">
                <a:solidFill>
                  <a:srgbClr val="32B31D"/>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32B31D"/>
                </a:solidFill>
                <a:effectLst/>
              </a:defRPr>
            </a:lvl1pPr>
          </a:lstStyle>
          <a:p>
            <a:fld id="{0593CE47-52B6-4244-B7A5-F965B86536FB}" type="datetimeFigureOut">
              <a:rPr lang="en-US" smtClean="0"/>
              <a:pPr/>
              <a:t>4/11/2016</a:t>
            </a:fld>
            <a:endParaRPr lang="en-US"/>
          </a:p>
        </p:txBody>
      </p:sp>
      <p:sp>
        <p:nvSpPr>
          <p:cNvPr id="5" name="Footer Placeholder 4"/>
          <p:cNvSpPr>
            <a:spLocks noGrp="1"/>
          </p:cNvSpPr>
          <p:nvPr>
            <p:ph type="ftr" sz="quarter" idx="11"/>
          </p:nvPr>
        </p:nvSpPr>
        <p:spPr/>
        <p:txBody>
          <a:bodyPr/>
          <a:lstStyle>
            <a:lvl1pPr>
              <a:defRPr>
                <a:solidFill>
                  <a:srgbClr val="32B31D"/>
                </a:solidFill>
                <a:effectLst/>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32B31D"/>
                </a:solidFill>
                <a:effectLst/>
              </a:defRPr>
            </a:lvl1pPr>
          </a:lstStyle>
          <a:p>
            <a:fld id="{FC75F432-EEF9-468F-9A7F-103B7154A0BA}" type="slidenum">
              <a:rPr lang="en-US" smtClean="0"/>
              <a:pPr/>
              <a:t>‹#›</a:t>
            </a:fld>
            <a:endParaRPr lang="en-US"/>
          </a:p>
        </p:txBody>
      </p:sp>
    </p:spTree>
    <p:extLst>
      <p:ext uri="{BB962C8B-B14F-4D97-AF65-F5344CB8AC3E}">
        <p14:creationId xmlns:p14="http://schemas.microsoft.com/office/powerpoint/2010/main" val="369255705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4406900"/>
            <a:ext cx="7656513" cy="1362075"/>
          </a:xfrm>
        </p:spPr>
        <p:txBody>
          <a:bodyPr anchor="t"/>
          <a:lstStyle>
            <a:lvl1pPr algn="l">
              <a:defRPr sz="4000" b="1" cap="a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199" y="2906713"/>
            <a:ext cx="7656513" cy="1500187"/>
          </a:xfrm>
        </p:spPr>
        <p:txBody>
          <a:bodyPr anchor="b"/>
          <a:lstStyle>
            <a:lvl1pPr marL="0" indent="0">
              <a:buNone/>
              <a:defRPr sz="2000" b="1">
                <a:solidFill>
                  <a:srgbClr val="32B31D"/>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182624883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145866239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75F432-EEF9-468F-9A7F-103B7154A0BA}" type="slidenum">
              <a:rPr lang="en-US" smtClean="0"/>
              <a:pPr/>
              <a:t>‹#›</a:t>
            </a:fld>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97336872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1"/>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173064119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1"/>
            <a:ext cx="3886200" cy="2209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
        <p:nvSpPr>
          <p:cNvPr id="8" name="Content Placeholder 3"/>
          <p:cNvSpPr>
            <a:spLocks noGrp="1"/>
          </p:cNvSpPr>
          <p:nvPr>
            <p:ph sz="half" idx="13"/>
          </p:nvPr>
        </p:nvSpPr>
        <p:spPr>
          <a:xfrm>
            <a:off x="4800600" y="3886200"/>
            <a:ext cx="3886200" cy="2209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090574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3810000" cy="111613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
            <a:ext cx="4343400" cy="3383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
        <p:nvSpPr>
          <p:cNvPr id="8" name="Content Placeholder 3"/>
          <p:cNvSpPr>
            <a:spLocks noGrp="1"/>
          </p:cNvSpPr>
          <p:nvPr>
            <p:ph sz="half" idx="13"/>
          </p:nvPr>
        </p:nvSpPr>
        <p:spPr>
          <a:xfrm>
            <a:off x="4800600" y="3474720"/>
            <a:ext cx="4343400" cy="3383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9390062"/>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200" y="1535113"/>
            <a:ext cx="3886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8200" y="2174875"/>
            <a:ext cx="38862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6801" y="1535113"/>
            <a:ext cx="381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6801"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337562521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200" y="1535112"/>
            <a:ext cx="7848600" cy="17414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838200" y="3352799"/>
            <a:ext cx="7848600" cy="2773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124815322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200" y="1535112"/>
            <a:ext cx="7848600" cy="17414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0" y="3352799"/>
            <a:ext cx="9144000" cy="35052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338746104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3050"/>
            <a:ext cx="2627313" cy="1162050"/>
          </a:xfrm>
        </p:spPr>
        <p:txBody>
          <a:bodyPr anchor="b">
            <a:noAutofit/>
          </a:bodyPr>
          <a:lstStyle>
            <a:lvl1pPr algn="l">
              <a:defRPr sz="3600" b="1"/>
            </a:lvl1pPr>
          </a:lstStyle>
          <a:p>
            <a:r>
              <a:rPr lang="en-US" smtClean="0"/>
              <a:t>Click to edit Master title style</a:t>
            </a:r>
            <a:endParaRPr lang="en-US" dirty="0"/>
          </a:p>
        </p:txBody>
      </p:sp>
      <p:sp>
        <p:nvSpPr>
          <p:cNvPr id="3" name="Content Placeholder 2"/>
          <p:cNvSpPr>
            <a:spLocks noGrp="1"/>
          </p:cNvSpPr>
          <p:nvPr>
            <p:ph idx="1"/>
          </p:nvPr>
        </p:nvSpPr>
        <p:spPr>
          <a:xfrm>
            <a:off x="3575050" y="304800"/>
            <a:ext cx="5264150" cy="5715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200" y="1435101"/>
            <a:ext cx="2627313" cy="45847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244023226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199" y="4406900"/>
            <a:ext cx="7656513" cy="1362075"/>
          </a:xfrm>
        </p:spPr>
        <p:txBody>
          <a:bodyPr anchor="t"/>
          <a:lstStyle>
            <a:lvl1pPr algn="l">
              <a:defRPr sz="4000" b="1" cap="a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199" y="2906713"/>
            <a:ext cx="7656513" cy="1500187"/>
          </a:xfrm>
        </p:spPr>
        <p:txBody>
          <a:bodyPr anchor="b"/>
          <a:lstStyle>
            <a:lvl1pPr marL="0" indent="0">
              <a:buNone/>
              <a:defRPr sz="2000" b="1">
                <a:solidFill>
                  <a:srgbClr val="32B31D"/>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5F432-EEF9-468F-9A7F-103B7154A0BA}" type="slidenum">
              <a:rPr lang="en-US" smtClean="0"/>
              <a:pPr/>
              <a:t>‹#›</a:t>
            </a:fld>
            <a:endParaRPr lang="en-US"/>
          </a:p>
        </p:txBody>
      </p:sp>
    </p:spTree>
    <p:extLst>
      <p:ext uri="{BB962C8B-B14F-4D97-AF65-F5344CB8AC3E}">
        <p14:creationId xmlns:p14="http://schemas.microsoft.com/office/powerpoint/2010/main" val="115843150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3050"/>
            <a:ext cx="3505200" cy="1162050"/>
          </a:xfrm>
        </p:spPr>
        <p:txBody>
          <a:bodyPr anchor="b">
            <a:noAutofit/>
          </a:bodyPr>
          <a:lstStyle>
            <a:lvl1pPr algn="l">
              <a:defRPr sz="3600" b="1"/>
            </a:lvl1pPr>
          </a:lstStyle>
          <a:p>
            <a:r>
              <a:rPr lang="en-US" smtClean="0"/>
              <a:t>Click to edit Master title style</a:t>
            </a:r>
            <a:endParaRPr lang="en-US" dirty="0"/>
          </a:p>
        </p:txBody>
      </p:sp>
      <p:sp>
        <p:nvSpPr>
          <p:cNvPr id="3" name="Content Placeholder 2"/>
          <p:cNvSpPr>
            <a:spLocks noGrp="1"/>
          </p:cNvSpPr>
          <p:nvPr>
            <p:ph idx="1"/>
          </p:nvPr>
        </p:nvSpPr>
        <p:spPr>
          <a:xfrm>
            <a:off x="4572000" y="0"/>
            <a:ext cx="457200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200" y="1435101"/>
            <a:ext cx="3505200" cy="45847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279573033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00601" y="273050"/>
            <a:ext cx="3581400" cy="1162050"/>
          </a:xfrm>
        </p:spPr>
        <p:txBody>
          <a:bodyPr anchor="b">
            <a:noAutofit/>
          </a:bodyPr>
          <a:lstStyle>
            <a:lvl1pPr algn="l">
              <a:defRPr sz="3600" b="1"/>
            </a:lvl1pPr>
          </a:lstStyle>
          <a:p>
            <a:r>
              <a:rPr lang="en-US" smtClean="0"/>
              <a:t>Click to edit Master title style</a:t>
            </a:r>
            <a:endParaRPr lang="en-US" dirty="0"/>
          </a:p>
        </p:txBody>
      </p:sp>
      <p:sp>
        <p:nvSpPr>
          <p:cNvPr id="3" name="Content Placeholder 2"/>
          <p:cNvSpPr>
            <a:spLocks noGrp="1"/>
          </p:cNvSpPr>
          <p:nvPr>
            <p:ph idx="1"/>
          </p:nvPr>
        </p:nvSpPr>
        <p:spPr>
          <a:xfrm>
            <a:off x="0" y="0"/>
            <a:ext cx="457200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01" y="1435101"/>
            <a:ext cx="3581400" cy="45847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93CE47-52B6-4244-B7A5-F965B86536FB}" type="datetimeFigureOut">
              <a:rPr lang="en-US" smtClean="0"/>
              <a:pPr/>
              <a:t>4/11/2016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15811159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593CE47-52B6-4244-B7A5-F965B86536FB}" type="datetimeFigureOut">
              <a:rPr lang="en-US" smtClean="0"/>
              <a:pPr/>
              <a:t>4/11/2016</a:t>
            </a:fld>
            <a:endParaRPr lang="en-US"/>
          </a:p>
        </p:txBody>
      </p:sp>
      <p:sp>
        <p:nvSpPr>
          <p:cNvPr id="5" name="Footer Placeholder 4"/>
          <p:cNvSpPr>
            <a:spLocks noGrp="1"/>
          </p:cNvSpPr>
          <p:nvPr>
            <p:ph type="ftr" sz="quarter" idx="11"/>
          </p:nvPr>
        </p:nvSpPr>
        <p:spPr>
          <a:xfrm>
            <a:off x="838200" y="6356350"/>
            <a:ext cx="9067800" cy="501649"/>
          </a:xfrm>
        </p:spPr>
        <p:txBody>
          <a:bodyPr/>
          <a:lstStyle/>
          <a:p>
            <a:endParaRPr lang="en-US" dirty="0"/>
          </a:p>
        </p:txBody>
      </p:sp>
      <p:sp>
        <p:nvSpPr>
          <p:cNvPr id="6" name="Slide Number Placeholder 5"/>
          <p:cNvSpPr>
            <a:spLocks noGrp="1"/>
          </p:cNvSpPr>
          <p:nvPr>
            <p:ph type="sldNum" sz="quarter" idx="12"/>
          </p:nvPr>
        </p:nvSpPr>
        <p:spPr/>
        <p:txBody>
          <a:bodyPr/>
          <a:lstStyle/>
          <a:p>
            <a:fld id="{FC75F432-EEF9-468F-9A7F-103B7154A0BA}" type="slidenum">
              <a:rPr lang="en-US" smtClean="0"/>
              <a:pPr/>
              <a:t>‹#›</a:t>
            </a:fld>
            <a:endParaRPr lang="en-US"/>
          </a:p>
        </p:txBody>
      </p:sp>
    </p:spTree>
    <p:extLst>
      <p:ext uri="{BB962C8B-B14F-4D97-AF65-F5344CB8AC3E}">
        <p14:creationId xmlns:p14="http://schemas.microsoft.com/office/powerpoint/2010/main" val="17460764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1"/>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0593CE47-52B6-4244-B7A5-F965B86536FB}" type="datetimeFigureOut">
              <a:rPr lang="en-US" smtClean="0"/>
              <a:pPr/>
              <a:t>4/11/2016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a:p>
        </p:txBody>
      </p:sp>
    </p:spTree>
    <p:extLst>
      <p:ext uri="{BB962C8B-B14F-4D97-AF65-F5344CB8AC3E}">
        <p14:creationId xmlns:p14="http://schemas.microsoft.com/office/powerpoint/2010/main" val="19658198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D51600C1-6CC5-4B14-93F2-54643C8C738D}" type="slidenum">
              <a:rPr lang="en-US" smtClean="0"/>
              <a:pPr/>
              <a:t>‹#›</a:t>
            </a:fld>
            <a:endParaRPr lang="en-US" dirty="0"/>
          </a:p>
        </p:txBody>
      </p:sp>
    </p:spTree>
    <p:extLst>
      <p:ext uri="{BB962C8B-B14F-4D97-AF65-F5344CB8AC3E}">
        <p14:creationId xmlns:p14="http://schemas.microsoft.com/office/powerpoint/2010/main" val="382223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4679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D51600C1-6CC5-4B14-93F2-54643C8C738D}" type="slidenum">
              <a:rPr lang="en-US" smtClean="0"/>
              <a:pPr/>
              <a:t>‹#›</a:t>
            </a:fld>
            <a:endParaRPr lang="en-US" dirty="0"/>
          </a:p>
        </p:txBody>
      </p:sp>
      <p:sp>
        <p:nvSpPr>
          <p:cNvPr id="8" name="Text Placeholder 3"/>
          <p:cNvSpPr>
            <a:spLocks noGrp="1"/>
          </p:cNvSpPr>
          <p:nvPr>
            <p:ph type="body" sz="half" idx="13"/>
          </p:nvPr>
        </p:nvSpPr>
        <p:spPr>
          <a:xfrm>
            <a:off x="3581400" y="5029200"/>
            <a:ext cx="5105400" cy="639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8056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2.jpe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9.xml"/><Relationship Id="rId7"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2.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243220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27" r:id="rId3"/>
  </p:sldLayoutIdLst>
  <p:timing>
    <p:tnLst>
      <p:par>
        <p:cTn id="1" dur="indefinite" restart="never" nodeType="tmRoot"/>
      </p:par>
    </p:tnLst>
  </p:timing>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74638"/>
            <a:ext cx="7848600" cy="111613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600201"/>
            <a:ext cx="7848600" cy="4419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752600" cy="365125"/>
          </a:xfrm>
          <a:prstGeom prst="rect">
            <a:avLst/>
          </a:prstGeom>
        </p:spPr>
        <p:txBody>
          <a:bodyPr vert="horz" lIns="91440" tIns="45720" rIns="91440" bIns="45720" rtlCol="0" anchor="ctr"/>
          <a:lstStyle>
            <a:lvl1pPr algn="l">
              <a:defRPr sz="1200">
                <a:solidFill>
                  <a:srgbClr val="32B31D"/>
                </a:solidFill>
              </a:defRPr>
            </a:lvl1pPr>
          </a:lstStyle>
          <a:p>
            <a:fld id="{0593CE47-52B6-4244-B7A5-F965B86536FB}" type="datetimeFigureOut">
              <a:rPr lang="en-US" smtClean="0"/>
              <a:pPr/>
              <a:t>4/11/2016</a:t>
            </a:fld>
            <a:endParaRPr lang="en-US"/>
          </a:p>
        </p:txBody>
      </p:sp>
      <p:sp>
        <p:nvSpPr>
          <p:cNvPr id="5" name="Footer Placeholder 4"/>
          <p:cNvSpPr>
            <a:spLocks noGrp="1"/>
          </p:cNvSpPr>
          <p:nvPr>
            <p:ph type="ftr" sz="quarter" idx="3"/>
          </p:nvPr>
        </p:nvSpPr>
        <p:spPr>
          <a:xfrm>
            <a:off x="838200" y="6248400"/>
            <a:ext cx="7848600" cy="349249"/>
          </a:xfrm>
          <a:prstGeom prst="rect">
            <a:avLst/>
          </a:prstGeom>
        </p:spPr>
        <p:txBody>
          <a:bodyPr vert="horz" lIns="91440" tIns="45720" rIns="91440" bIns="45720" rtlCol="0" anchor="ctr"/>
          <a:lstStyle>
            <a:lvl1pPr algn="ctr">
              <a:defRPr sz="1200">
                <a:solidFill>
                  <a:srgbClr val="32B31D"/>
                </a:solidFill>
              </a:defRPr>
            </a:lvl1pPr>
          </a:lstStyle>
          <a:p>
            <a:endParaRPr lang="en-US" dirty="0"/>
          </a:p>
        </p:txBody>
      </p:sp>
      <p:sp>
        <p:nvSpPr>
          <p:cNvPr id="6" name="Slide Number Placeholder 5"/>
          <p:cNvSpPr>
            <a:spLocks noGrp="1"/>
          </p:cNvSpPr>
          <p:nvPr>
            <p:ph type="sldNum" sz="quarter" idx="4"/>
          </p:nvPr>
        </p:nvSpPr>
        <p:spPr>
          <a:xfrm>
            <a:off x="6553200" y="6356350"/>
            <a:ext cx="1600200" cy="365125"/>
          </a:xfrm>
          <a:prstGeom prst="rect">
            <a:avLst/>
          </a:prstGeom>
        </p:spPr>
        <p:txBody>
          <a:bodyPr vert="horz" lIns="91440" tIns="45720" rIns="91440" bIns="45720" rtlCol="0" anchor="ctr"/>
          <a:lstStyle>
            <a:lvl1pPr algn="r">
              <a:defRPr sz="1200">
                <a:solidFill>
                  <a:srgbClr val="32B31D"/>
                </a:solidFill>
              </a:defRPr>
            </a:lvl1pPr>
          </a:lstStyle>
          <a:p>
            <a:fld id="{FC75F432-EEF9-468F-9A7F-103B7154A0BA}" type="slidenum">
              <a:rPr lang="en-US" smtClean="0"/>
              <a:pPr/>
              <a:t>‹#›</a:t>
            </a:fld>
            <a:endParaRPr lang="en-US" dirty="0"/>
          </a:p>
        </p:txBody>
      </p:sp>
      <p:sp>
        <p:nvSpPr>
          <p:cNvPr id="8" name="Text Placeholder 2"/>
          <p:cNvSpPr txBox="1">
            <a:spLocks/>
          </p:cNvSpPr>
          <p:nvPr userDrawn="1"/>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a:t>
            </a:r>
            <a:r>
              <a:rPr lang="en-US" sz="1050" baseline="0" dirty="0" smtClean="0">
                <a:solidFill>
                  <a:srgbClr val="09A718"/>
                </a:solidFill>
              </a:rPr>
              <a:t> partnership </a:t>
            </a:r>
            <a:r>
              <a:rPr lang="en-US" sz="1050" dirty="0" smtClean="0">
                <a:solidFill>
                  <a:srgbClr val="09A718"/>
                </a:solidFill>
              </a:rPr>
              <a:t>with support from USDA-APHIS.</a:t>
            </a:r>
          </a:p>
        </p:txBody>
      </p:sp>
    </p:spTree>
    <p:extLst>
      <p:ext uri="{BB962C8B-B14F-4D97-AF65-F5344CB8AC3E}">
        <p14:creationId xmlns:p14="http://schemas.microsoft.com/office/powerpoint/2010/main" val="388207707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20" r:id="rId5"/>
    <p:sldLayoutId id="2147483721" r:id="rId6"/>
    <p:sldLayoutId id="2147483722" r:id="rId7"/>
    <p:sldLayoutId id="2147483740" r:id="rId8"/>
  </p:sldLayoutIdLst>
  <p:timing>
    <p:tnLst>
      <p:par>
        <p:cTn id="1" dur="indefinite" restart="never" nodeType="tmRoot"/>
      </p:par>
    </p:tnLst>
  </p:timing>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74638"/>
            <a:ext cx="7848600" cy="111613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600201"/>
            <a:ext cx="7848600" cy="4419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10"/>
          </p:nvPr>
        </p:nvSpPr>
        <p:spPr>
          <a:xfrm>
            <a:off x="0" y="6264275"/>
            <a:ext cx="1752600" cy="365125"/>
          </a:xfrm>
          <a:prstGeom prst="rect">
            <a:avLst/>
          </a:prstGeom>
        </p:spPr>
        <p:txBody>
          <a:bodyPr/>
          <a:lstStyle>
            <a:lvl1pPr>
              <a:defRPr sz="1000">
                <a:solidFill>
                  <a:srgbClr val="00B050"/>
                </a:solidFill>
              </a:defRPr>
            </a:lvl1pPr>
          </a:lstStyle>
          <a:p>
            <a:fld id="{0593CE47-52B6-4244-B7A5-F965B86536FB}" type="datetimeFigureOut">
              <a:rPr lang="en-US" smtClean="0"/>
              <a:pPr/>
              <a:t>4/11/2016</a:t>
            </a:fld>
            <a:endParaRPr lang="en-US" dirty="0"/>
          </a:p>
        </p:txBody>
      </p:sp>
      <p:sp>
        <p:nvSpPr>
          <p:cNvPr id="8" name="Slide Number Placeholder 6"/>
          <p:cNvSpPr>
            <a:spLocks noGrp="1"/>
          </p:cNvSpPr>
          <p:nvPr>
            <p:ph type="sldNum" sz="quarter" idx="12"/>
          </p:nvPr>
        </p:nvSpPr>
        <p:spPr>
          <a:xfrm>
            <a:off x="7528034" y="6456336"/>
            <a:ext cx="1600200" cy="365125"/>
          </a:xfrm>
          <a:prstGeom prst="rect">
            <a:avLst/>
          </a:prstGeom>
        </p:spPr>
        <p:txBody>
          <a:bodyPr/>
          <a:lstStyle>
            <a:lvl1pPr algn="r">
              <a:defRPr sz="1000">
                <a:solidFill>
                  <a:srgbClr val="00B050"/>
                </a:solidFill>
              </a:defRPr>
            </a:lvl1pPr>
          </a:lstStyle>
          <a:p>
            <a:fld id="{FC75F432-EEF9-468F-9A7F-103B7154A0BA}" type="slidenum">
              <a:rPr lang="en-US" smtClean="0"/>
              <a:pPr/>
              <a:t>‹#›</a:t>
            </a:fld>
            <a:endParaRPr lang="en-US" dirty="0"/>
          </a:p>
        </p:txBody>
      </p:sp>
      <p:sp>
        <p:nvSpPr>
          <p:cNvPr id="9" name="Text Placeholder 2"/>
          <p:cNvSpPr txBox="1">
            <a:spLocks/>
          </p:cNvSpPr>
          <p:nvPr userDrawn="1"/>
        </p:nvSpPr>
        <p:spPr>
          <a:xfrm>
            <a:off x="0" y="6456336"/>
            <a:ext cx="3886200" cy="554064"/>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en-US" sz="1000" dirty="0" smtClean="0">
                <a:solidFill>
                  <a:srgbClr val="09A718"/>
                </a:solidFill>
              </a:rPr>
              <a:t>Created by the National Plant Diagnostic Network for the Sentinel Plant Network, an APGA│NPDN</a:t>
            </a:r>
            <a:r>
              <a:rPr lang="en-US" sz="1000" baseline="0" dirty="0" smtClean="0">
                <a:solidFill>
                  <a:srgbClr val="09A718"/>
                </a:solidFill>
              </a:rPr>
              <a:t> partnership </a:t>
            </a:r>
            <a:r>
              <a:rPr lang="en-US" sz="1000" dirty="0" smtClean="0">
                <a:solidFill>
                  <a:srgbClr val="09A718"/>
                </a:solidFill>
              </a:rPr>
              <a:t>with support from USDA-APHIS.</a:t>
            </a:r>
          </a:p>
        </p:txBody>
      </p:sp>
    </p:spTree>
    <p:extLst>
      <p:ext uri="{BB962C8B-B14F-4D97-AF65-F5344CB8AC3E}">
        <p14:creationId xmlns:p14="http://schemas.microsoft.com/office/powerpoint/2010/main" val="3882077071"/>
      </p:ext>
    </p:extLst>
  </p:cSld>
  <p:clrMap bg1="lt1" tx1="dk1" bg2="lt2" tx2="dk2" accent1="accent1" accent2="accent2" accent3="accent3" accent4="accent4" accent5="accent5" accent6="accent6" hlink="hlink" folHlink="folHlink"/>
  <p:sldLayoutIdLst>
    <p:sldLayoutId id="2147483726" r:id="rId1"/>
    <p:sldLayoutId id="2147483731" r:id="rId2"/>
    <p:sldLayoutId id="2147483732" r:id="rId3"/>
    <p:sldLayoutId id="2147483733" r:id="rId4"/>
    <p:sldLayoutId id="2147483734" r:id="rId5"/>
  </p:sldLayoutIdLst>
  <p:timing>
    <p:tnLst>
      <p:par>
        <p:cTn id="1" dur="indefinite" restart="never" nodeType="tmRoot"/>
      </p:par>
    </p:tnLst>
  </p:timing>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74638"/>
            <a:ext cx="7848600" cy="111613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600201"/>
            <a:ext cx="7848600" cy="4419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10"/>
          </p:nvPr>
        </p:nvSpPr>
        <p:spPr>
          <a:xfrm>
            <a:off x="76200" y="6456336"/>
            <a:ext cx="1752600" cy="365125"/>
          </a:xfrm>
          <a:prstGeom prst="rect">
            <a:avLst/>
          </a:prstGeom>
        </p:spPr>
        <p:txBody>
          <a:bodyPr/>
          <a:lstStyle>
            <a:lvl1pPr>
              <a:defRPr sz="1000">
                <a:solidFill>
                  <a:srgbClr val="00B050"/>
                </a:solidFill>
              </a:defRPr>
            </a:lvl1pPr>
          </a:lstStyle>
          <a:p>
            <a:fld id="{0593CE47-52B6-4244-B7A5-F965B86536FB}" type="datetimeFigureOut">
              <a:rPr lang="en-US" smtClean="0"/>
              <a:pPr/>
              <a:t>4/11/2016</a:t>
            </a:fld>
            <a:endParaRPr lang="en-US" dirty="0"/>
          </a:p>
        </p:txBody>
      </p:sp>
      <p:sp>
        <p:nvSpPr>
          <p:cNvPr id="8" name="Slide Number Placeholder 6"/>
          <p:cNvSpPr>
            <a:spLocks noGrp="1"/>
          </p:cNvSpPr>
          <p:nvPr>
            <p:ph type="sldNum" sz="quarter" idx="12"/>
          </p:nvPr>
        </p:nvSpPr>
        <p:spPr>
          <a:xfrm>
            <a:off x="7528034" y="6456336"/>
            <a:ext cx="1600200" cy="365125"/>
          </a:xfrm>
          <a:prstGeom prst="rect">
            <a:avLst/>
          </a:prstGeom>
        </p:spPr>
        <p:txBody>
          <a:bodyPr/>
          <a:lstStyle>
            <a:lvl1pPr algn="r">
              <a:defRPr sz="1000">
                <a:solidFill>
                  <a:srgbClr val="00B050"/>
                </a:solidFill>
              </a:defRPr>
            </a:lvl1pPr>
          </a:lstStyle>
          <a:p>
            <a:fld id="{FC75F432-EEF9-468F-9A7F-103B7154A0BA}" type="slidenum">
              <a:rPr lang="en-US" smtClean="0"/>
              <a:pPr/>
              <a:t>‹#›</a:t>
            </a:fld>
            <a:endParaRPr lang="en-US" dirty="0"/>
          </a:p>
        </p:txBody>
      </p:sp>
      <p:sp>
        <p:nvSpPr>
          <p:cNvPr id="9" name="Text Placeholder 2"/>
          <p:cNvSpPr txBox="1">
            <a:spLocks/>
          </p:cNvSpPr>
          <p:nvPr userDrawn="1"/>
        </p:nvSpPr>
        <p:spPr>
          <a:xfrm>
            <a:off x="4800600" y="6456336"/>
            <a:ext cx="3886200" cy="554064"/>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en-US" sz="1000" dirty="0" smtClean="0">
                <a:solidFill>
                  <a:srgbClr val="09A718"/>
                </a:solidFill>
              </a:rPr>
              <a:t>Created by the National Plant Diagnostic Network for the Sentinel Plant Network, an APGA│NPDN</a:t>
            </a:r>
            <a:r>
              <a:rPr lang="en-US" sz="1000" baseline="0" dirty="0" smtClean="0">
                <a:solidFill>
                  <a:srgbClr val="09A718"/>
                </a:solidFill>
              </a:rPr>
              <a:t> partnership </a:t>
            </a:r>
            <a:r>
              <a:rPr lang="en-US" sz="1000" dirty="0" smtClean="0">
                <a:solidFill>
                  <a:srgbClr val="09A718"/>
                </a:solidFill>
              </a:rPr>
              <a:t>with support from USDA-APHIS.</a:t>
            </a:r>
          </a:p>
        </p:txBody>
      </p:sp>
    </p:spTree>
    <p:extLst>
      <p:ext uri="{BB962C8B-B14F-4D97-AF65-F5344CB8AC3E}">
        <p14:creationId xmlns:p14="http://schemas.microsoft.com/office/powerpoint/2010/main" val="3882077071"/>
      </p:ext>
    </p:extLst>
  </p:cSld>
  <p:clrMap bg1="lt1" tx1="dk1" bg2="lt2" tx2="dk2" accent1="accent1" accent2="accent2" accent3="accent3" accent4="accent4" accent5="accent5" accent6="accent6" hlink="hlink" folHlink="folHlink"/>
  <p:sldLayoutIdLst>
    <p:sldLayoutId id="2147483729" r:id="rId1"/>
    <p:sldLayoutId id="2147483735" r:id="rId2"/>
    <p:sldLayoutId id="2147483736" r:id="rId3"/>
    <p:sldLayoutId id="2147483737" r:id="rId4"/>
    <p:sldLayoutId id="2147483738" r:id="rId5"/>
    <p:sldLayoutId id="2147483739" r:id="rId6"/>
  </p:sldLayoutIdLst>
  <p:timing>
    <p:tnLst>
      <p:par>
        <p:cTn id="1" dur="indefinite" restart="never" nodeType="tmRoot"/>
      </p:par>
    </p:tnLst>
  </p:timing>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60477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71" r:id="rId13"/>
    <p:sldLayoutId id="2147483754" r:id="rId14"/>
    <p:sldLayoutId id="2147483755" r:id="rId15"/>
    <p:sldLayoutId id="2147483756" r:id="rId16"/>
  </p:sldLayoutIdLst>
  <p:timing>
    <p:tnLst>
      <p:par>
        <p:cTn id="1" dur="indefinite" restart="never" nodeType="tmRoot"/>
      </p:par>
    </p:tnLst>
  </p:timing>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74638"/>
            <a:ext cx="7848600" cy="111613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600201"/>
            <a:ext cx="7848600" cy="4419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752600" cy="365125"/>
          </a:xfrm>
          <a:prstGeom prst="rect">
            <a:avLst/>
          </a:prstGeom>
        </p:spPr>
        <p:txBody>
          <a:bodyPr vert="horz" lIns="91440" tIns="45720" rIns="91440" bIns="45720" rtlCol="0" anchor="ctr"/>
          <a:lstStyle>
            <a:lvl1pPr algn="l">
              <a:defRPr sz="1200">
                <a:solidFill>
                  <a:srgbClr val="32B31D"/>
                </a:solidFill>
              </a:defRPr>
            </a:lvl1pPr>
          </a:lstStyle>
          <a:p>
            <a:fld id="{0593CE47-52B6-4244-B7A5-F965B86536FB}" type="datetimeFigureOut">
              <a:rPr lang="en-US" smtClean="0"/>
              <a:pPr/>
              <a:t>4/11/2016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32B31D"/>
                </a:solidFill>
              </a:defRPr>
            </a:lvl1pPr>
          </a:lstStyle>
          <a:p>
            <a:endParaRPr lang="en-US" dirty="0"/>
          </a:p>
        </p:txBody>
      </p:sp>
      <p:sp>
        <p:nvSpPr>
          <p:cNvPr id="6" name="Slide Number Placeholder 5"/>
          <p:cNvSpPr>
            <a:spLocks noGrp="1"/>
          </p:cNvSpPr>
          <p:nvPr>
            <p:ph type="sldNum" sz="quarter" idx="4"/>
          </p:nvPr>
        </p:nvSpPr>
        <p:spPr>
          <a:xfrm>
            <a:off x="6553200" y="6356350"/>
            <a:ext cx="1600200" cy="365125"/>
          </a:xfrm>
          <a:prstGeom prst="rect">
            <a:avLst/>
          </a:prstGeom>
        </p:spPr>
        <p:txBody>
          <a:bodyPr vert="horz" lIns="91440" tIns="45720" rIns="91440" bIns="45720" rtlCol="0" anchor="ctr"/>
          <a:lstStyle>
            <a:lvl1pPr algn="r">
              <a:defRPr sz="1200">
                <a:solidFill>
                  <a:srgbClr val="32B31D"/>
                </a:solidFill>
              </a:defRPr>
            </a:lvl1pPr>
          </a:lstStyle>
          <a:p>
            <a:fld id="{FC75F432-EEF9-468F-9A7F-103B7154A0BA}" type="slidenum">
              <a:rPr lang="en-US" smtClean="0"/>
              <a:pPr/>
              <a:t>‹#›</a:t>
            </a:fld>
            <a:endParaRPr lang="en-US" dirty="0"/>
          </a:p>
        </p:txBody>
      </p:sp>
      <p:sp>
        <p:nvSpPr>
          <p:cNvPr id="7" name="Text Placeholder 2"/>
          <p:cNvSpPr txBox="1">
            <a:spLocks/>
          </p:cNvSpPr>
          <p:nvPr/>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 partnership with support from USDA-APHIS.</a:t>
            </a:r>
          </a:p>
        </p:txBody>
      </p:sp>
    </p:spTree>
    <p:extLst>
      <p:ext uri="{BB962C8B-B14F-4D97-AF65-F5344CB8AC3E}">
        <p14:creationId xmlns:p14="http://schemas.microsoft.com/office/powerpoint/2010/main" val="250388520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timing>
    <p:tnLst>
      <p:par>
        <p:cTn id="1" dur="indefinite" restart="never" nodeType="tmRoot"/>
      </p:par>
    </p:tnLst>
  </p:timing>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30.xml"/><Relationship Id="rId5" Type="http://schemas.openxmlformats.org/officeDocument/2006/relationships/image" Target="../media/image26.jpg"/><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31.xml"/><Relationship Id="rId4" Type="http://schemas.openxmlformats.org/officeDocument/2006/relationships/image" Target="../media/image31.jpg"/></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31.xml"/><Relationship Id="rId4" Type="http://schemas.openxmlformats.org/officeDocument/2006/relationships/image" Target="../media/image36.jpg"/></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www.aphis.usda.gov/plant_health/plant_pest_info/pest_detection/downloads/pra/lmathurapra.pdf"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hyperlink" Target="http://www.eppo.org/QUARANTINE/insects/Lymantria_mathura/DSLYMAMA.pdf"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mailto:rachel.mccarthy@cornell.edu"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hyperlink" Target="http://www.npdn.org/"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www.sentinelplantnetwork.org/"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hyperlink" Target="http://www.cabi.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Rosy Moth</a:t>
            </a:r>
            <a:endParaRPr lang="en-US" i="1" dirty="0"/>
          </a:p>
        </p:txBody>
      </p:sp>
      <p:sp>
        <p:nvSpPr>
          <p:cNvPr id="3" name="Subtitle 2"/>
          <p:cNvSpPr>
            <a:spLocks noGrp="1"/>
          </p:cNvSpPr>
          <p:nvPr>
            <p:ph type="body" idx="1"/>
          </p:nvPr>
        </p:nvSpPr>
        <p:spPr/>
        <p:txBody>
          <a:bodyPr/>
          <a:lstStyle/>
          <a:p>
            <a:r>
              <a:rPr lang="en-US" dirty="0" smtClean="0"/>
              <a:t>Sentinel Plant Network Pest/Pathogen Series</a:t>
            </a:r>
            <a:endParaRPr lang="en-US" dirty="0"/>
          </a:p>
        </p:txBody>
      </p:sp>
    </p:spTree>
    <p:extLst>
      <p:ext uri="{BB962C8B-B14F-4D97-AF65-F5344CB8AC3E}">
        <p14:creationId xmlns:p14="http://schemas.microsoft.com/office/powerpoint/2010/main" val="33373602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3050"/>
            <a:ext cx="4038600" cy="1162050"/>
          </a:xfrm>
        </p:spPr>
        <p:txBody>
          <a:bodyPr/>
          <a:lstStyle/>
          <a:p>
            <a:r>
              <a:rPr lang="en-US" sz="3200" dirty="0" smtClean="0"/>
              <a:t>Environmental impact</a:t>
            </a:r>
            <a:endParaRPr lang="en-US" sz="3200" dirty="0"/>
          </a:p>
        </p:txBody>
      </p:sp>
      <p:pic>
        <p:nvPicPr>
          <p:cNvPr id="3" name="Content Placeholder 2"/>
          <p:cNvPicPr>
            <a:picLocks noGrp="1" noChangeAspect="1"/>
          </p:cNvPicPr>
          <p:nvPr>
            <p:ph idx="1"/>
          </p:nvPr>
        </p:nvPicPr>
        <p:blipFill rotWithShape="1">
          <a:blip r:embed="rId3">
            <a:extLst>
              <a:ext uri="{28A0092B-C50C-407E-A947-70E740481C1C}">
                <a14:useLocalDpi xmlns:a14="http://schemas.microsoft.com/office/drawing/2010/main" val="0"/>
              </a:ext>
            </a:extLst>
          </a:blip>
          <a:srcRect l="6350"/>
          <a:stretch/>
        </p:blipFill>
        <p:spPr>
          <a:xfrm>
            <a:off x="4648200" y="0"/>
            <a:ext cx="4495800" cy="6858000"/>
          </a:xfrm>
        </p:spPr>
      </p:pic>
      <p:sp>
        <p:nvSpPr>
          <p:cNvPr id="2" name="Text Placeholder 1"/>
          <p:cNvSpPr>
            <a:spLocks noGrp="1"/>
          </p:cNvSpPr>
          <p:nvPr>
            <p:ph type="body" sz="half" idx="2"/>
          </p:nvPr>
        </p:nvSpPr>
        <p:spPr>
          <a:xfrm>
            <a:off x="609600" y="1447800"/>
            <a:ext cx="4038600" cy="4584700"/>
          </a:xfrm>
        </p:spPr>
        <p:txBody>
          <a:bodyPr>
            <a:normAutofit lnSpcReduction="10000"/>
          </a:bodyPr>
          <a:lstStyle/>
          <a:p>
            <a:pPr marL="457200" indent="-457200">
              <a:buFont typeface="Arial" panose="020B0604020202020204" pitchFamily="34" charset="0"/>
              <a:buChar char="•"/>
            </a:pPr>
            <a:r>
              <a:rPr lang="en-US" sz="2800" dirty="0"/>
              <a:t>Score—high </a:t>
            </a:r>
          </a:p>
          <a:p>
            <a:pPr marL="457200" indent="-457200">
              <a:buFont typeface="Arial" panose="020B0604020202020204" pitchFamily="34" charset="0"/>
              <a:buChar char="•"/>
            </a:pPr>
            <a:r>
              <a:rPr lang="en-US" sz="2800" dirty="0"/>
              <a:t>Reduce biodiversity</a:t>
            </a:r>
          </a:p>
          <a:p>
            <a:pPr marL="457200" indent="-457200">
              <a:buFont typeface="Arial" panose="020B0604020202020204" pitchFamily="34" charset="0"/>
              <a:buChar char="•"/>
            </a:pPr>
            <a:r>
              <a:rPr lang="en-US" sz="2800" dirty="0"/>
              <a:t>Disrupt ecosystem function</a:t>
            </a:r>
          </a:p>
          <a:p>
            <a:pPr marL="457200" indent="-457200">
              <a:buFont typeface="Arial" panose="020B0604020202020204" pitchFamily="34" charset="0"/>
              <a:buChar char="•"/>
            </a:pPr>
            <a:r>
              <a:rPr lang="en-US" sz="2800" dirty="0"/>
              <a:t>Degrade critical habitat</a:t>
            </a:r>
          </a:p>
          <a:p>
            <a:pPr marL="457200" indent="-457200">
              <a:buFont typeface="Arial" panose="020B0604020202020204" pitchFamily="34" charset="0"/>
              <a:buChar char="•"/>
            </a:pPr>
            <a:r>
              <a:rPr lang="en-US" sz="2800" dirty="0"/>
              <a:t>Endanger threatened plants</a:t>
            </a:r>
          </a:p>
          <a:p>
            <a:pPr marL="457200" indent="-457200">
              <a:buFont typeface="Arial" panose="020B0604020202020204" pitchFamily="34" charset="0"/>
              <a:buChar char="•"/>
            </a:pPr>
            <a:r>
              <a:rPr lang="en-US" sz="2800" dirty="0"/>
              <a:t>Increase use of chemical or biological control</a:t>
            </a:r>
          </a:p>
          <a:p>
            <a:endParaRPr lang="en-US" dirty="0"/>
          </a:p>
        </p:txBody>
      </p:sp>
      <p:sp>
        <p:nvSpPr>
          <p:cNvPr id="7" name="Rectangle 6"/>
          <p:cNvSpPr/>
          <p:nvPr/>
        </p:nvSpPr>
        <p:spPr>
          <a:xfrm>
            <a:off x="4800600" y="6400800"/>
            <a:ext cx="4191000" cy="400110"/>
          </a:xfrm>
          <a:prstGeom prst="rect">
            <a:avLst/>
          </a:prstGeom>
        </p:spPr>
        <p:txBody>
          <a:bodyPr wrap="square">
            <a:spAutoFit/>
          </a:bodyPr>
          <a:lstStyle/>
          <a:p>
            <a:r>
              <a:rPr lang="en-US" sz="1000" dirty="0" smtClean="0">
                <a:solidFill>
                  <a:schemeClr val="bg1"/>
                </a:solidFill>
              </a:rPr>
              <a:t>Photo: </a:t>
            </a:r>
            <a:r>
              <a:rPr lang="en-US" sz="1000" dirty="0">
                <a:solidFill>
                  <a:schemeClr val="bg1"/>
                </a:solidFill>
              </a:rPr>
              <a:t>© William M. </a:t>
            </a:r>
            <a:r>
              <a:rPr lang="en-US" sz="1000" dirty="0" err="1">
                <a:solidFill>
                  <a:schemeClr val="bg1"/>
                </a:solidFill>
              </a:rPr>
              <a:t>Ciesla</a:t>
            </a:r>
            <a:r>
              <a:rPr lang="en-US" sz="1000" dirty="0">
                <a:solidFill>
                  <a:schemeClr val="bg1"/>
                </a:solidFill>
              </a:rPr>
              <a:t>, Forest Health Management International, Bugwood.org   </a:t>
            </a:r>
          </a:p>
        </p:txBody>
      </p:sp>
    </p:spTree>
    <p:extLst>
      <p:ext uri="{BB962C8B-B14F-4D97-AF65-F5344CB8AC3E}">
        <p14:creationId xmlns:p14="http://schemas.microsoft.com/office/powerpoint/2010/main" val="37488503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p:pic>
      <p:sp>
        <p:nvSpPr>
          <p:cNvPr id="4" name="Title 3"/>
          <p:cNvSpPr>
            <a:spLocks noGrp="1"/>
          </p:cNvSpPr>
          <p:nvPr>
            <p:ph type="title"/>
          </p:nvPr>
        </p:nvSpPr>
        <p:spPr/>
        <p:txBody>
          <a:bodyPr>
            <a:normAutofit fontScale="90000"/>
          </a:bodyPr>
          <a:lstStyle/>
          <a:p>
            <a:r>
              <a:rPr lang="en-US" dirty="0" smtClean="0"/>
              <a:t>Economic </a:t>
            </a:r>
            <a:r>
              <a:rPr lang="en-US" dirty="0"/>
              <a:t>i</a:t>
            </a:r>
            <a:r>
              <a:rPr lang="en-US" dirty="0" smtClean="0"/>
              <a:t>mpact</a:t>
            </a:r>
            <a:endParaRPr lang="en-US" dirty="0"/>
          </a:p>
        </p:txBody>
      </p:sp>
      <p:sp>
        <p:nvSpPr>
          <p:cNvPr id="2" name="Text Placeholder 1"/>
          <p:cNvSpPr>
            <a:spLocks noGrp="1"/>
          </p:cNvSpPr>
          <p:nvPr>
            <p:ph type="body" sz="half" idx="2"/>
          </p:nvPr>
        </p:nvSpPr>
        <p:spPr>
          <a:xfrm>
            <a:off x="609600" y="1447800"/>
            <a:ext cx="3810000" cy="4584700"/>
          </a:xfrm>
        </p:spPr>
        <p:txBody>
          <a:bodyPr/>
          <a:lstStyle/>
          <a:p>
            <a:pPr marL="342900" indent="-342900">
              <a:buFont typeface="Arial" panose="020B0604020202020204" pitchFamily="34" charset="0"/>
              <a:buChar char="•"/>
            </a:pPr>
            <a:r>
              <a:rPr lang="en-US" sz="2800" dirty="0" smtClean="0"/>
              <a:t>Score—high </a:t>
            </a:r>
            <a:endParaRPr lang="en-US" sz="2800" dirty="0"/>
          </a:p>
          <a:p>
            <a:pPr marL="342900" indent="-342900">
              <a:buFont typeface="Arial" panose="020B0604020202020204" pitchFamily="34" charset="0"/>
              <a:buChar char="•"/>
            </a:pPr>
            <a:r>
              <a:rPr lang="en-US" sz="2800" dirty="0" smtClean="0"/>
              <a:t>Reduction in yield or total crop loss (fruit crops)</a:t>
            </a:r>
          </a:p>
          <a:p>
            <a:pPr marL="342900" indent="-342900">
              <a:buFont typeface="Arial" panose="020B0604020202020204" pitchFamily="34" charset="0"/>
              <a:buChar char="•"/>
            </a:pPr>
            <a:r>
              <a:rPr lang="en-US" sz="2800" dirty="0" smtClean="0"/>
              <a:t>Timber losses</a:t>
            </a:r>
            <a:endParaRPr lang="en-US" sz="2800" dirty="0"/>
          </a:p>
          <a:p>
            <a:pPr marL="342900" indent="-342900">
              <a:buFont typeface="Arial" panose="020B0604020202020204" pitchFamily="34" charset="0"/>
              <a:buChar char="•"/>
            </a:pPr>
            <a:r>
              <a:rPr lang="en-US" sz="2800" dirty="0"/>
              <a:t>Domestic and/or international quarantines may impact trade</a:t>
            </a:r>
          </a:p>
          <a:p>
            <a:endParaRPr lang="en-US" dirty="0"/>
          </a:p>
        </p:txBody>
      </p:sp>
      <p:sp>
        <p:nvSpPr>
          <p:cNvPr id="8" name="Rectangle 7"/>
          <p:cNvSpPr/>
          <p:nvPr/>
        </p:nvSpPr>
        <p:spPr>
          <a:xfrm>
            <a:off x="4419600" y="6477000"/>
            <a:ext cx="3733800" cy="246221"/>
          </a:xfrm>
          <a:prstGeom prst="rect">
            <a:avLst/>
          </a:prstGeom>
        </p:spPr>
        <p:txBody>
          <a:bodyPr wrap="square">
            <a:spAutoFit/>
          </a:bodyPr>
          <a:lstStyle/>
          <a:p>
            <a:r>
              <a:rPr lang="en-US" sz="1000" dirty="0" smtClean="0">
                <a:solidFill>
                  <a:schemeClr val="bg1"/>
                </a:solidFill>
              </a:rPr>
              <a:t>Photo: </a:t>
            </a:r>
            <a:r>
              <a:rPr lang="en-US" sz="1000" dirty="0">
                <a:solidFill>
                  <a:schemeClr val="bg1"/>
                </a:solidFill>
              </a:rPr>
              <a:t>© Manfred </a:t>
            </a:r>
            <a:r>
              <a:rPr lang="en-US" sz="1000" dirty="0" err="1">
                <a:solidFill>
                  <a:schemeClr val="bg1"/>
                </a:solidFill>
              </a:rPr>
              <a:t>Mielke</a:t>
            </a:r>
            <a:r>
              <a:rPr lang="en-US" sz="1000" dirty="0">
                <a:solidFill>
                  <a:schemeClr val="bg1"/>
                </a:solidFill>
              </a:rPr>
              <a:t>, USDA Forest Service, Bugwood.org </a:t>
            </a:r>
          </a:p>
        </p:txBody>
      </p:sp>
    </p:spTree>
    <p:extLst>
      <p:ext uri="{BB962C8B-B14F-4D97-AF65-F5344CB8AC3E}">
        <p14:creationId xmlns:p14="http://schemas.microsoft.com/office/powerpoint/2010/main" val="35792727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Entry potential</a:t>
            </a:r>
            <a:endParaRPr lang="en-US" dirty="0"/>
          </a:p>
        </p:txBody>
      </p:sp>
      <p:sp>
        <p:nvSpPr>
          <p:cNvPr id="3" name="Text Placeholder 2"/>
          <p:cNvSpPr>
            <a:spLocks noGrp="1"/>
          </p:cNvSpPr>
          <p:nvPr>
            <p:ph type="body" sz="half" idx="2"/>
          </p:nvPr>
        </p:nvSpPr>
        <p:spPr>
          <a:xfrm>
            <a:off x="609600" y="1447800"/>
            <a:ext cx="4114800" cy="4584700"/>
          </a:xfrm>
        </p:spPr>
        <p:txBody>
          <a:bodyPr>
            <a:normAutofit fontScale="92500" lnSpcReduction="10000"/>
          </a:bodyPr>
          <a:lstStyle/>
          <a:p>
            <a:pPr marL="457200" indent="-457200">
              <a:buFont typeface="Arial" panose="020B0604020202020204" pitchFamily="34" charset="0"/>
              <a:buChar char="•"/>
            </a:pPr>
            <a:r>
              <a:rPr lang="en-US" sz="2800" dirty="0" smtClean="0"/>
              <a:t>Score—low / uncertain</a:t>
            </a:r>
            <a:endParaRPr lang="en-US" sz="2800" dirty="0"/>
          </a:p>
          <a:p>
            <a:pPr marL="457200" indent="-457200">
              <a:buFont typeface="Arial" panose="020B0604020202020204" pitchFamily="34" charset="0"/>
              <a:buChar char="•"/>
            </a:pPr>
            <a:r>
              <a:rPr lang="en-US" sz="2800" dirty="0" smtClean="0"/>
              <a:t>No records of</a:t>
            </a:r>
            <a:r>
              <a:rPr lang="en-US" sz="2800" i="1" dirty="0" smtClean="0"/>
              <a:t> L. </a:t>
            </a:r>
            <a:r>
              <a:rPr lang="en-US" sz="2800" i="1" dirty="0" err="1" smtClean="0"/>
              <a:t>mathura</a:t>
            </a:r>
            <a:r>
              <a:rPr lang="en-US" sz="2800" i="1" dirty="0" smtClean="0"/>
              <a:t> </a:t>
            </a:r>
            <a:r>
              <a:rPr lang="en-US" sz="2800" dirty="0" smtClean="0"/>
              <a:t>interceptions between 1985–2004</a:t>
            </a:r>
          </a:p>
          <a:p>
            <a:pPr marL="457200" indent="-457200">
              <a:buFont typeface="Arial" panose="020B0604020202020204" pitchFamily="34" charset="0"/>
              <a:buChar char="•"/>
            </a:pPr>
            <a:r>
              <a:rPr lang="en-US" sz="2800" dirty="0" smtClean="0"/>
              <a:t>Interceptions identified </a:t>
            </a:r>
            <a:r>
              <a:rPr lang="en-US" sz="2800" dirty="0"/>
              <a:t>“</a:t>
            </a:r>
            <a:r>
              <a:rPr lang="en-US" sz="2800" dirty="0" err="1" smtClean="0"/>
              <a:t>Lymantriinae</a:t>
            </a:r>
            <a:r>
              <a:rPr lang="en-US" sz="2800" dirty="0" smtClean="0"/>
              <a:t>; species of” more </a:t>
            </a:r>
            <a:r>
              <a:rPr lang="en-US" sz="2800" dirty="0"/>
              <a:t>frequent </a:t>
            </a:r>
            <a:endParaRPr lang="en-US" sz="2800" dirty="0" smtClean="0"/>
          </a:p>
          <a:p>
            <a:pPr marL="457200" indent="-457200">
              <a:buFont typeface="Arial" panose="020B0604020202020204" pitchFamily="34" charset="0"/>
              <a:buChar char="•"/>
            </a:pPr>
            <a:r>
              <a:rPr lang="en-US" sz="2800" dirty="0" smtClean="0"/>
              <a:t>Mostly associated with </a:t>
            </a:r>
          </a:p>
          <a:p>
            <a:pPr marL="914400" lvl="1" indent="-457200">
              <a:buFont typeface="Arial" panose="020B0604020202020204" pitchFamily="34" charset="0"/>
              <a:buChar char="•"/>
            </a:pPr>
            <a:r>
              <a:rPr lang="en-US" sz="2400" dirty="0" smtClean="0"/>
              <a:t>permit cargo, international airline baggage, general cargo</a:t>
            </a:r>
          </a:p>
          <a:p>
            <a:pPr marL="914400" lvl="1" indent="-457200">
              <a:buFont typeface="Arial" panose="020B0604020202020204" pitchFamily="34" charset="0"/>
              <a:buChar char="•"/>
            </a:pPr>
            <a:r>
              <a:rPr lang="en-US" sz="2400" dirty="0" smtClean="0"/>
              <a:t>cut flowers</a:t>
            </a: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9524"/>
          <a:stretch/>
        </p:blipFill>
        <p:spPr>
          <a:xfrm>
            <a:off x="4800600" y="0"/>
            <a:ext cx="4343400" cy="6858000"/>
          </a:xfrm>
        </p:spPr>
      </p:pic>
      <p:sp>
        <p:nvSpPr>
          <p:cNvPr id="7" name="Rectangle 6"/>
          <p:cNvSpPr/>
          <p:nvPr/>
        </p:nvSpPr>
        <p:spPr>
          <a:xfrm>
            <a:off x="4876800" y="6553200"/>
            <a:ext cx="5181600" cy="246221"/>
          </a:xfrm>
          <a:prstGeom prst="rect">
            <a:avLst/>
          </a:prstGeom>
        </p:spPr>
        <p:txBody>
          <a:bodyPr wrap="square">
            <a:spAutoFit/>
          </a:bodyPr>
          <a:lstStyle/>
          <a:p>
            <a:r>
              <a:rPr lang="en-US" sz="1000" dirty="0">
                <a:solidFill>
                  <a:schemeClr val="bg1"/>
                </a:solidFill>
              </a:rPr>
              <a:t>Photo: © </a:t>
            </a:r>
            <a:r>
              <a:rPr lang="en-US" sz="1000" dirty="0" smtClean="0">
                <a:solidFill>
                  <a:schemeClr val="bg1"/>
                </a:solidFill>
              </a:rPr>
              <a:t>Karen Snover-Clift, Cornell University</a:t>
            </a:r>
            <a:endParaRPr lang="en-US" sz="1000" dirty="0">
              <a:solidFill>
                <a:schemeClr val="bg1"/>
              </a:solidFill>
            </a:endParaRPr>
          </a:p>
        </p:txBody>
      </p:sp>
    </p:spTree>
    <p:extLst>
      <p:ext uri="{BB962C8B-B14F-4D97-AF65-F5344CB8AC3E}">
        <p14:creationId xmlns:p14="http://schemas.microsoft.com/office/powerpoint/2010/main" val="2967066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p:pic>
      <p:sp>
        <p:nvSpPr>
          <p:cNvPr id="5" name="Title 4"/>
          <p:cNvSpPr>
            <a:spLocks noGrp="1"/>
          </p:cNvSpPr>
          <p:nvPr>
            <p:ph type="title"/>
          </p:nvPr>
        </p:nvSpPr>
        <p:spPr>
          <a:solidFill>
            <a:srgbClr val="DCE6F2">
              <a:alpha val="65098"/>
            </a:srgbClr>
          </a:solidFill>
        </p:spPr>
        <p:txBody>
          <a:bodyPr/>
          <a:lstStyle/>
          <a:p>
            <a:r>
              <a:rPr lang="en-US" dirty="0" smtClean="0"/>
              <a:t>Introduction pathways</a:t>
            </a:r>
            <a:endParaRPr lang="en-US" dirty="0"/>
          </a:p>
        </p:txBody>
      </p:sp>
      <p:sp>
        <p:nvSpPr>
          <p:cNvPr id="6" name="Rectangle 5"/>
          <p:cNvSpPr/>
          <p:nvPr/>
        </p:nvSpPr>
        <p:spPr>
          <a:xfrm>
            <a:off x="152400" y="6421020"/>
            <a:ext cx="5181600" cy="246221"/>
          </a:xfrm>
          <a:prstGeom prst="rect">
            <a:avLst/>
          </a:prstGeom>
        </p:spPr>
        <p:txBody>
          <a:bodyPr wrap="square">
            <a:spAutoFit/>
          </a:bodyPr>
          <a:lstStyle/>
          <a:p>
            <a:r>
              <a:rPr lang="en-US" sz="1000" dirty="0"/>
              <a:t>Photo: © Manfred </a:t>
            </a:r>
            <a:r>
              <a:rPr lang="en-US" sz="1000" dirty="0" err="1"/>
              <a:t>Mielke</a:t>
            </a:r>
            <a:r>
              <a:rPr lang="en-US" sz="1000" dirty="0"/>
              <a:t>, USDA Forest Service, </a:t>
            </a:r>
            <a:r>
              <a:rPr lang="en-US" sz="1000" dirty="0" smtClean="0"/>
              <a:t>Bugwood.org</a:t>
            </a:r>
            <a:endParaRPr lang="en-US" sz="1000" dirty="0"/>
          </a:p>
        </p:txBody>
      </p:sp>
      <p:sp>
        <p:nvSpPr>
          <p:cNvPr id="10" name="Content Placeholder 6"/>
          <p:cNvSpPr txBox="1">
            <a:spLocks/>
          </p:cNvSpPr>
          <p:nvPr/>
        </p:nvSpPr>
        <p:spPr>
          <a:xfrm>
            <a:off x="4876800" y="1692276"/>
            <a:ext cx="3810000" cy="44196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Has not been intercepted at US ports of entry, however moths identified to subfamily have</a:t>
            </a:r>
          </a:p>
          <a:p>
            <a:r>
              <a:rPr lang="en-US" dirty="0" smtClean="0"/>
              <a:t>Has been found to be associated to ship and port lighting in Russian Far East</a:t>
            </a:r>
          </a:p>
          <a:p>
            <a:r>
              <a:rPr lang="en-US" dirty="0" smtClean="0"/>
              <a:t>Similar pathways as </a:t>
            </a:r>
            <a:r>
              <a:rPr lang="en-US" i="1" dirty="0" err="1" smtClean="0"/>
              <a:t>Lymantria</a:t>
            </a:r>
            <a:r>
              <a:rPr lang="en-US" i="1" dirty="0" smtClean="0"/>
              <a:t> </a:t>
            </a:r>
            <a:r>
              <a:rPr lang="en-US" i="1" dirty="0" err="1" smtClean="0"/>
              <a:t>dispar</a:t>
            </a:r>
            <a:endParaRPr lang="en-US" i="1" dirty="0" smtClean="0"/>
          </a:p>
          <a:p>
            <a:endParaRPr lang="en-US" dirty="0" smtClean="0"/>
          </a:p>
        </p:txBody>
      </p:sp>
    </p:spTree>
    <p:extLst>
      <p:ext uri="{BB962C8B-B14F-4D97-AF65-F5344CB8AC3E}">
        <p14:creationId xmlns:p14="http://schemas.microsoft.com/office/powerpoint/2010/main" val="113894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Insect biology &amp; ecology</a:t>
            </a:r>
            <a:endParaRPr lang="en-US" dirty="0"/>
          </a:p>
        </p:txBody>
      </p:sp>
      <p:sp>
        <p:nvSpPr>
          <p:cNvPr id="5" name="Content Placeholder 4"/>
          <p:cNvSpPr>
            <a:spLocks noGrp="1"/>
          </p:cNvSpPr>
          <p:nvPr>
            <p:ph idx="1"/>
          </p:nvPr>
        </p:nvSpPr>
        <p:spPr>
          <a:xfrm>
            <a:off x="838200" y="1600201"/>
            <a:ext cx="7848600" cy="4419600"/>
          </a:xfrm>
        </p:spPr>
        <p:txBody>
          <a:bodyPr>
            <a:normAutofit/>
          </a:bodyPr>
          <a:lstStyle/>
          <a:p>
            <a:r>
              <a:rPr lang="en-US" dirty="0" smtClean="0"/>
              <a:t>Flight </a:t>
            </a:r>
            <a:r>
              <a:rPr lang="en-US" dirty="0"/>
              <a:t>activity </a:t>
            </a:r>
            <a:r>
              <a:rPr lang="en-US" dirty="0" smtClean="0"/>
              <a:t>at dusk (same as </a:t>
            </a:r>
            <a:r>
              <a:rPr lang="en-US" i="1" dirty="0" err="1" smtClean="0"/>
              <a:t>Lymantria</a:t>
            </a:r>
            <a:r>
              <a:rPr lang="en-US" i="1" dirty="0" smtClean="0"/>
              <a:t> </a:t>
            </a:r>
            <a:r>
              <a:rPr lang="en-US" i="1" dirty="0" err="1" smtClean="0"/>
              <a:t>dispar</a:t>
            </a:r>
            <a:r>
              <a:rPr lang="en-US" i="1" dirty="0" smtClean="0"/>
              <a:t>) </a:t>
            </a:r>
            <a:r>
              <a:rPr lang="en-US" dirty="0" smtClean="0"/>
              <a:t>mating occurs at night</a:t>
            </a:r>
          </a:p>
          <a:p>
            <a:r>
              <a:rPr lang="en-US" dirty="0" smtClean="0"/>
              <a:t>Female moths fly</a:t>
            </a:r>
          </a:p>
          <a:p>
            <a:r>
              <a:rPr lang="en-US" dirty="0"/>
              <a:t>Eggs are laid between early September to mid </a:t>
            </a:r>
            <a:r>
              <a:rPr lang="en-US" dirty="0" smtClean="0"/>
              <a:t>October</a:t>
            </a:r>
            <a:endParaRPr lang="en-US" i="1" dirty="0" smtClean="0"/>
          </a:p>
          <a:p>
            <a:r>
              <a:rPr lang="en-US" dirty="0" smtClean="0"/>
              <a:t>Females </a:t>
            </a:r>
            <a:r>
              <a:rPr lang="en-US" dirty="0"/>
              <a:t>become inactive after egg laying, congregating in groups near egg </a:t>
            </a:r>
            <a:r>
              <a:rPr lang="en-US" dirty="0" smtClean="0"/>
              <a:t>masses</a:t>
            </a:r>
          </a:p>
          <a:p>
            <a:r>
              <a:rPr lang="en-US" dirty="0"/>
              <a:t>Males are </a:t>
            </a:r>
            <a:r>
              <a:rPr lang="en-US" dirty="0" smtClean="0"/>
              <a:t>short lived and are rarely seen</a:t>
            </a:r>
            <a:endParaRPr lang="en-US" dirty="0"/>
          </a:p>
        </p:txBody>
      </p:sp>
    </p:spTree>
    <p:extLst>
      <p:ext uri="{BB962C8B-B14F-4D97-AF65-F5344CB8AC3E}">
        <p14:creationId xmlns:p14="http://schemas.microsoft.com/office/powerpoint/2010/main" val="386899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Insect biology &amp; ecology</a:t>
            </a:r>
            <a:endParaRPr lang="en-US" dirty="0"/>
          </a:p>
        </p:txBody>
      </p:sp>
      <p:sp>
        <p:nvSpPr>
          <p:cNvPr id="5" name="Content Placeholder 4"/>
          <p:cNvSpPr>
            <a:spLocks noGrp="1"/>
          </p:cNvSpPr>
          <p:nvPr>
            <p:ph idx="1"/>
          </p:nvPr>
        </p:nvSpPr>
        <p:spPr/>
        <p:txBody>
          <a:bodyPr>
            <a:normAutofit fontScale="85000" lnSpcReduction="20000"/>
          </a:bodyPr>
          <a:lstStyle/>
          <a:p>
            <a:r>
              <a:rPr lang="en-US" dirty="0" smtClean="0"/>
              <a:t>Eggs overwinter under bark scales </a:t>
            </a:r>
            <a:r>
              <a:rPr lang="en-US" dirty="0"/>
              <a:t>and on other media/articles </a:t>
            </a:r>
            <a:r>
              <a:rPr lang="en-US" dirty="0" smtClean="0"/>
              <a:t>and are typically well hidden</a:t>
            </a:r>
          </a:p>
          <a:p>
            <a:r>
              <a:rPr lang="en-US" dirty="0" smtClean="0"/>
              <a:t>Eggs hatch in spring when leaves become available for feeding</a:t>
            </a:r>
          </a:p>
          <a:p>
            <a:r>
              <a:rPr lang="en-US" dirty="0" smtClean="0"/>
              <a:t>First instar larvae disperse via silk thread—(ballooning)</a:t>
            </a:r>
            <a:endParaRPr lang="en-US" dirty="0"/>
          </a:p>
          <a:p>
            <a:r>
              <a:rPr lang="en-US" dirty="0"/>
              <a:t>Late instar larvae </a:t>
            </a:r>
            <a:r>
              <a:rPr lang="en-US" dirty="0" smtClean="0"/>
              <a:t>feed </a:t>
            </a:r>
            <a:r>
              <a:rPr lang="en-US" dirty="0"/>
              <a:t>at </a:t>
            </a:r>
            <a:r>
              <a:rPr lang="en-US" dirty="0" smtClean="0"/>
              <a:t>night and return to the trunk during the day</a:t>
            </a:r>
            <a:endParaRPr lang="en-US" dirty="0"/>
          </a:p>
          <a:p>
            <a:r>
              <a:rPr lang="en-US" dirty="0"/>
              <a:t>Larvae are known to rest in an inverted “J” position on trunks</a:t>
            </a:r>
          </a:p>
          <a:p>
            <a:r>
              <a:rPr lang="en-US" dirty="0"/>
              <a:t>Pupae are present </a:t>
            </a:r>
            <a:r>
              <a:rPr lang="en-US" dirty="0" smtClean="0"/>
              <a:t>from late July </a:t>
            </a:r>
            <a:r>
              <a:rPr lang="en-US" dirty="0"/>
              <a:t>to late </a:t>
            </a:r>
            <a:r>
              <a:rPr lang="en-US" dirty="0" smtClean="0"/>
              <a:t>October</a:t>
            </a:r>
            <a:endParaRPr lang="en-US" dirty="0"/>
          </a:p>
        </p:txBody>
      </p:sp>
    </p:spTree>
    <p:extLst>
      <p:ext uri="{BB962C8B-B14F-4D97-AF65-F5344CB8AC3E}">
        <p14:creationId xmlns:p14="http://schemas.microsoft.com/office/powerpoint/2010/main" val="205856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recognition</a:t>
            </a:r>
            <a:endParaRPr lang="en-US" dirty="0"/>
          </a:p>
        </p:txBody>
      </p:sp>
      <p:sp>
        <p:nvSpPr>
          <p:cNvPr id="4" name="Subtitle 3"/>
          <p:cNvSpPr>
            <a:spLocks noGrp="1"/>
          </p:cNvSpPr>
          <p:nvPr>
            <p:ph type="body" idx="1"/>
          </p:nvPr>
        </p:nvSpPr>
        <p:spPr/>
        <p:txBody>
          <a:bodyPr/>
          <a:lstStyle/>
          <a:p>
            <a:r>
              <a:rPr lang="en-US" dirty="0" smtClean="0"/>
              <a:t>Confirmation must be made by a national identifier</a:t>
            </a:r>
            <a:endParaRPr lang="en-US" dirty="0"/>
          </a:p>
        </p:txBody>
      </p:sp>
    </p:spTree>
    <p:extLst>
      <p:ext uri="{BB962C8B-B14F-4D97-AF65-F5344CB8AC3E}">
        <p14:creationId xmlns:p14="http://schemas.microsoft.com/office/powerpoint/2010/main" val="2790072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l"/>
            <a:r>
              <a:rPr lang="en-US" dirty="0" smtClean="0"/>
              <a:t>Recognizing </a:t>
            </a:r>
            <a:r>
              <a:rPr lang="en-US" i="1" dirty="0" smtClean="0"/>
              <a:t>Lymantria</a:t>
            </a:r>
            <a:r>
              <a:rPr lang="en-US" dirty="0" smtClean="0"/>
              <a:t> spp.</a:t>
            </a:r>
            <a:endParaRPr lang="en-US" dirty="0"/>
          </a:p>
        </p:txBody>
      </p:sp>
      <p:sp>
        <p:nvSpPr>
          <p:cNvPr id="14" name="Text Placeholder 13"/>
          <p:cNvSpPr>
            <a:spLocks noGrp="1"/>
          </p:cNvSpPr>
          <p:nvPr>
            <p:ph type="body" sz="half" idx="2"/>
          </p:nvPr>
        </p:nvSpPr>
        <p:spPr/>
        <p:txBody>
          <a:bodyPr>
            <a:normAutofit/>
          </a:bodyPr>
          <a:lstStyle/>
          <a:p>
            <a:r>
              <a:rPr lang="en-US" sz="2800" i="1" dirty="0" err="1" smtClean="0"/>
              <a:t>Lymantria</a:t>
            </a:r>
            <a:r>
              <a:rPr lang="en-US" sz="2800" dirty="0" smtClean="0"/>
              <a:t> spp. can be identified by the diagnostic arc/dot feature shown below.</a:t>
            </a:r>
            <a:endParaRPr lang="en-US" sz="2800" dirty="0"/>
          </a:p>
        </p:txBody>
      </p:sp>
      <p:sp>
        <p:nvSpPr>
          <p:cNvPr id="15" name="Content Placeholder 14"/>
          <p:cNvSpPr>
            <a:spLocks noGrp="1"/>
          </p:cNvSpPr>
          <p:nvPr>
            <p:ph idx="1"/>
          </p:nvPr>
        </p:nvSpPr>
        <p:spPr>
          <a:solidFill>
            <a:schemeClr val="bg1"/>
          </a:solidFill>
        </p:spPr>
        <p:txBody>
          <a:bodyPr/>
          <a:lstStyle/>
          <a:p>
            <a:pPr marL="0" indent="0" algn="ctr">
              <a:buNone/>
            </a:pPr>
            <a:r>
              <a:rPr lang="en-US" dirty="0" smtClean="0"/>
              <a:t>European gypsy moths</a:t>
            </a:r>
            <a:endParaRPr lang="en-US" dirty="0"/>
          </a:p>
        </p:txBody>
      </p:sp>
      <p:pic>
        <p:nvPicPr>
          <p:cNvPr id="13" name="Content Placeholder 12"/>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492526" y="3657600"/>
            <a:ext cx="3358348" cy="2813050"/>
          </a:xfrm>
        </p:spPr>
      </p:pic>
      <p:pic>
        <p:nvPicPr>
          <p:cNvPr id="11" name="Content Placeholder 6"/>
          <p:cNvPicPr>
            <a:picLocks noGrp="1" noChangeAspect="1"/>
          </p:cNvPicPr>
          <p:nvPr>
            <p:ph sz="half" idx="4294967295"/>
          </p:nvPr>
        </p:nvPicPr>
        <p:blipFill rotWithShape="1">
          <a:blip r:embed="rId4">
            <a:extLst>
              <a:ext uri="{28A0092B-C50C-407E-A947-70E740481C1C}">
                <a14:useLocalDpi xmlns:a14="http://schemas.microsoft.com/office/drawing/2010/main" val="0"/>
              </a:ext>
            </a:extLst>
          </a:blip>
          <a:srcRect r="12037"/>
          <a:stretch/>
        </p:blipFill>
        <p:spPr>
          <a:xfrm>
            <a:off x="0" y="597505"/>
            <a:ext cx="4343400" cy="3422209"/>
          </a:xfrm>
        </p:spPr>
      </p:pic>
      <p:pic>
        <p:nvPicPr>
          <p:cNvPr id="16" name="Content Placeholder 11"/>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800601" y="3505200"/>
            <a:ext cx="4394853" cy="3206231"/>
          </a:xfrm>
        </p:spPr>
      </p:pic>
    </p:spTree>
    <p:extLst>
      <p:ext uri="{BB962C8B-B14F-4D97-AF65-F5344CB8AC3E}">
        <p14:creationId xmlns:p14="http://schemas.microsoft.com/office/powerpoint/2010/main" val="25200510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p:pic>
      <p:sp>
        <p:nvSpPr>
          <p:cNvPr id="9" name="Title 4"/>
          <p:cNvSpPr>
            <a:spLocks noGrp="1"/>
          </p:cNvSpPr>
          <p:nvPr>
            <p:ph type="title"/>
          </p:nvPr>
        </p:nvSpPr>
        <p:spPr>
          <a:xfrm>
            <a:off x="0" y="274638"/>
            <a:ext cx="9144000" cy="1173162"/>
          </a:xfrm>
          <a:noFill/>
        </p:spPr>
        <p:txBody>
          <a:bodyPr/>
          <a:lstStyle/>
          <a:p>
            <a:r>
              <a:rPr lang="en-US" i="1" dirty="0" err="1" smtClean="0">
                <a:solidFill>
                  <a:schemeClr val="bg1"/>
                </a:solidFill>
              </a:rPr>
              <a:t>Lymantria</a:t>
            </a:r>
            <a:r>
              <a:rPr lang="en-US" i="1" dirty="0" smtClean="0">
                <a:solidFill>
                  <a:schemeClr val="bg1"/>
                </a:solidFill>
              </a:rPr>
              <a:t> </a:t>
            </a:r>
            <a:r>
              <a:rPr lang="en-US" i="1" dirty="0" err="1" smtClean="0">
                <a:solidFill>
                  <a:schemeClr val="bg1"/>
                </a:solidFill>
              </a:rPr>
              <a:t>mathura</a:t>
            </a:r>
            <a:r>
              <a:rPr lang="en-US" i="1" dirty="0">
                <a:solidFill>
                  <a:schemeClr val="bg1"/>
                </a:solidFill>
              </a:rPr>
              <a:t> </a:t>
            </a:r>
            <a:r>
              <a:rPr lang="en-US" dirty="0" smtClean="0">
                <a:solidFill>
                  <a:schemeClr val="bg1"/>
                </a:solidFill>
              </a:rPr>
              <a:t>— identification</a:t>
            </a:r>
            <a:endParaRPr lang="en-US" dirty="0">
              <a:solidFill>
                <a:schemeClr val="bg1"/>
              </a:solidFill>
            </a:endParaRPr>
          </a:p>
        </p:txBody>
      </p:sp>
      <p:sp>
        <p:nvSpPr>
          <p:cNvPr id="4" name="Rectangle 3"/>
          <p:cNvSpPr/>
          <p:nvPr/>
        </p:nvSpPr>
        <p:spPr>
          <a:xfrm>
            <a:off x="152400" y="6400800"/>
            <a:ext cx="2667000" cy="246221"/>
          </a:xfrm>
          <a:prstGeom prst="rect">
            <a:avLst/>
          </a:prstGeom>
          <a:noFill/>
        </p:spPr>
        <p:txBody>
          <a:bodyPr wrap="square">
            <a:spAutoFit/>
          </a:bodyPr>
          <a:lstStyle/>
          <a:p>
            <a:r>
              <a:rPr lang="en-US" sz="1000" dirty="0" smtClean="0">
                <a:solidFill>
                  <a:schemeClr val="bg1"/>
                </a:solidFill>
              </a:rPr>
              <a:t>Photo: © </a:t>
            </a:r>
            <a:r>
              <a:rPr lang="en-US" sz="1000" dirty="0" err="1" smtClean="0">
                <a:solidFill>
                  <a:schemeClr val="bg1"/>
                </a:solidFill>
              </a:rPr>
              <a:t>Shipher</a:t>
            </a:r>
            <a:r>
              <a:rPr lang="en-US" sz="1000" dirty="0" smtClean="0">
                <a:solidFill>
                  <a:schemeClr val="bg1"/>
                </a:solidFill>
              </a:rPr>
              <a:t> Wu, </a:t>
            </a:r>
            <a:r>
              <a:rPr lang="en-US" sz="1000" dirty="0" err="1" smtClean="0">
                <a:solidFill>
                  <a:schemeClr val="bg1"/>
                </a:solidFill>
              </a:rPr>
              <a:t>flickr</a:t>
            </a:r>
            <a:endParaRPr lang="en-US" sz="1000" dirty="0">
              <a:solidFill>
                <a:schemeClr val="bg1"/>
              </a:solidFill>
            </a:endParaRPr>
          </a:p>
        </p:txBody>
      </p:sp>
    </p:spTree>
    <p:extLst>
      <p:ext uri="{BB962C8B-B14F-4D97-AF65-F5344CB8AC3E}">
        <p14:creationId xmlns:p14="http://schemas.microsoft.com/office/powerpoint/2010/main" val="11732077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581400" cy="1162050"/>
          </a:xfrm>
        </p:spPr>
        <p:txBody>
          <a:bodyPr>
            <a:normAutofit fontScale="90000"/>
          </a:bodyPr>
          <a:lstStyle/>
          <a:p>
            <a:pPr algn="l"/>
            <a:r>
              <a:rPr lang="en-US" dirty="0"/>
              <a:t>Identification—adults</a:t>
            </a:r>
            <a:endParaRPr lang="en-US" i="1" dirty="0"/>
          </a:p>
        </p:txBody>
      </p:sp>
      <p:sp>
        <p:nvSpPr>
          <p:cNvPr id="4" name="Content Placeholder 3"/>
          <p:cNvSpPr>
            <a:spLocks noGrp="1"/>
          </p:cNvSpPr>
          <p:nvPr>
            <p:ph idx="1"/>
          </p:nvPr>
        </p:nvSpPr>
        <p:spPr>
          <a:xfrm>
            <a:off x="4191000" y="0"/>
            <a:ext cx="4953000" cy="6858000"/>
          </a:xfrm>
          <a:solidFill>
            <a:schemeClr val="bg1"/>
          </a:solidFill>
          <a:ln>
            <a:noFill/>
          </a:ln>
        </p:spPr>
        <p:txBody>
          <a:bodyPr>
            <a:normAutofit/>
          </a:bodyPr>
          <a:lstStyle/>
          <a:p>
            <a:pPr marL="0" indent="0">
              <a:buNone/>
            </a:pPr>
            <a:endParaRPr lang="en-US" sz="2400" dirty="0"/>
          </a:p>
        </p:txBody>
      </p:sp>
      <p:sp>
        <p:nvSpPr>
          <p:cNvPr id="5" name="Text Placeholder 4"/>
          <p:cNvSpPr>
            <a:spLocks noGrp="1"/>
          </p:cNvSpPr>
          <p:nvPr>
            <p:ph type="body" sz="half" idx="2"/>
          </p:nvPr>
        </p:nvSpPr>
        <p:spPr>
          <a:xfrm>
            <a:off x="457200" y="1447800"/>
            <a:ext cx="3733799" cy="4584700"/>
          </a:xfrm>
        </p:spPr>
        <p:txBody>
          <a:bodyPr>
            <a:noAutofit/>
          </a:bodyPr>
          <a:lstStyle/>
          <a:p>
            <a:r>
              <a:rPr lang="en-US" sz="1600" b="1" dirty="0"/>
              <a:t>For complete accuracy, the following morphological descriptions are quoted from Moore (1865) and </a:t>
            </a:r>
            <a:r>
              <a:rPr lang="en-US" sz="1600" b="1" dirty="0" err="1"/>
              <a:t>Roonwal</a:t>
            </a:r>
            <a:r>
              <a:rPr lang="en-US" sz="1600" b="1" dirty="0"/>
              <a:t> (1979b).</a:t>
            </a:r>
          </a:p>
          <a:p>
            <a:r>
              <a:rPr lang="en-US" sz="2400" dirty="0"/>
              <a:t>“</a:t>
            </a:r>
            <a:r>
              <a:rPr lang="en-US" sz="2400" i="1" dirty="0" err="1"/>
              <a:t>Lymantria</a:t>
            </a:r>
            <a:r>
              <a:rPr lang="en-US" sz="2400" i="1" dirty="0"/>
              <a:t> </a:t>
            </a:r>
            <a:r>
              <a:rPr lang="en-US" sz="2400" i="1" dirty="0" err="1"/>
              <a:t>mathura</a:t>
            </a:r>
            <a:r>
              <a:rPr lang="en-US" sz="2400" i="1" dirty="0"/>
              <a:t> </a:t>
            </a:r>
            <a:r>
              <a:rPr lang="en-US" sz="2400" dirty="0"/>
              <a:t>(Lepidoptera: </a:t>
            </a:r>
            <a:r>
              <a:rPr lang="en-US" sz="2400" dirty="0" err="1"/>
              <a:t>Lymantriidae</a:t>
            </a:r>
            <a:r>
              <a:rPr lang="en-US" sz="2400" dirty="0"/>
              <a:t>) is a moderate sized moth...</a:t>
            </a:r>
          </a:p>
          <a:p>
            <a:r>
              <a:rPr lang="en-US" sz="2400" dirty="0"/>
              <a:t>There is marked sexual dimorphism in size and </a:t>
            </a:r>
            <a:r>
              <a:rPr lang="en-US" sz="2400" dirty="0" err="1"/>
              <a:t>colour</a:t>
            </a:r>
            <a:r>
              <a:rPr lang="en-US" sz="2400" dirty="0"/>
              <a:t>…In females the forewings are white with dark markings and the hindwings pink...”(</a:t>
            </a:r>
            <a:r>
              <a:rPr lang="en-US" sz="2400" i="1" dirty="0" err="1"/>
              <a:t>Roonwal</a:t>
            </a:r>
            <a:r>
              <a:rPr lang="en-US" sz="2400" i="1" dirty="0"/>
              <a:t> 1979b</a:t>
            </a:r>
            <a:r>
              <a:rPr lang="en-US" sz="2400" dirty="0" smtClean="0"/>
              <a:t>).</a:t>
            </a:r>
            <a:endParaRPr lang="en-US" sz="2400" dirty="0"/>
          </a:p>
        </p:txBody>
      </p:sp>
      <p:pic>
        <p:nvPicPr>
          <p:cNvPr id="8" name="Content Placeholder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289718"/>
            <a:ext cx="3793648" cy="2624931"/>
          </a:xfrm>
          <a:prstGeom prst="rect">
            <a:avLst/>
          </a:prstGeom>
        </p:spPr>
      </p:pic>
      <p:pic>
        <p:nvPicPr>
          <p:cNvPr id="9" name="Content Placeholder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8431" y="2914649"/>
            <a:ext cx="4699369" cy="3117851"/>
          </a:xfrm>
          <a:prstGeom prst="rect">
            <a:avLst/>
          </a:prstGeom>
        </p:spPr>
      </p:pic>
    </p:spTree>
    <p:extLst>
      <p:ext uri="{BB962C8B-B14F-4D97-AF65-F5344CB8AC3E}">
        <p14:creationId xmlns:p14="http://schemas.microsoft.com/office/powerpoint/2010/main" val="35326873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idx="4294967295"/>
          </p:nvPr>
        </p:nvSpPr>
        <p:spPr>
          <a:xfrm>
            <a:off x="0" y="179388"/>
            <a:ext cx="9144000" cy="1115568"/>
          </a:xfrm>
          <a:solidFill>
            <a:schemeClr val="accent1">
              <a:lumMod val="20000"/>
              <a:lumOff val="80000"/>
              <a:alpha val="49000"/>
            </a:schemeClr>
          </a:solidFill>
        </p:spPr>
        <p:txBody>
          <a:bodyPr>
            <a:normAutofit/>
          </a:bodyPr>
          <a:lstStyle/>
          <a:p>
            <a:r>
              <a:rPr lang="en-US" i="1" dirty="0" smtClean="0">
                <a:solidFill>
                  <a:schemeClr val="bg2">
                    <a:lumMod val="25000"/>
                  </a:schemeClr>
                </a:solidFill>
              </a:rPr>
              <a:t>Lymantria </a:t>
            </a:r>
            <a:r>
              <a:rPr lang="en-US" i="1" dirty="0" err="1" smtClean="0">
                <a:solidFill>
                  <a:schemeClr val="bg2">
                    <a:lumMod val="25000"/>
                  </a:schemeClr>
                </a:solidFill>
              </a:rPr>
              <a:t>mathura</a:t>
            </a:r>
            <a:r>
              <a:rPr lang="en-US" i="1" dirty="0">
                <a:solidFill>
                  <a:schemeClr val="bg2">
                    <a:lumMod val="25000"/>
                  </a:schemeClr>
                </a:solidFill>
              </a:rPr>
              <a:t>*</a:t>
            </a:r>
            <a:r>
              <a:rPr lang="en-US" dirty="0" smtClean="0">
                <a:solidFill>
                  <a:schemeClr val="bg2">
                    <a:lumMod val="25000"/>
                  </a:schemeClr>
                </a:solidFill>
              </a:rPr>
              <a:t>, Rosy moth </a:t>
            </a:r>
            <a:endParaRPr lang="en-US" dirty="0">
              <a:solidFill>
                <a:schemeClr val="bg2">
                  <a:lumMod val="25000"/>
                </a:schemeClr>
              </a:solidFill>
            </a:endParaRPr>
          </a:p>
        </p:txBody>
      </p:sp>
      <p:sp>
        <p:nvSpPr>
          <p:cNvPr id="6" name="TextBox 5"/>
          <p:cNvSpPr txBox="1"/>
          <p:nvPr/>
        </p:nvSpPr>
        <p:spPr>
          <a:xfrm>
            <a:off x="228600" y="5950803"/>
            <a:ext cx="8763000" cy="830997"/>
          </a:xfrm>
          <a:prstGeom prst="rect">
            <a:avLst/>
          </a:prstGeom>
          <a:solidFill>
            <a:srgbClr val="FFFFFF"/>
          </a:solidFill>
        </p:spPr>
        <p:txBody>
          <a:bodyPr wrap="square" rtlCol="0">
            <a:spAutoFit/>
          </a:bodyPr>
          <a:lstStyle/>
          <a:p>
            <a:r>
              <a:rPr lang="en-US" sz="1600" b="1" dirty="0" smtClean="0"/>
              <a:t>Synonyms: </a:t>
            </a:r>
            <a:r>
              <a:rPr lang="en-US" sz="1600" i="1" dirty="0" err="1"/>
              <a:t>Portheria</a:t>
            </a:r>
            <a:r>
              <a:rPr lang="en-US" sz="1600" i="1" dirty="0"/>
              <a:t> </a:t>
            </a:r>
            <a:r>
              <a:rPr lang="en-US" sz="1600" i="1" dirty="0" err="1" smtClean="0"/>
              <a:t>mathura</a:t>
            </a:r>
            <a:r>
              <a:rPr lang="en-US" sz="1600" i="1" dirty="0" smtClean="0"/>
              <a:t>, </a:t>
            </a:r>
            <a:r>
              <a:rPr lang="en-US" sz="1600" i="1" dirty="0" err="1" smtClean="0"/>
              <a:t>Ocneria</a:t>
            </a:r>
            <a:r>
              <a:rPr lang="en-US" sz="1600" i="1" dirty="0" smtClean="0"/>
              <a:t> </a:t>
            </a:r>
            <a:r>
              <a:rPr lang="en-US" sz="1600" i="1" dirty="0" err="1" smtClean="0"/>
              <a:t>mathura</a:t>
            </a:r>
            <a:r>
              <a:rPr lang="en-US" sz="1600" i="1" dirty="0" smtClean="0"/>
              <a:t>, </a:t>
            </a:r>
            <a:r>
              <a:rPr lang="en-US" sz="1600" i="1" dirty="0" err="1" smtClean="0"/>
              <a:t>Lymantria</a:t>
            </a:r>
            <a:r>
              <a:rPr lang="en-US" sz="1600" i="1" dirty="0" smtClean="0"/>
              <a:t> aurora, </a:t>
            </a:r>
            <a:r>
              <a:rPr lang="en-US" sz="1600" i="1" dirty="0" err="1" smtClean="0"/>
              <a:t>Lymantria</a:t>
            </a:r>
            <a:r>
              <a:rPr lang="en-US" sz="1600" i="1" dirty="0" smtClean="0"/>
              <a:t> </a:t>
            </a:r>
            <a:r>
              <a:rPr lang="en-US" sz="1600" i="1" dirty="0" err="1" smtClean="0"/>
              <a:t>fusca</a:t>
            </a:r>
            <a:r>
              <a:rPr lang="en-US" sz="1600" i="1" dirty="0" smtClean="0"/>
              <a:t>, </a:t>
            </a:r>
          </a:p>
          <a:p>
            <a:r>
              <a:rPr lang="en-US" sz="1600" i="1" dirty="0" smtClean="0"/>
              <a:t>	 </a:t>
            </a:r>
            <a:r>
              <a:rPr lang="en-US" sz="1600" i="1" dirty="0" err="1" smtClean="0"/>
              <a:t>Lymantria</a:t>
            </a:r>
            <a:r>
              <a:rPr lang="en-US" sz="1600" i="1" dirty="0" smtClean="0"/>
              <a:t> </a:t>
            </a:r>
            <a:r>
              <a:rPr lang="en-US" sz="1600" i="1" dirty="0" err="1"/>
              <a:t>mathura</a:t>
            </a:r>
            <a:r>
              <a:rPr lang="en-US" sz="1600" i="1" dirty="0"/>
              <a:t> </a:t>
            </a:r>
            <a:r>
              <a:rPr lang="en-US" sz="1600" i="1" dirty="0" smtClean="0"/>
              <a:t>aurora</a:t>
            </a:r>
          </a:p>
          <a:p>
            <a:r>
              <a:rPr lang="en-US" sz="1600" b="1" dirty="0" smtClean="0"/>
              <a:t>Common names:</a:t>
            </a:r>
            <a:r>
              <a:rPr lang="en-US" sz="1600" dirty="0" smtClean="0"/>
              <a:t> pink gypsy moth, Russian gypsy moth, rosy gypsy moth</a:t>
            </a:r>
            <a:endParaRPr lang="en-US" sz="1600" dirty="0"/>
          </a:p>
        </p:txBody>
      </p:sp>
    </p:spTree>
    <p:extLst>
      <p:ext uri="{BB962C8B-B14F-4D97-AF65-F5344CB8AC3E}">
        <p14:creationId xmlns:p14="http://schemas.microsoft.com/office/powerpoint/2010/main" val="28227803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p:pic>
      <p:sp>
        <p:nvSpPr>
          <p:cNvPr id="2" name="Title 1"/>
          <p:cNvSpPr>
            <a:spLocks noGrp="1"/>
          </p:cNvSpPr>
          <p:nvPr>
            <p:ph type="title"/>
          </p:nvPr>
        </p:nvSpPr>
        <p:spPr/>
        <p:txBody>
          <a:bodyPr/>
          <a:lstStyle/>
          <a:p>
            <a:r>
              <a:rPr lang="en-US" dirty="0" smtClean="0"/>
              <a:t>Identification—males</a:t>
            </a:r>
            <a:endParaRPr lang="en-US" dirty="0"/>
          </a:p>
        </p:txBody>
      </p:sp>
      <p:sp>
        <p:nvSpPr>
          <p:cNvPr id="9" name="Content Placeholder 10"/>
          <p:cNvSpPr txBox="1">
            <a:spLocks/>
          </p:cNvSpPr>
          <p:nvPr/>
        </p:nvSpPr>
        <p:spPr>
          <a:xfrm>
            <a:off x="4953000" y="1424165"/>
            <a:ext cx="3886200" cy="4762500"/>
          </a:xfrm>
          <a:prstGeom prst="rect">
            <a:avLst/>
          </a:prstGeom>
          <a:solidFill>
            <a:srgbClr val="FFFFFF">
              <a:alpha val="65098"/>
            </a:srgbClr>
          </a:solid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b="1" dirty="0">
                <a:solidFill>
                  <a:prstClr val="black"/>
                </a:solidFill>
              </a:rPr>
              <a:t>Forewing length</a:t>
            </a:r>
          </a:p>
          <a:p>
            <a:r>
              <a:rPr lang="en-US" dirty="0">
                <a:solidFill>
                  <a:prstClr val="black"/>
                </a:solidFill>
              </a:rPr>
              <a:t>male FW length: 21–24 mm </a:t>
            </a:r>
          </a:p>
          <a:p>
            <a:pPr marL="0" indent="0">
              <a:buFont typeface="Arial" panose="020B0604020202020204" pitchFamily="34" charset="0"/>
              <a:buNone/>
            </a:pPr>
            <a:r>
              <a:rPr lang="en-US" b="1" dirty="0">
                <a:solidFill>
                  <a:prstClr val="black"/>
                </a:solidFill>
              </a:rPr>
              <a:t>Key features</a:t>
            </a:r>
          </a:p>
          <a:p>
            <a:r>
              <a:rPr lang="en-US" dirty="0">
                <a:solidFill>
                  <a:prstClr val="black"/>
                </a:solidFill>
              </a:rPr>
              <a:t>males yellow </a:t>
            </a:r>
            <a:r>
              <a:rPr lang="en-US" dirty="0" smtClean="0">
                <a:solidFill>
                  <a:prstClr val="black"/>
                </a:solidFill>
              </a:rPr>
              <a:t>hindwings </a:t>
            </a:r>
            <a:r>
              <a:rPr lang="en-US" dirty="0">
                <a:solidFill>
                  <a:prstClr val="black"/>
                </a:solidFill>
              </a:rPr>
              <a:t>and abdomen</a:t>
            </a:r>
          </a:p>
          <a:p>
            <a:endParaRPr lang="en-US" dirty="0">
              <a:solidFill>
                <a:prstClr val="black"/>
              </a:solidFill>
            </a:endParaRPr>
          </a:p>
        </p:txBody>
      </p:sp>
    </p:spTree>
    <p:extLst>
      <p:ext uri="{BB962C8B-B14F-4D97-AF65-F5344CB8AC3E}">
        <p14:creationId xmlns:p14="http://schemas.microsoft.com/office/powerpoint/2010/main" val="17380805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a:xfrm>
            <a:off x="0" y="274638"/>
            <a:ext cx="9144000" cy="1173162"/>
          </a:xfrm>
          <a:noFill/>
        </p:spPr>
        <p:txBody>
          <a:bodyPr/>
          <a:lstStyle/>
          <a:p>
            <a:r>
              <a:rPr lang="en-US" dirty="0" smtClean="0"/>
              <a:t>Identification—females</a:t>
            </a:r>
            <a:endParaRPr lang="en-US" dirty="0"/>
          </a:p>
        </p:txBody>
      </p:sp>
      <p:sp>
        <p:nvSpPr>
          <p:cNvPr id="4" name="Content Placeholder 10"/>
          <p:cNvSpPr txBox="1">
            <a:spLocks/>
          </p:cNvSpPr>
          <p:nvPr/>
        </p:nvSpPr>
        <p:spPr>
          <a:xfrm>
            <a:off x="533400" y="1333500"/>
            <a:ext cx="3886200" cy="4762500"/>
          </a:xfrm>
          <a:prstGeom prst="rect">
            <a:avLst/>
          </a:prstGeom>
          <a:solidFill>
            <a:srgbClr val="FFFFFF">
              <a:alpha val="65098"/>
            </a:srgbClr>
          </a:solid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b="1" dirty="0" smtClean="0"/>
              <a:t>Forewing length</a:t>
            </a:r>
          </a:p>
          <a:p>
            <a:r>
              <a:rPr lang="en-US" dirty="0" smtClean="0"/>
              <a:t>female ~38 mm </a:t>
            </a:r>
          </a:p>
          <a:p>
            <a:pPr marL="0" indent="0">
              <a:buFont typeface="Arial" panose="020B0604020202020204" pitchFamily="34" charset="0"/>
              <a:buNone/>
            </a:pPr>
            <a:r>
              <a:rPr lang="en-US" b="1" dirty="0" smtClean="0"/>
              <a:t>Key features</a:t>
            </a:r>
          </a:p>
          <a:p>
            <a:r>
              <a:rPr lang="en-US" dirty="0" smtClean="0"/>
              <a:t>females whitish with pink abdomen and hindwings</a:t>
            </a:r>
          </a:p>
          <a:p>
            <a:pPr lvl="1"/>
            <a:r>
              <a:rPr lang="en-US" dirty="0" smtClean="0"/>
              <a:t>no native look-alike species</a:t>
            </a:r>
          </a:p>
          <a:p>
            <a:endParaRPr lang="en-US" dirty="0"/>
          </a:p>
        </p:txBody>
      </p:sp>
    </p:spTree>
    <p:extLst>
      <p:ext uri="{BB962C8B-B14F-4D97-AF65-F5344CB8AC3E}">
        <p14:creationId xmlns:p14="http://schemas.microsoft.com/office/powerpoint/2010/main" val="19349157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Identification—eggs</a:t>
            </a:r>
            <a:endParaRPr lang="en-US" dirty="0"/>
          </a:p>
        </p:txBody>
      </p:sp>
      <p:sp>
        <p:nvSpPr>
          <p:cNvPr id="7" name="Content Placeholder 6"/>
          <p:cNvSpPr>
            <a:spLocks noGrp="1"/>
          </p:cNvSpPr>
          <p:nvPr>
            <p:ph sz="half" idx="1"/>
          </p:nvPr>
        </p:nvSpPr>
        <p:spPr/>
        <p:txBody>
          <a:bodyPr>
            <a:normAutofit fontScale="92500"/>
          </a:bodyPr>
          <a:lstStyle/>
          <a:p>
            <a:r>
              <a:rPr lang="en-US" dirty="0" smtClean="0"/>
              <a:t>Covered with a thick </a:t>
            </a:r>
            <a:r>
              <a:rPr lang="en-US" dirty="0"/>
              <a:t>felt-like covering </a:t>
            </a:r>
            <a:r>
              <a:rPr lang="en-US" dirty="0" smtClean="0"/>
              <a:t>of </a:t>
            </a:r>
            <a:r>
              <a:rPr lang="en-US" dirty="0"/>
              <a:t>long, white, silken </a:t>
            </a:r>
            <a:r>
              <a:rPr lang="en-US" dirty="0" smtClean="0"/>
              <a:t>hairs</a:t>
            </a:r>
            <a:endParaRPr lang="en-US" dirty="0"/>
          </a:p>
          <a:p>
            <a:r>
              <a:rPr lang="en-US" dirty="0"/>
              <a:t>Similar to European gypsy moth egg masses only white as opposed to buff</a:t>
            </a:r>
          </a:p>
          <a:p>
            <a:r>
              <a:rPr lang="en-US" dirty="0" smtClean="0"/>
              <a:t>Each egg mass </a:t>
            </a:r>
            <a:r>
              <a:rPr lang="en-US" dirty="0"/>
              <a:t>contains about </a:t>
            </a:r>
            <a:r>
              <a:rPr lang="en-US" dirty="0" smtClean="0"/>
              <a:t>50–1,200 eggs laid </a:t>
            </a:r>
            <a:r>
              <a:rPr lang="en-US" dirty="0"/>
              <a:t>2 to 4 </a:t>
            </a:r>
            <a:r>
              <a:rPr lang="en-US" dirty="0" smtClean="0"/>
              <a:t>eggs deep</a:t>
            </a:r>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65370" y="1600200"/>
            <a:ext cx="3756660" cy="4419600"/>
          </a:xfrm>
        </p:spPr>
      </p:pic>
      <p:sp>
        <p:nvSpPr>
          <p:cNvPr id="6" name="Rectangle 5"/>
          <p:cNvSpPr/>
          <p:nvPr/>
        </p:nvSpPr>
        <p:spPr>
          <a:xfrm>
            <a:off x="5105400" y="6078379"/>
            <a:ext cx="3516630" cy="246221"/>
          </a:xfrm>
          <a:prstGeom prst="rect">
            <a:avLst/>
          </a:prstGeom>
        </p:spPr>
        <p:txBody>
          <a:bodyPr wrap="square">
            <a:spAutoFit/>
          </a:bodyPr>
          <a:lstStyle/>
          <a:p>
            <a:pPr algn="r"/>
            <a:r>
              <a:rPr lang="en-US" sz="1000" dirty="0" smtClean="0">
                <a:solidFill>
                  <a:schemeClr val="tx2">
                    <a:lumMod val="60000"/>
                    <a:lumOff val="40000"/>
                  </a:schemeClr>
                </a:solidFill>
              </a:rPr>
              <a:t>Photo: © F.M Wang, </a:t>
            </a:r>
            <a:r>
              <a:rPr lang="en-US" sz="1000" dirty="0" err="1" smtClean="0">
                <a:solidFill>
                  <a:schemeClr val="tx2">
                    <a:lumMod val="60000"/>
                    <a:lumOff val="40000"/>
                  </a:schemeClr>
                </a:solidFill>
              </a:rPr>
              <a:t>flickr</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11975645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p:pic>
      <p:sp>
        <p:nvSpPr>
          <p:cNvPr id="5" name="Title 4"/>
          <p:cNvSpPr>
            <a:spLocks noGrp="1"/>
          </p:cNvSpPr>
          <p:nvPr>
            <p:ph type="title"/>
          </p:nvPr>
        </p:nvSpPr>
        <p:spPr>
          <a:solidFill>
            <a:srgbClr val="FFFFFF">
              <a:alpha val="24706"/>
            </a:srgbClr>
          </a:solidFill>
        </p:spPr>
        <p:txBody>
          <a:bodyPr/>
          <a:lstStyle/>
          <a:p>
            <a:pPr algn="l"/>
            <a:r>
              <a:rPr lang="en-US" dirty="0" smtClean="0">
                <a:solidFill>
                  <a:schemeClr val="bg1"/>
                </a:solidFill>
              </a:rPr>
              <a:t>	Larvae</a:t>
            </a:r>
            <a:endParaRPr lang="en-US" dirty="0">
              <a:solidFill>
                <a:schemeClr val="bg1"/>
              </a:solidFill>
            </a:endParaRPr>
          </a:p>
        </p:txBody>
      </p:sp>
      <p:sp>
        <p:nvSpPr>
          <p:cNvPr id="6" name="Content Placeholder 4"/>
          <p:cNvSpPr txBox="1">
            <a:spLocks/>
          </p:cNvSpPr>
          <p:nvPr/>
        </p:nvSpPr>
        <p:spPr>
          <a:xfrm>
            <a:off x="4495800" y="3733800"/>
            <a:ext cx="4495800" cy="2895601"/>
          </a:xfrm>
          <a:prstGeom prst="rect">
            <a:avLst/>
          </a:prstGeom>
          <a:solidFill>
            <a:srgbClr val="FFFFFF">
              <a:alpha val="25098"/>
            </a:srgbClr>
          </a:soli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b="1" dirty="0" smtClean="0">
                <a:solidFill>
                  <a:schemeClr val="bg1"/>
                </a:solidFill>
              </a:rPr>
              <a:t>For complete accuracy, the following morphological descriptions are quoted from Moore (1865) and </a:t>
            </a:r>
            <a:r>
              <a:rPr lang="en-US" sz="1600" b="1" dirty="0" err="1" smtClean="0">
                <a:solidFill>
                  <a:schemeClr val="bg1"/>
                </a:solidFill>
              </a:rPr>
              <a:t>Roonwal</a:t>
            </a:r>
            <a:r>
              <a:rPr lang="en-US" sz="1600" b="1" dirty="0" smtClean="0">
                <a:solidFill>
                  <a:schemeClr val="bg1"/>
                </a:solidFill>
              </a:rPr>
              <a:t> (1979b).</a:t>
            </a:r>
          </a:p>
          <a:p>
            <a:pPr marL="0" indent="0">
              <a:buFont typeface="Arial" panose="020B0604020202020204" pitchFamily="34" charset="0"/>
              <a:buNone/>
            </a:pPr>
            <a:r>
              <a:rPr lang="en-US" sz="1600" dirty="0" smtClean="0">
                <a:solidFill>
                  <a:schemeClr val="bg1"/>
                </a:solidFill>
              </a:rPr>
              <a:t>“Three main </a:t>
            </a:r>
            <a:r>
              <a:rPr lang="en-US" sz="1600" dirty="0" err="1" smtClean="0">
                <a:solidFill>
                  <a:schemeClr val="bg1"/>
                </a:solidFill>
              </a:rPr>
              <a:t>colour</a:t>
            </a:r>
            <a:r>
              <a:rPr lang="en-US" sz="1600" dirty="0" smtClean="0">
                <a:solidFill>
                  <a:schemeClr val="bg1"/>
                </a:solidFill>
              </a:rPr>
              <a:t> forms are found in mature caterpillars, the following proportions being noticed in 1,613 caterpillars examined: grey-white 66%, intermediate 11%, and blackish brown 23%...</a:t>
            </a:r>
          </a:p>
          <a:p>
            <a:pPr marL="0" indent="0">
              <a:buFont typeface="Arial" panose="020B0604020202020204" pitchFamily="34" charset="0"/>
              <a:buNone/>
            </a:pPr>
            <a:r>
              <a:rPr lang="en-US" sz="1600" dirty="0" smtClean="0">
                <a:solidFill>
                  <a:schemeClr val="bg1"/>
                </a:solidFill>
              </a:rPr>
              <a:t>In the masses of caterpillars on tree trunks the various </a:t>
            </a:r>
            <a:r>
              <a:rPr lang="en-US" sz="1600" dirty="0" err="1" smtClean="0">
                <a:solidFill>
                  <a:schemeClr val="bg1"/>
                </a:solidFill>
              </a:rPr>
              <a:t>colour</a:t>
            </a:r>
            <a:r>
              <a:rPr lang="en-US" sz="1600" dirty="0" smtClean="0">
                <a:solidFill>
                  <a:schemeClr val="bg1"/>
                </a:solidFill>
              </a:rPr>
              <a:t> types are mixed on individual trees; this fact has a protective value by making detection by enemies difficult” (</a:t>
            </a:r>
            <a:r>
              <a:rPr lang="en-US" sz="1600" dirty="0" err="1" smtClean="0">
                <a:solidFill>
                  <a:schemeClr val="bg1"/>
                </a:solidFill>
              </a:rPr>
              <a:t>Roonwal</a:t>
            </a:r>
            <a:r>
              <a:rPr lang="en-US" sz="1600" dirty="0" smtClean="0">
                <a:solidFill>
                  <a:schemeClr val="bg1"/>
                </a:solidFill>
              </a:rPr>
              <a:t> 1979b).</a:t>
            </a:r>
          </a:p>
          <a:p>
            <a:endParaRPr lang="en-US" dirty="0"/>
          </a:p>
        </p:txBody>
      </p:sp>
      <p:sp>
        <p:nvSpPr>
          <p:cNvPr id="7" name="Rectangle 6"/>
          <p:cNvSpPr/>
          <p:nvPr/>
        </p:nvSpPr>
        <p:spPr>
          <a:xfrm>
            <a:off x="76200" y="6497479"/>
            <a:ext cx="5181600" cy="246221"/>
          </a:xfrm>
          <a:prstGeom prst="rect">
            <a:avLst/>
          </a:prstGeom>
        </p:spPr>
        <p:txBody>
          <a:bodyPr wrap="square">
            <a:spAutoFit/>
          </a:bodyPr>
          <a:lstStyle/>
          <a:p>
            <a:r>
              <a:rPr lang="en-US" sz="1000" dirty="0" smtClean="0">
                <a:solidFill>
                  <a:schemeClr val="bg1"/>
                </a:solidFill>
              </a:rPr>
              <a:t>Photo: © </a:t>
            </a:r>
            <a:r>
              <a:rPr lang="en-US" sz="1000" dirty="0" err="1" smtClean="0">
                <a:solidFill>
                  <a:schemeClr val="bg1"/>
                </a:solidFill>
              </a:rPr>
              <a:t>Harum</a:t>
            </a:r>
            <a:r>
              <a:rPr lang="en-US" sz="1000" dirty="0" smtClean="0">
                <a:solidFill>
                  <a:schemeClr val="bg1"/>
                </a:solidFill>
              </a:rPr>
              <a:t> </a:t>
            </a:r>
            <a:r>
              <a:rPr lang="en-US" sz="1000" dirty="0" err="1" smtClean="0">
                <a:solidFill>
                  <a:schemeClr val="bg1"/>
                </a:solidFill>
              </a:rPr>
              <a:t>Koh</a:t>
            </a:r>
            <a:r>
              <a:rPr lang="en-US" sz="1000" dirty="0" smtClean="0">
                <a:solidFill>
                  <a:schemeClr val="bg1"/>
                </a:solidFill>
              </a:rPr>
              <a:t>, </a:t>
            </a:r>
            <a:r>
              <a:rPr lang="en-US" sz="1000" dirty="0" err="1" smtClean="0">
                <a:solidFill>
                  <a:schemeClr val="bg1"/>
                </a:solidFill>
              </a:rPr>
              <a:t>flickr</a:t>
            </a:r>
            <a:endParaRPr lang="en-US" sz="1000" dirty="0">
              <a:solidFill>
                <a:schemeClr val="bg1"/>
              </a:solidFill>
            </a:endParaRPr>
          </a:p>
        </p:txBody>
      </p:sp>
    </p:spTree>
    <p:extLst>
      <p:ext uri="{BB962C8B-B14F-4D97-AF65-F5344CB8AC3E}">
        <p14:creationId xmlns:p14="http://schemas.microsoft.com/office/powerpoint/2010/main" val="40486146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Identification—larvae</a:t>
            </a:r>
            <a:endParaRPr lang="en-US" dirty="0"/>
          </a:p>
        </p:txBody>
      </p:sp>
      <p:pic>
        <p:nvPicPr>
          <p:cNvPr id="3" name="Content Placeholder 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20918" y="1605700"/>
            <a:ext cx="3810000" cy="2967789"/>
          </a:xfrm>
        </p:spPr>
      </p:pic>
      <p:sp>
        <p:nvSpPr>
          <p:cNvPr id="5" name="Content Placeholder 4"/>
          <p:cNvSpPr>
            <a:spLocks noGrp="1"/>
          </p:cNvSpPr>
          <p:nvPr>
            <p:ph sz="half" idx="2"/>
          </p:nvPr>
        </p:nvSpPr>
        <p:spPr/>
        <p:txBody>
          <a:bodyPr>
            <a:normAutofit/>
          </a:bodyPr>
          <a:lstStyle/>
          <a:p>
            <a:pPr marL="0" indent="0">
              <a:buNone/>
            </a:pPr>
            <a:r>
              <a:rPr lang="en-US" sz="2400" b="1" dirty="0" smtClean="0"/>
              <a:t>Form I (Grey-white)</a:t>
            </a:r>
          </a:p>
          <a:p>
            <a:r>
              <a:rPr lang="en-US" sz="2400" dirty="0" smtClean="0"/>
              <a:t>Ground color dirty white tinged with grey</a:t>
            </a:r>
          </a:p>
          <a:p>
            <a:r>
              <a:rPr lang="en-US" sz="2400" dirty="0" smtClean="0"/>
              <a:t>Two transverse yellow-brown bands </a:t>
            </a:r>
          </a:p>
          <a:p>
            <a:r>
              <a:rPr lang="en-US" sz="2400" dirty="0" smtClean="0"/>
              <a:t>Hair pencils present </a:t>
            </a:r>
            <a:r>
              <a:rPr lang="en-US" sz="2400" dirty="0"/>
              <a:t>both anteriorly and posteriorly</a:t>
            </a:r>
            <a:endParaRPr lang="en-US" sz="2400" dirty="0" smtClean="0"/>
          </a:p>
          <a:p>
            <a:r>
              <a:rPr lang="en-US" sz="2400" dirty="0"/>
              <a:t>Ventral: </a:t>
            </a:r>
            <a:r>
              <a:rPr lang="en-US" sz="2400" dirty="0" smtClean="0"/>
              <a:t>brownish </a:t>
            </a:r>
            <a:r>
              <a:rPr lang="en-US" sz="2400" dirty="0"/>
              <a:t>pink; legs and </a:t>
            </a:r>
            <a:r>
              <a:rPr lang="en-US" sz="2400" dirty="0" err="1"/>
              <a:t>prolegs</a:t>
            </a:r>
            <a:r>
              <a:rPr lang="en-US" sz="2400" dirty="0"/>
              <a:t> </a:t>
            </a:r>
            <a:r>
              <a:rPr lang="en-US" sz="2400" dirty="0" smtClean="0"/>
              <a:t>brown</a:t>
            </a:r>
            <a:endParaRPr lang="en-US" sz="2400" dirty="0"/>
          </a:p>
          <a:p>
            <a:endParaRPr lang="en-US" dirty="0"/>
          </a:p>
        </p:txBody>
      </p:sp>
      <p:sp>
        <p:nvSpPr>
          <p:cNvPr id="8" name="Rectangle 7"/>
          <p:cNvSpPr/>
          <p:nvPr/>
        </p:nvSpPr>
        <p:spPr>
          <a:xfrm>
            <a:off x="838200" y="4648200"/>
            <a:ext cx="5181600" cy="246221"/>
          </a:xfrm>
          <a:prstGeom prst="rect">
            <a:avLst/>
          </a:prstGeom>
        </p:spPr>
        <p:txBody>
          <a:bodyPr wrap="square">
            <a:spAutoFit/>
          </a:bodyPr>
          <a:lstStyle/>
          <a:p>
            <a:r>
              <a:rPr lang="en-US" sz="1000" dirty="0" smtClean="0">
                <a:solidFill>
                  <a:schemeClr val="tx2">
                    <a:lumMod val="60000"/>
                    <a:lumOff val="40000"/>
                  </a:schemeClr>
                </a:solidFill>
              </a:rPr>
              <a:t>Photo: © Patrick Randall, </a:t>
            </a:r>
            <a:r>
              <a:rPr lang="en-US" sz="1000" dirty="0" err="1" smtClean="0">
                <a:solidFill>
                  <a:schemeClr val="tx2">
                    <a:lumMod val="60000"/>
                    <a:lumOff val="40000"/>
                  </a:schemeClr>
                </a:solidFill>
              </a:rPr>
              <a:t>flickr</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34026661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Identification—larvae</a:t>
            </a:r>
            <a:endParaRPr lang="en-US" dirty="0"/>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62000" y="1417638"/>
            <a:ext cx="2175425" cy="4419600"/>
          </a:xfrm>
        </p:spPr>
      </p:pic>
      <p:sp>
        <p:nvSpPr>
          <p:cNvPr id="3" name="Content Placeholder 2"/>
          <p:cNvSpPr>
            <a:spLocks noGrp="1"/>
          </p:cNvSpPr>
          <p:nvPr>
            <p:ph sz="half" idx="2"/>
          </p:nvPr>
        </p:nvSpPr>
        <p:spPr>
          <a:xfrm>
            <a:off x="3242225" y="1600201"/>
            <a:ext cx="5105400" cy="1600199"/>
          </a:xfrm>
        </p:spPr>
        <p:txBody>
          <a:bodyPr>
            <a:normAutofit/>
          </a:bodyPr>
          <a:lstStyle/>
          <a:p>
            <a:pPr marL="0" indent="0">
              <a:buNone/>
            </a:pPr>
            <a:r>
              <a:rPr lang="en-US" sz="1800" b="1" dirty="0"/>
              <a:t>Form II (Intermediate)</a:t>
            </a:r>
          </a:p>
          <a:p>
            <a:r>
              <a:rPr lang="en-US" sz="1800" dirty="0"/>
              <a:t>Ground color pale brown</a:t>
            </a:r>
          </a:p>
          <a:p>
            <a:r>
              <a:rPr lang="en-US" sz="1800" dirty="0"/>
              <a:t>Median white patch on abdominal terga 4 and 5 </a:t>
            </a:r>
          </a:p>
          <a:p>
            <a:r>
              <a:rPr lang="en-US" sz="1800" dirty="0"/>
              <a:t>Ventral same as Form I</a:t>
            </a:r>
          </a:p>
          <a:p>
            <a:endParaRPr lang="en-US" dirty="0"/>
          </a:p>
        </p:txBody>
      </p:sp>
      <p:sp>
        <p:nvSpPr>
          <p:cNvPr id="4" name="Content Placeholder 3"/>
          <p:cNvSpPr>
            <a:spLocks noGrp="1"/>
          </p:cNvSpPr>
          <p:nvPr>
            <p:ph sz="half" idx="13"/>
          </p:nvPr>
        </p:nvSpPr>
        <p:spPr>
          <a:xfrm>
            <a:off x="3242225" y="3382964"/>
            <a:ext cx="5444575" cy="2713036"/>
          </a:xfrm>
        </p:spPr>
        <p:txBody>
          <a:bodyPr>
            <a:normAutofit fontScale="40000" lnSpcReduction="20000"/>
          </a:bodyPr>
          <a:lstStyle/>
          <a:p>
            <a:pPr marL="0" indent="0">
              <a:buNone/>
            </a:pPr>
            <a:r>
              <a:rPr lang="en-US" sz="4500" b="1" dirty="0"/>
              <a:t>Form III (Blackish brown</a:t>
            </a:r>
            <a:r>
              <a:rPr lang="en-US" sz="4500" b="1" dirty="0" smtClean="0"/>
              <a:t>) </a:t>
            </a:r>
            <a:endParaRPr lang="en-US" sz="4500" b="1" dirty="0"/>
          </a:p>
          <a:p>
            <a:r>
              <a:rPr lang="en-US" sz="4500" dirty="0"/>
              <a:t>Dorsal: </a:t>
            </a:r>
            <a:r>
              <a:rPr lang="en-US" sz="4500" dirty="0" smtClean="0"/>
              <a:t>ground-color </a:t>
            </a:r>
            <a:r>
              <a:rPr lang="en-US" sz="4500" dirty="0"/>
              <a:t>dark brown to almost black</a:t>
            </a:r>
          </a:p>
          <a:p>
            <a:r>
              <a:rPr lang="en-US" sz="4500" dirty="0"/>
              <a:t>Numerous black spots visible in brown larvae but merged with ground-color in darker ones</a:t>
            </a:r>
          </a:p>
          <a:p>
            <a:r>
              <a:rPr lang="en-US" sz="4500" dirty="0"/>
              <a:t>Several small white dots present on abdominal terga 4 to the last, and large white patches on terga 4-6. </a:t>
            </a:r>
          </a:p>
          <a:p>
            <a:r>
              <a:rPr lang="en-US" sz="4500" dirty="0"/>
              <a:t>Ventral: </a:t>
            </a:r>
            <a:r>
              <a:rPr lang="en-US" sz="4500" dirty="0" smtClean="0"/>
              <a:t>ashy</a:t>
            </a:r>
            <a:r>
              <a:rPr lang="en-US" sz="4500" dirty="0"/>
              <a:t>, suffused with a little pink in the median parts; rest as in Form I.</a:t>
            </a:r>
          </a:p>
          <a:p>
            <a:endParaRPr lang="en-US" dirty="0"/>
          </a:p>
        </p:txBody>
      </p:sp>
      <p:sp>
        <p:nvSpPr>
          <p:cNvPr id="8" name="Rectangle 7"/>
          <p:cNvSpPr/>
          <p:nvPr/>
        </p:nvSpPr>
        <p:spPr>
          <a:xfrm>
            <a:off x="737647" y="5896690"/>
            <a:ext cx="2199778" cy="400110"/>
          </a:xfrm>
          <a:prstGeom prst="rect">
            <a:avLst/>
          </a:prstGeom>
        </p:spPr>
        <p:txBody>
          <a:bodyPr wrap="square">
            <a:spAutoFit/>
          </a:bodyPr>
          <a:lstStyle/>
          <a:p>
            <a:r>
              <a:rPr lang="en-US" sz="1000" dirty="0" smtClean="0">
                <a:solidFill>
                  <a:schemeClr val="tx2">
                    <a:lumMod val="60000"/>
                    <a:lumOff val="40000"/>
                  </a:schemeClr>
                </a:solidFill>
              </a:rPr>
              <a:t>Photo form III: </a:t>
            </a:r>
            <a:r>
              <a:rPr lang="en-US" sz="1000" dirty="0">
                <a:solidFill>
                  <a:schemeClr val="tx2">
                    <a:lumMod val="60000"/>
                    <a:lumOff val="40000"/>
                  </a:schemeClr>
                </a:solidFill>
              </a:rPr>
              <a:t>© David </a:t>
            </a:r>
            <a:r>
              <a:rPr lang="en-US" sz="1000" dirty="0" err="1">
                <a:solidFill>
                  <a:schemeClr val="tx2">
                    <a:lumMod val="60000"/>
                    <a:lumOff val="40000"/>
                  </a:schemeClr>
                </a:solidFill>
              </a:rPr>
              <a:t>Mohn</a:t>
            </a:r>
            <a:r>
              <a:rPr lang="en-US" sz="1000" dirty="0">
                <a:solidFill>
                  <a:schemeClr val="tx2">
                    <a:lumMod val="60000"/>
                    <a:lumOff val="40000"/>
                  </a:schemeClr>
                </a:solidFill>
              </a:rPr>
              <a:t>, Critters </a:t>
            </a:r>
            <a:r>
              <a:rPr lang="en-US" sz="1000" dirty="0" smtClean="0">
                <a:solidFill>
                  <a:schemeClr val="tx2">
                    <a:lumMod val="60000"/>
                    <a:lumOff val="40000"/>
                  </a:schemeClr>
                </a:solidFill>
              </a:rPr>
              <a:t>Page, Bugwood.org</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9868855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Similar species—</a:t>
            </a:r>
            <a:r>
              <a:rPr lang="en-US" i="1" dirty="0" err="1" smtClean="0"/>
              <a:t>Dryocampa</a:t>
            </a:r>
            <a:r>
              <a:rPr lang="en-US" i="1" dirty="0" smtClean="0"/>
              <a:t> </a:t>
            </a:r>
            <a:r>
              <a:rPr lang="en-US" i="1" dirty="0" err="1"/>
              <a:t>rubicunda</a:t>
            </a:r>
            <a:r>
              <a:rPr lang="en-US" dirty="0" smtClean="0"/>
              <a:t/>
            </a:r>
            <a:br>
              <a:rPr lang="en-US" dirty="0" smtClean="0"/>
            </a:br>
            <a:r>
              <a:rPr lang="en-US" sz="3100" dirty="0" smtClean="0"/>
              <a:t>rosy maple </a:t>
            </a:r>
            <a:r>
              <a:rPr lang="en-US" sz="3100" dirty="0"/>
              <a:t>moth, green striped </a:t>
            </a:r>
            <a:r>
              <a:rPr lang="en-US" sz="3100" dirty="0" err="1" smtClean="0"/>
              <a:t>mapleworm</a:t>
            </a:r>
            <a:endParaRPr lang="en-US" dirty="0"/>
          </a:p>
        </p:txBody>
      </p:sp>
      <p:pic>
        <p:nvPicPr>
          <p:cNvPr id="10" name="Content Placeholder 9"/>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4800600" y="3761989"/>
            <a:ext cx="3886200" cy="2209799"/>
          </a:xfrm>
        </p:spPr>
      </p:pic>
      <p:pic>
        <p:nvPicPr>
          <p:cNvPr id="8" name="Content Placeholder 7"/>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838200" y="1504178"/>
            <a:ext cx="3810000" cy="4896622"/>
          </a:xfrm>
        </p:spPr>
      </p:pic>
      <p:pic>
        <p:nvPicPr>
          <p:cNvPr id="12" name="Content Placeholder 11"/>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805279" y="1475989"/>
            <a:ext cx="3876842" cy="2209800"/>
          </a:xfrm>
        </p:spPr>
      </p:pic>
      <p:sp>
        <p:nvSpPr>
          <p:cNvPr id="13" name="Rectangle 12"/>
          <p:cNvSpPr/>
          <p:nvPr/>
        </p:nvSpPr>
        <p:spPr>
          <a:xfrm>
            <a:off x="4800599" y="6156384"/>
            <a:ext cx="3881521" cy="400110"/>
          </a:xfrm>
          <a:prstGeom prst="rect">
            <a:avLst/>
          </a:prstGeom>
        </p:spPr>
        <p:txBody>
          <a:bodyPr wrap="square">
            <a:spAutoFit/>
          </a:bodyPr>
          <a:lstStyle/>
          <a:p>
            <a:r>
              <a:rPr lang="en-US" sz="1000" dirty="0" smtClean="0">
                <a:solidFill>
                  <a:schemeClr val="tx2">
                    <a:lumMod val="60000"/>
                    <a:lumOff val="40000"/>
                  </a:schemeClr>
                </a:solidFill>
              </a:rPr>
              <a:t>Photos: clockwise from left </a:t>
            </a:r>
            <a:r>
              <a:rPr lang="en-US" sz="1000" dirty="0">
                <a:solidFill>
                  <a:schemeClr val="tx2">
                    <a:lumMod val="60000"/>
                    <a:lumOff val="40000"/>
                  </a:schemeClr>
                </a:solidFill>
              </a:rPr>
              <a:t>© M</a:t>
            </a:r>
            <a:r>
              <a:rPr lang="en-US" sz="1000" dirty="0" smtClean="0">
                <a:solidFill>
                  <a:schemeClr val="tx2">
                    <a:lumMod val="60000"/>
                    <a:lumOff val="40000"/>
                  </a:schemeClr>
                </a:solidFill>
              </a:rPr>
              <a:t>. Hodges, </a:t>
            </a:r>
            <a:r>
              <a:rPr lang="en-US" sz="1000" dirty="0" err="1" smtClean="0">
                <a:solidFill>
                  <a:schemeClr val="tx2">
                    <a:lumMod val="60000"/>
                    <a:lumOff val="40000"/>
                  </a:schemeClr>
                </a:solidFill>
              </a:rPr>
              <a:t>flickr</a:t>
            </a:r>
            <a:r>
              <a:rPr lang="en-US" sz="1000" dirty="0" smtClean="0">
                <a:solidFill>
                  <a:schemeClr val="tx2">
                    <a:lumMod val="60000"/>
                    <a:lumOff val="40000"/>
                  </a:schemeClr>
                </a:solidFill>
              </a:rPr>
              <a:t>; A. </a:t>
            </a:r>
            <a:r>
              <a:rPr lang="en-US" sz="1000" dirty="0" err="1" smtClean="0">
                <a:solidFill>
                  <a:schemeClr val="tx2">
                    <a:lumMod val="60000"/>
                    <a:lumOff val="40000"/>
                  </a:schemeClr>
                </a:solidFill>
              </a:rPr>
              <a:t>Reago</a:t>
            </a:r>
            <a:r>
              <a:rPr lang="en-US" sz="1000" dirty="0" smtClean="0">
                <a:solidFill>
                  <a:schemeClr val="tx2">
                    <a:lumMod val="60000"/>
                    <a:lumOff val="40000"/>
                  </a:schemeClr>
                </a:solidFill>
              </a:rPr>
              <a:t> &amp; C. </a:t>
            </a:r>
            <a:r>
              <a:rPr lang="en-US" sz="1000" dirty="0" err="1" smtClean="0">
                <a:solidFill>
                  <a:schemeClr val="tx2">
                    <a:lumMod val="60000"/>
                    <a:lumOff val="40000"/>
                  </a:schemeClr>
                </a:solidFill>
              </a:rPr>
              <a:t>McClarren</a:t>
            </a:r>
            <a:r>
              <a:rPr lang="en-US" sz="1000" dirty="0" smtClean="0">
                <a:solidFill>
                  <a:schemeClr val="tx2">
                    <a:lumMod val="60000"/>
                    <a:lumOff val="40000"/>
                  </a:schemeClr>
                </a:solidFill>
              </a:rPr>
              <a:t>, Wikimedia Commons and R. Crook, </a:t>
            </a:r>
            <a:r>
              <a:rPr lang="en-US" sz="1000" dirty="0" err="1" smtClean="0">
                <a:solidFill>
                  <a:schemeClr val="tx2">
                    <a:lumMod val="60000"/>
                    <a:lumOff val="40000"/>
                  </a:schemeClr>
                </a:solidFill>
              </a:rPr>
              <a:t>flickr</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591527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chor="ctr"/>
          <a:lstStyle/>
          <a:p>
            <a:r>
              <a:rPr lang="en-US" dirty="0" smtClean="0"/>
              <a:t>Rosy moth hosts</a:t>
            </a:r>
            <a:endParaRPr lang="en-US" dirty="0"/>
          </a:p>
        </p:txBody>
      </p:sp>
      <p:sp>
        <p:nvSpPr>
          <p:cNvPr id="2" name="Text Placeholder 1"/>
          <p:cNvSpPr>
            <a:spLocks noGrp="1"/>
          </p:cNvSpPr>
          <p:nvPr>
            <p:ph idx="1"/>
          </p:nvPr>
        </p:nvSpPr>
        <p:spPr/>
        <p:txBody>
          <a:bodyPr>
            <a:normAutofit lnSpcReduction="10000"/>
          </a:bodyPr>
          <a:lstStyle/>
          <a:p>
            <a:r>
              <a:rPr lang="en-US" dirty="0" smtClean="0"/>
              <a:t>Polyphagous </a:t>
            </a:r>
            <a:r>
              <a:rPr lang="en-US" dirty="0"/>
              <a:t>pest of taxonomically diverse </a:t>
            </a:r>
            <a:r>
              <a:rPr lang="en-US" dirty="0" smtClean="0"/>
              <a:t>deciduous (and conifer) </a:t>
            </a:r>
            <a:r>
              <a:rPr lang="en-US" dirty="0"/>
              <a:t>trees including: </a:t>
            </a:r>
            <a:r>
              <a:rPr lang="en-US" dirty="0" smtClean="0"/>
              <a:t>oak, especially in the white oak group; apple, beech, cherry </a:t>
            </a:r>
            <a:r>
              <a:rPr lang="en-US" dirty="0"/>
              <a:t>/ </a:t>
            </a:r>
            <a:r>
              <a:rPr lang="en-US" dirty="0" smtClean="0"/>
              <a:t>plum</a:t>
            </a:r>
          </a:p>
          <a:p>
            <a:r>
              <a:rPr lang="en-US" dirty="0" smtClean="0"/>
              <a:t>Reportedly feeds on </a:t>
            </a:r>
            <a:r>
              <a:rPr lang="en-US" dirty="0"/>
              <a:t>more than 45 genera in 24 </a:t>
            </a:r>
            <a:r>
              <a:rPr lang="en-US" dirty="0" smtClean="0"/>
              <a:t>families—some threatened </a:t>
            </a:r>
            <a:r>
              <a:rPr lang="en-US" dirty="0"/>
              <a:t>and endangered </a:t>
            </a:r>
            <a:r>
              <a:rPr lang="en-US" dirty="0" smtClean="0"/>
              <a:t>hosts</a:t>
            </a:r>
          </a:p>
          <a:p>
            <a:r>
              <a:rPr lang="en-US" dirty="0"/>
              <a:t>In outbreak years, </a:t>
            </a:r>
            <a:r>
              <a:rPr lang="en-US" dirty="0" smtClean="0"/>
              <a:t>tends to lay eggs </a:t>
            </a:r>
            <a:r>
              <a:rPr lang="en-US" dirty="0"/>
              <a:t>on many </a:t>
            </a:r>
            <a:r>
              <a:rPr lang="en-US" dirty="0" smtClean="0"/>
              <a:t>non-host species </a:t>
            </a:r>
            <a:endParaRPr lang="en-US" dirty="0"/>
          </a:p>
        </p:txBody>
      </p:sp>
    </p:spTree>
    <p:extLst>
      <p:ext uri="{BB962C8B-B14F-4D97-AF65-F5344CB8AC3E}">
        <p14:creationId xmlns:p14="http://schemas.microsoft.com/office/powerpoint/2010/main" val="27909272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Hosts, </a:t>
            </a:r>
            <a:r>
              <a:rPr lang="en-US" dirty="0" err="1" smtClean="0"/>
              <a:t>cont</a:t>
            </a:r>
            <a:r>
              <a:rPr lang="en-US" dirty="0" smtClean="0"/>
              <a:t>…</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57700" y="0"/>
            <a:ext cx="4572000" cy="6858000"/>
          </a:xfrm>
        </p:spPr>
      </p:pic>
      <p:sp>
        <p:nvSpPr>
          <p:cNvPr id="6" name="Text Placeholder 5"/>
          <p:cNvSpPr>
            <a:spLocks noGrp="1"/>
          </p:cNvSpPr>
          <p:nvPr>
            <p:ph type="body" sz="half" idx="2"/>
          </p:nvPr>
        </p:nvSpPr>
        <p:spPr/>
        <p:txBody>
          <a:bodyPr>
            <a:normAutofit/>
          </a:bodyPr>
          <a:lstStyle/>
          <a:p>
            <a:pPr marL="342900" indent="-342900">
              <a:buFont typeface="Arial" panose="020B0604020202020204" pitchFamily="34" charset="0"/>
              <a:buChar char="•"/>
            </a:pPr>
            <a:r>
              <a:rPr lang="en-US" sz="2800" dirty="0" err="1"/>
              <a:t>Fagaceae</a:t>
            </a:r>
            <a:r>
              <a:rPr lang="en-US" sz="2800" dirty="0"/>
              <a:t> (including oaks, beeches)</a:t>
            </a:r>
          </a:p>
          <a:p>
            <a:pPr marL="342900" indent="-342900">
              <a:buFont typeface="Arial" panose="020B0604020202020204" pitchFamily="34" charset="0"/>
              <a:buChar char="•"/>
            </a:pPr>
            <a:r>
              <a:rPr lang="en-US" sz="2800" dirty="0"/>
              <a:t>Salicaceae (willows) </a:t>
            </a:r>
          </a:p>
          <a:p>
            <a:pPr marL="342900" indent="-342900">
              <a:buFont typeface="Arial" panose="020B0604020202020204" pitchFamily="34" charset="0"/>
              <a:buChar char="•"/>
            </a:pPr>
            <a:r>
              <a:rPr lang="en-US" sz="2800" dirty="0" err="1"/>
              <a:t>Rosaceae</a:t>
            </a:r>
            <a:r>
              <a:rPr lang="en-US" sz="2800" dirty="0"/>
              <a:t> (apples, pears, cherries)</a:t>
            </a:r>
          </a:p>
          <a:p>
            <a:pPr marL="342900" indent="-342900">
              <a:buFont typeface="Arial" panose="020B0604020202020204" pitchFamily="34" charset="0"/>
              <a:buChar char="•"/>
            </a:pPr>
            <a:r>
              <a:rPr lang="en-US" sz="2800" dirty="0" err="1"/>
              <a:t>Betulaceae</a:t>
            </a:r>
            <a:r>
              <a:rPr lang="en-US" sz="2800" dirty="0"/>
              <a:t> (birches) </a:t>
            </a:r>
          </a:p>
          <a:p>
            <a:pPr marL="342900" indent="-342900">
              <a:buFont typeface="Arial" panose="020B0604020202020204" pitchFamily="34" charset="0"/>
              <a:buChar char="•"/>
            </a:pPr>
            <a:r>
              <a:rPr lang="en-US" sz="2800" dirty="0" err="1"/>
              <a:t>Juglandaceae</a:t>
            </a:r>
            <a:r>
              <a:rPr lang="en-US" sz="2800" dirty="0"/>
              <a:t> (hickories, walnuts)</a:t>
            </a:r>
          </a:p>
          <a:p>
            <a:pPr marL="342900" indent="-342900">
              <a:buFont typeface="Arial" panose="020B0604020202020204" pitchFamily="34" charset="0"/>
              <a:buChar char="•"/>
            </a:pPr>
            <a:r>
              <a:rPr lang="en-US" sz="2800" dirty="0" err="1"/>
              <a:t>Oleaceae</a:t>
            </a:r>
            <a:r>
              <a:rPr lang="en-US" sz="2800" dirty="0"/>
              <a:t> (ashes</a:t>
            </a:r>
            <a:r>
              <a:rPr lang="en-US" sz="2800" dirty="0" smtClean="0"/>
              <a:t>)</a:t>
            </a:r>
            <a:endParaRPr lang="en-US" sz="2800" dirty="0"/>
          </a:p>
        </p:txBody>
      </p:sp>
    </p:spTree>
    <p:extLst>
      <p:ext uri="{BB962C8B-B14F-4D97-AF65-F5344CB8AC3E}">
        <p14:creationId xmlns:p14="http://schemas.microsoft.com/office/powerpoint/2010/main" val="3607455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hosts</a:t>
            </a:r>
            <a:endParaRPr lang="en-US" dirty="0"/>
          </a:p>
        </p:txBody>
      </p:sp>
      <p:sp>
        <p:nvSpPr>
          <p:cNvPr id="4" name="Content Placeholder 3"/>
          <p:cNvSpPr>
            <a:spLocks noGrp="1"/>
          </p:cNvSpPr>
          <p:nvPr>
            <p:ph idx="1"/>
          </p:nvPr>
        </p:nvSpPr>
        <p:spPr/>
        <p:txBody>
          <a:bodyPr>
            <a:normAutofit/>
          </a:bodyPr>
          <a:lstStyle/>
          <a:p>
            <a:endParaRPr lang="en-US" dirty="0" smtClean="0"/>
          </a:p>
        </p:txBody>
      </p:sp>
      <p:sp>
        <p:nvSpPr>
          <p:cNvPr id="3" name="Text Placeholder 2"/>
          <p:cNvSpPr>
            <a:spLocks noGrp="1"/>
          </p:cNvSpPr>
          <p:nvPr>
            <p:ph type="body" sz="half" idx="2"/>
          </p:nvPr>
        </p:nvSpPr>
        <p:spPr/>
        <p:txBody>
          <a:bodyPr/>
          <a:lstStyle/>
          <a:p>
            <a:pPr marL="342900" indent="-342900">
              <a:buFont typeface="Arial" panose="020B0604020202020204" pitchFamily="34" charset="0"/>
              <a:buChar char="•"/>
            </a:pPr>
            <a:r>
              <a:rPr lang="en-US" sz="3200" i="1" dirty="0" err="1"/>
              <a:t>Pseudotsuga</a:t>
            </a:r>
            <a:r>
              <a:rPr lang="en-US" sz="3200" i="1" dirty="0"/>
              <a:t> </a:t>
            </a:r>
            <a:r>
              <a:rPr lang="en-US" sz="3200" i="1" dirty="0" err="1"/>
              <a:t>menziesii</a:t>
            </a:r>
            <a:endParaRPr lang="en-US" sz="3200" i="1" dirty="0"/>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i="1" dirty="0" err="1"/>
              <a:t>Abies</a:t>
            </a:r>
            <a:r>
              <a:rPr lang="en-US" sz="3200" dirty="0"/>
              <a:t> (true fir)</a:t>
            </a:r>
          </a:p>
          <a:p>
            <a:pPr marL="342900" indent="-342900">
              <a:buFont typeface="Arial" panose="020B0604020202020204" pitchFamily="34" charset="0"/>
              <a:buChar char="•"/>
            </a:pPr>
            <a:r>
              <a:rPr lang="en-US" sz="3200" i="1" dirty="0" err="1"/>
              <a:t>Pinus</a:t>
            </a:r>
            <a:r>
              <a:rPr lang="en-US" sz="3200" dirty="0"/>
              <a:t> (pine) </a:t>
            </a:r>
          </a:p>
          <a:p>
            <a:pPr marL="342900" indent="-342900">
              <a:buFont typeface="Arial" panose="020B0604020202020204" pitchFamily="34" charset="0"/>
              <a:buChar char="•"/>
            </a:pPr>
            <a:r>
              <a:rPr lang="en-US" sz="3200" i="1" dirty="0" err="1"/>
              <a:t>Larix</a:t>
            </a:r>
            <a:r>
              <a:rPr lang="en-US" sz="3200" i="1" dirty="0"/>
              <a:t> </a:t>
            </a:r>
            <a:r>
              <a:rPr lang="en-US" sz="3200" dirty="0"/>
              <a:t>(larch)</a:t>
            </a:r>
          </a:p>
          <a:p>
            <a:endParaRPr lang="en-US" dirty="0"/>
          </a:p>
        </p:txBody>
      </p:sp>
      <p:pic>
        <p:nvPicPr>
          <p:cNvPr id="6" name="Picture 4" descr="C:\Users\Tracy_2\Dropbox\Tracy-Rachel\photos for siberian silk moth ppt\Douglas fir_5001064-SMPT.jpg"/>
          <p:cNvPicPr>
            <a:picLocks noChangeAspect="1" noChangeArrowheads="1"/>
          </p:cNvPicPr>
          <p:nvPr/>
        </p:nvPicPr>
        <p:blipFill>
          <a:blip r:embed="rId3" cstate="print"/>
          <a:srcRect/>
          <a:stretch>
            <a:fillRect/>
          </a:stretch>
        </p:blipFill>
        <p:spPr bwMode="auto">
          <a:xfrm>
            <a:off x="4000500" y="0"/>
            <a:ext cx="5143500" cy="6858000"/>
          </a:xfrm>
          <a:prstGeom prst="rect">
            <a:avLst/>
          </a:prstGeom>
          <a:noFill/>
        </p:spPr>
      </p:pic>
      <p:sp>
        <p:nvSpPr>
          <p:cNvPr id="7" name="Rectangle 6"/>
          <p:cNvSpPr/>
          <p:nvPr/>
        </p:nvSpPr>
        <p:spPr>
          <a:xfrm>
            <a:off x="6477000" y="6553200"/>
            <a:ext cx="2667000" cy="246221"/>
          </a:xfrm>
          <a:prstGeom prst="rect">
            <a:avLst/>
          </a:prstGeom>
          <a:solidFill>
            <a:schemeClr val="tx1">
              <a:alpha val="35000"/>
            </a:schemeClr>
          </a:solidFill>
        </p:spPr>
        <p:txBody>
          <a:bodyPr wrap="square">
            <a:spAutoFit/>
          </a:bodyPr>
          <a:lstStyle/>
          <a:p>
            <a:r>
              <a:rPr lang="en-US" sz="1000" dirty="0" smtClean="0">
                <a:solidFill>
                  <a:schemeClr val="bg1"/>
                </a:solidFill>
              </a:rPr>
              <a:t>Photo: © Mary Ellen (Mel) Harte, Bugwood.org</a:t>
            </a:r>
            <a:endParaRPr lang="en-US" sz="1000" dirty="0">
              <a:solidFill>
                <a:schemeClr val="bg1"/>
              </a:solidFill>
            </a:endParaRPr>
          </a:p>
        </p:txBody>
      </p:sp>
    </p:spTree>
    <p:extLst>
      <p:ext uri="{BB962C8B-B14F-4D97-AF65-F5344CB8AC3E}">
        <p14:creationId xmlns:p14="http://schemas.microsoft.com/office/powerpoint/2010/main" val="3415249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idx="4294967295"/>
          </p:nvPr>
        </p:nvSpPr>
        <p:spPr>
          <a:xfrm>
            <a:off x="0" y="179388"/>
            <a:ext cx="9144000" cy="1115568"/>
          </a:xfrm>
          <a:solidFill>
            <a:schemeClr val="accent1">
              <a:lumMod val="20000"/>
              <a:lumOff val="80000"/>
              <a:alpha val="49000"/>
            </a:schemeClr>
          </a:solidFill>
        </p:spPr>
        <p:txBody>
          <a:bodyPr>
            <a:normAutofit/>
          </a:bodyPr>
          <a:lstStyle/>
          <a:p>
            <a:r>
              <a:rPr lang="en-US" i="1" dirty="0" smtClean="0">
                <a:solidFill>
                  <a:schemeClr val="bg2">
                    <a:lumMod val="25000"/>
                  </a:schemeClr>
                </a:solidFill>
              </a:rPr>
              <a:t>Lymantria </a:t>
            </a:r>
            <a:r>
              <a:rPr lang="en-US" i="1" dirty="0" err="1" smtClean="0">
                <a:solidFill>
                  <a:schemeClr val="bg2">
                    <a:lumMod val="25000"/>
                  </a:schemeClr>
                </a:solidFill>
              </a:rPr>
              <a:t>mathura</a:t>
            </a:r>
            <a:r>
              <a:rPr lang="en-US" i="1" dirty="0">
                <a:solidFill>
                  <a:schemeClr val="bg2">
                    <a:lumMod val="25000"/>
                  </a:schemeClr>
                </a:solidFill>
              </a:rPr>
              <a:t>*</a:t>
            </a:r>
            <a:r>
              <a:rPr lang="en-US" dirty="0" smtClean="0">
                <a:solidFill>
                  <a:schemeClr val="bg2">
                    <a:lumMod val="25000"/>
                  </a:schemeClr>
                </a:solidFill>
              </a:rPr>
              <a:t>, Rosy moth </a:t>
            </a:r>
            <a:endParaRPr lang="en-US" dirty="0">
              <a:solidFill>
                <a:schemeClr val="bg2">
                  <a:lumMod val="25000"/>
                </a:schemeClr>
              </a:solidFill>
            </a:endParaRPr>
          </a:p>
        </p:txBody>
      </p:sp>
      <p:sp>
        <p:nvSpPr>
          <p:cNvPr id="5" name="Content Placeholder 2"/>
          <p:cNvSpPr txBox="1">
            <a:spLocks/>
          </p:cNvSpPr>
          <p:nvPr/>
        </p:nvSpPr>
        <p:spPr>
          <a:xfrm>
            <a:off x="838200" y="1600201"/>
            <a:ext cx="5867400" cy="4419600"/>
          </a:xfrm>
          <a:prstGeom prst="rect">
            <a:avLst/>
          </a:prstGeom>
          <a:solidFill>
            <a:srgbClr val="FFFFFF">
              <a:alpha val="65098"/>
            </a:srgbClr>
          </a:solidFill>
        </p:spPr>
        <p:txBody>
          <a:bodyPr>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3600" dirty="0" smtClean="0"/>
              <a:t>Background</a:t>
            </a:r>
          </a:p>
          <a:p>
            <a:r>
              <a:rPr lang="en-US" sz="3600" dirty="0" smtClean="0"/>
              <a:t>Impact</a:t>
            </a:r>
          </a:p>
          <a:p>
            <a:r>
              <a:rPr lang="en-US" sz="3600" dirty="0" smtClean="0"/>
              <a:t>Pathways</a:t>
            </a:r>
          </a:p>
          <a:p>
            <a:r>
              <a:rPr lang="en-US" sz="3600" dirty="0" smtClean="0"/>
              <a:t>Identification and insect biology</a:t>
            </a:r>
          </a:p>
          <a:p>
            <a:r>
              <a:rPr lang="en-US" sz="3600" dirty="0" smtClean="0"/>
              <a:t>Hosts</a:t>
            </a:r>
          </a:p>
          <a:p>
            <a:r>
              <a:rPr lang="en-US" sz="3600" dirty="0" smtClean="0"/>
              <a:t>Signs and symptoms</a:t>
            </a:r>
          </a:p>
          <a:p>
            <a:r>
              <a:rPr lang="en-US" sz="3600" dirty="0" smtClean="0"/>
              <a:t>Scouting</a:t>
            </a:r>
          </a:p>
          <a:p>
            <a:r>
              <a:rPr lang="en-US" sz="3600" dirty="0" smtClean="0"/>
              <a:t>What to do if you suspect you find it</a:t>
            </a:r>
          </a:p>
          <a:p>
            <a:r>
              <a:rPr lang="en-US" sz="3600" dirty="0" smtClean="0"/>
              <a:t>Resources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8803586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9143998" cy="6857999"/>
          </a:xfrm>
        </p:spPr>
      </p:pic>
      <p:sp>
        <p:nvSpPr>
          <p:cNvPr id="9" name="Title 4"/>
          <p:cNvSpPr>
            <a:spLocks noGrp="1"/>
          </p:cNvSpPr>
          <p:nvPr>
            <p:ph type="title"/>
          </p:nvPr>
        </p:nvSpPr>
        <p:spPr>
          <a:xfrm>
            <a:off x="838200" y="274638"/>
            <a:ext cx="7848600" cy="1116139"/>
          </a:xfrm>
          <a:solidFill>
            <a:srgbClr val="FFFFFF">
              <a:alpha val="24706"/>
            </a:srgbClr>
          </a:solidFill>
        </p:spPr>
        <p:txBody>
          <a:bodyPr/>
          <a:lstStyle/>
          <a:p>
            <a:pPr algn="l"/>
            <a:r>
              <a:rPr lang="en-US" dirty="0" smtClean="0">
                <a:solidFill>
                  <a:schemeClr val="bg1"/>
                </a:solidFill>
              </a:rPr>
              <a:t>	Signs and symptoms</a:t>
            </a:r>
            <a:endParaRPr lang="en-US" dirty="0">
              <a:solidFill>
                <a:schemeClr val="bg1"/>
              </a:solidFill>
            </a:endParaRPr>
          </a:p>
        </p:txBody>
      </p:sp>
      <p:sp>
        <p:nvSpPr>
          <p:cNvPr id="5" name="Rectangle 4"/>
          <p:cNvSpPr/>
          <p:nvPr/>
        </p:nvSpPr>
        <p:spPr>
          <a:xfrm>
            <a:off x="304800" y="6553200"/>
            <a:ext cx="8839200" cy="246221"/>
          </a:xfrm>
          <a:prstGeom prst="rect">
            <a:avLst/>
          </a:prstGeom>
          <a:noFill/>
        </p:spPr>
        <p:txBody>
          <a:bodyPr wrap="square">
            <a:spAutoFit/>
          </a:bodyPr>
          <a:lstStyle/>
          <a:p>
            <a:pPr algn="r"/>
            <a:r>
              <a:rPr lang="en-US" sz="1000" dirty="0">
                <a:solidFill>
                  <a:schemeClr val="bg1"/>
                </a:solidFill>
              </a:rPr>
              <a:t>Photo: rosy moth defoliation © Galina </a:t>
            </a:r>
            <a:r>
              <a:rPr lang="en-US" sz="1000" dirty="0" err="1">
                <a:solidFill>
                  <a:schemeClr val="bg1"/>
                </a:solidFill>
              </a:rPr>
              <a:t>Yurchenco</a:t>
            </a:r>
            <a:r>
              <a:rPr lang="en-US" sz="1000" dirty="0">
                <a:solidFill>
                  <a:schemeClr val="bg1"/>
                </a:solidFill>
              </a:rPr>
              <a:t>, Far Eastern Forestry Research Institute, Khabarovsk, Russia</a:t>
            </a:r>
          </a:p>
        </p:txBody>
      </p:sp>
    </p:spTree>
    <p:extLst>
      <p:ext uri="{BB962C8B-B14F-4D97-AF65-F5344CB8AC3E}">
        <p14:creationId xmlns:p14="http://schemas.microsoft.com/office/powerpoint/2010/main" val="30181315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3810000" cy="1116139"/>
          </a:xfrm>
        </p:spPr>
        <p:txBody>
          <a:bodyPr>
            <a:normAutofit fontScale="90000"/>
          </a:bodyPr>
          <a:lstStyle/>
          <a:p>
            <a:pPr algn="l"/>
            <a:r>
              <a:rPr lang="en-US" dirty="0" smtClean="0"/>
              <a:t>Signs and symptoms</a:t>
            </a:r>
            <a:endParaRPr lang="en-US" dirty="0"/>
          </a:p>
        </p:txBody>
      </p:sp>
      <p:sp>
        <p:nvSpPr>
          <p:cNvPr id="9" name="Text Placeholder 8"/>
          <p:cNvSpPr>
            <a:spLocks noGrp="1"/>
          </p:cNvSpPr>
          <p:nvPr>
            <p:ph sz="half" idx="1"/>
          </p:nvPr>
        </p:nvSpPr>
        <p:spPr>
          <a:xfrm>
            <a:off x="381000" y="1600201"/>
            <a:ext cx="4267200" cy="4419600"/>
          </a:xfrm>
        </p:spPr>
        <p:txBody>
          <a:bodyPr>
            <a:normAutofit/>
          </a:bodyPr>
          <a:lstStyle/>
          <a:p>
            <a:pPr marL="457200" indent="-457200">
              <a:buFont typeface="Arial" panose="020B0604020202020204" pitchFamily="34" charset="0"/>
              <a:buChar char="•"/>
            </a:pPr>
            <a:r>
              <a:rPr lang="en-US" sz="2800" dirty="0" smtClean="0"/>
              <a:t>Defoliation </a:t>
            </a:r>
            <a:r>
              <a:rPr lang="en-US" sz="2800" dirty="0"/>
              <a:t>of flowers and leaves of host plants </a:t>
            </a:r>
            <a:endParaRPr lang="en-US" sz="2800" dirty="0" smtClean="0"/>
          </a:p>
          <a:p>
            <a:pPr marL="914400" lvl="1" indent="-457200">
              <a:buFont typeface="Courier New" panose="02070309020205020404" pitchFamily="49" charset="0"/>
              <a:buChar char="o"/>
            </a:pPr>
            <a:r>
              <a:rPr lang="en-US" sz="2400" dirty="0" smtClean="0"/>
              <a:t>Early instars make shot-hole damage</a:t>
            </a:r>
          </a:p>
          <a:p>
            <a:pPr marL="914400" lvl="1" indent="-457200">
              <a:buFont typeface="Courier New" panose="02070309020205020404" pitchFamily="49" charset="0"/>
              <a:buChar char="o"/>
            </a:pPr>
            <a:r>
              <a:rPr lang="en-US" sz="2400" dirty="0" smtClean="0"/>
              <a:t>Heavy infestations can result in complete defoliation or defoliation down to midrib and veins</a:t>
            </a:r>
          </a:p>
          <a:p>
            <a:pPr marL="342900" indent="-342900">
              <a:buFont typeface="Arial" panose="020B0604020202020204" pitchFamily="34" charset="0"/>
              <a:buChar char="•"/>
            </a:pPr>
            <a:endParaRPr lang="en-US" sz="2800" dirty="0" smtClean="0"/>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01737" y="727"/>
            <a:ext cx="4341126" cy="3381508"/>
          </a:xfrm>
        </p:spPr>
      </p:pic>
      <p:pic>
        <p:nvPicPr>
          <p:cNvPr id="11" name="Content Placeholder 10"/>
          <p:cNvPicPr>
            <a:picLocks noGrp="1" noChangeAspect="1"/>
          </p:cNvPicPr>
          <p:nvPr>
            <p:ph sz="half" idx="13"/>
          </p:nvPr>
        </p:nvPicPr>
        <p:blipFill>
          <a:blip r:embed="rId4">
            <a:extLst>
              <a:ext uri="{28A0092B-C50C-407E-A947-70E740481C1C}">
                <a14:useLocalDpi xmlns:a14="http://schemas.microsoft.com/office/drawing/2010/main" val="0"/>
              </a:ext>
            </a:extLst>
          </a:blip>
          <a:stretch>
            <a:fillRect/>
          </a:stretch>
        </p:blipFill>
        <p:spPr>
          <a:xfrm>
            <a:off x="4800600" y="3474720"/>
            <a:ext cx="4343400" cy="3383280"/>
          </a:xfrm>
        </p:spPr>
      </p:pic>
      <p:sp>
        <p:nvSpPr>
          <p:cNvPr id="13" name="TextBox 12"/>
          <p:cNvSpPr txBox="1"/>
          <p:nvPr/>
        </p:nvSpPr>
        <p:spPr>
          <a:xfrm>
            <a:off x="0" y="6627168"/>
            <a:ext cx="3429000" cy="230832"/>
          </a:xfrm>
          <a:prstGeom prst="rect">
            <a:avLst/>
          </a:prstGeom>
          <a:noFill/>
        </p:spPr>
        <p:txBody>
          <a:bodyPr wrap="square" rtlCol="0">
            <a:spAutoFit/>
          </a:bodyPr>
          <a:lstStyle/>
          <a:p>
            <a:r>
              <a:rPr lang="en-US" sz="900" dirty="0">
                <a:solidFill>
                  <a:prstClr val="white"/>
                </a:solidFill>
              </a:rPr>
              <a:t>© Hans Henrik Bruun, University of Copenhagen</a:t>
            </a:r>
          </a:p>
        </p:txBody>
      </p:sp>
      <p:sp>
        <p:nvSpPr>
          <p:cNvPr id="14" name="Rectangle 13"/>
          <p:cNvSpPr/>
          <p:nvPr/>
        </p:nvSpPr>
        <p:spPr>
          <a:xfrm>
            <a:off x="4800600" y="2895599"/>
            <a:ext cx="4343400" cy="400110"/>
          </a:xfrm>
          <a:prstGeom prst="rect">
            <a:avLst/>
          </a:prstGeom>
          <a:noFill/>
        </p:spPr>
        <p:txBody>
          <a:bodyPr wrap="square">
            <a:spAutoFit/>
          </a:bodyPr>
          <a:lstStyle/>
          <a:p>
            <a:r>
              <a:rPr lang="en-US" sz="1000" dirty="0">
                <a:solidFill>
                  <a:schemeClr val="bg1"/>
                </a:solidFill>
              </a:rPr>
              <a:t>Photos of </a:t>
            </a:r>
            <a:r>
              <a:rPr lang="en-US" sz="1000" dirty="0" smtClean="0">
                <a:solidFill>
                  <a:schemeClr val="bg1"/>
                </a:solidFill>
              </a:rPr>
              <a:t>rosy moth defoliation © </a:t>
            </a:r>
            <a:r>
              <a:rPr lang="en-US" sz="1000" dirty="0">
                <a:solidFill>
                  <a:schemeClr val="bg1"/>
                </a:solidFill>
              </a:rPr>
              <a:t>Galina </a:t>
            </a:r>
            <a:r>
              <a:rPr lang="en-US" sz="1000" dirty="0" err="1">
                <a:solidFill>
                  <a:schemeClr val="bg1"/>
                </a:solidFill>
              </a:rPr>
              <a:t>Yurchenco</a:t>
            </a:r>
            <a:r>
              <a:rPr lang="en-US" sz="1000" dirty="0">
                <a:solidFill>
                  <a:schemeClr val="bg1"/>
                </a:solidFill>
              </a:rPr>
              <a:t>, Far Eastern Forestry Research Institute, Khabarovsk, Russia</a:t>
            </a:r>
          </a:p>
        </p:txBody>
      </p:sp>
    </p:spTree>
    <p:extLst>
      <p:ext uri="{BB962C8B-B14F-4D97-AF65-F5344CB8AC3E}">
        <p14:creationId xmlns:p14="http://schemas.microsoft.com/office/powerpoint/2010/main" val="14104053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Signs and symptoms</a:t>
            </a:r>
            <a:endParaRPr lang="en-US" dirty="0"/>
          </a:p>
        </p:txBody>
      </p:sp>
      <p:sp>
        <p:nvSpPr>
          <p:cNvPr id="9" name="Text Placeholder 8"/>
          <p:cNvSpPr>
            <a:spLocks noGrp="1"/>
          </p:cNvSpPr>
          <p:nvPr>
            <p:ph type="body" sz="half" idx="2"/>
          </p:nvPr>
        </p:nvSpPr>
        <p:spPr>
          <a:xfrm>
            <a:off x="4800600" y="1435101"/>
            <a:ext cx="4114800" cy="4584700"/>
          </a:xfrm>
        </p:spPr>
        <p:txBody>
          <a:bodyPr>
            <a:normAutofit/>
          </a:bodyPr>
          <a:lstStyle/>
          <a:p>
            <a:pPr marL="457200" indent="-457200">
              <a:buFont typeface="Arial" panose="020B0604020202020204" pitchFamily="34" charset="0"/>
              <a:buChar char="•"/>
            </a:pPr>
            <a:r>
              <a:rPr lang="en-US" sz="2800" dirty="0" smtClean="0"/>
              <a:t>Presence </a:t>
            </a:r>
            <a:r>
              <a:rPr lang="en-US" sz="2800" dirty="0"/>
              <a:t>of insect life </a:t>
            </a:r>
            <a:r>
              <a:rPr lang="en-US" sz="2800" dirty="0" smtClean="0"/>
              <a:t>stages—eggs, caterpillars and adult moths</a:t>
            </a:r>
          </a:p>
          <a:p>
            <a:pPr marL="457200" indent="-457200">
              <a:buFont typeface="Arial" panose="020B0604020202020204" pitchFamily="34" charset="0"/>
              <a:buChar char="•"/>
            </a:pPr>
            <a:r>
              <a:rPr lang="en-US" sz="2800" dirty="0" smtClean="0"/>
              <a:t>During </a:t>
            </a:r>
            <a:r>
              <a:rPr lang="en-US" sz="2800" dirty="0"/>
              <a:t>outbreaks, </a:t>
            </a:r>
            <a:r>
              <a:rPr lang="en-US" sz="2800" dirty="0" smtClean="0"/>
              <a:t>eggs </a:t>
            </a:r>
            <a:r>
              <a:rPr lang="en-US" sz="2800" dirty="0"/>
              <a:t>are </a:t>
            </a:r>
            <a:r>
              <a:rPr lang="en-US" sz="2800" dirty="0" smtClean="0"/>
              <a:t>laid indiscriminately </a:t>
            </a:r>
            <a:r>
              <a:rPr lang="en-US" sz="2800" dirty="0"/>
              <a:t>and could be found in a variety of </a:t>
            </a:r>
            <a:r>
              <a:rPr lang="en-US" sz="2800" dirty="0" smtClean="0"/>
              <a:t>places </a:t>
            </a:r>
            <a:endParaRPr lang="en-US" sz="2800" dirty="0"/>
          </a:p>
          <a:p>
            <a:pPr marL="342900" indent="-342900">
              <a:buFont typeface="Arial" panose="020B0604020202020204" pitchFamily="34" charset="0"/>
              <a:buChar char="•"/>
            </a:pPr>
            <a:endParaRPr lang="en-US" sz="2800" dirty="0" smtClean="0"/>
          </a:p>
        </p:txBody>
      </p:sp>
      <p:sp>
        <p:nvSpPr>
          <p:cNvPr id="13" name="TextBox 12"/>
          <p:cNvSpPr txBox="1"/>
          <p:nvPr/>
        </p:nvSpPr>
        <p:spPr>
          <a:xfrm>
            <a:off x="0" y="6627168"/>
            <a:ext cx="3429000" cy="230832"/>
          </a:xfrm>
          <a:prstGeom prst="rect">
            <a:avLst/>
          </a:prstGeom>
          <a:noFill/>
        </p:spPr>
        <p:txBody>
          <a:bodyPr wrap="square" rtlCol="0">
            <a:spAutoFit/>
          </a:bodyPr>
          <a:lstStyle/>
          <a:p>
            <a:r>
              <a:rPr lang="en-US" sz="900" dirty="0">
                <a:solidFill>
                  <a:prstClr val="white"/>
                </a:solidFill>
              </a:rPr>
              <a:t>© Hans Henrik Bruun, University of Copenhagen</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p:pic>
      <p:sp>
        <p:nvSpPr>
          <p:cNvPr id="6" name="Rectangle 5"/>
          <p:cNvSpPr/>
          <p:nvPr/>
        </p:nvSpPr>
        <p:spPr>
          <a:xfrm>
            <a:off x="228600" y="273050"/>
            <a:ext cx="2667000" cy="246221"/>
          </a:xfrm>
          <a:prstGeom prst="rect">
            <a:avLst/>
          </a:prstGeom>
          <a:noFill/>
        </p:spPr>
        <p:txBody>
          <a:bodyPr wrap="square">
            <a:spAutoFit/>
          </a:bodyPr>
          <a:lstStyle/>
          <a:p>
            <a:r>
              <a:rPr lang="en-US" sz="1000" dirty="0" smtClean="0">
                <a:solidFill>
                  <a:schemeClr val="bg1"/>
                </a:solidFill>
              </a:rPr>
              <a:t>Photo: © </a:t>
            </a:r>
            <a:r>
              <a:rPr lang="en-US" sz="1000" dirty="0" err="1" smtClean="0">
                <a:solidFill>
                  <a:schemeClr val="bg1"/>
                </a:solidFill>
              </a:rPr>
              <a:t>Harum</a:t>
            </a:r>
            <a:r>
              <a:rPr lang="en-US" sz="1000" dirty="0" smtClean="0">
                <a:solidFill>
                  <a:schemeClr val="bg1"/>
                </a:solidFill>
              </a:rPr>
              <a:t> </a:t>
            </a:r>
            <a:r>
              <a:rPr lang="en-US" sz="1000" dirty="0" err="1" smtClean="0">
                <a:solidFill>
                  <a:schemeClr val="bg1"/>
                </a:solidFill>
              </a:rPr>
              <a:t>Koh</a:t>
            </a:r>
            <a:r>
              <a:rPr lang="en-US" sz="1000" dirty="0" smtClean="0">
                <a:solidFill>
                  <a:schemeClr val="bg1"/>
                </a:solidFill>
              </a:rPr>
              <a:t>, </a:t>
            </a:r>
            <a:r>
              <a:rPr lang="en-US" sz="1000" dirty="0" err="1" smtClean="0">
                <a:solidFill>
                  <a:schemeClr val="bg1"/>
                </a:solidFill>
              </a:rPr>
              <a:t>flickr</a:t>
            </a:r>
            <a:endParaRPr lang="en-US" sz="1000" dirty="0">
              <a:solidFill>
                <a:schemeClr val="bg1"/>
              </a:solidFill>
            </a:endParaRPr>
          </a:p>
        </p:txBody>
      </p:sp>
    </p:spTree>
    <p:extLst>
      <p:ext uri="{BB962C8B-B14F-4D97-AF65-F5344CB8AC3E}">
        <p14:creationId xmlns:p14="http://schemas.microsoft.com/office/powerpoint/2010/main" val="17220156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p:pic>
      <p:sp>
        <p:nvSpPr>
          <p:cNvPr id="2" name="Title 1"/>
          <p:cNvSpPr>
            <a:spLocks noGrp="1"/>
          </p:cNvSpPr>
          <p:nvPr>
            <p:ph type="title"/>
          </p:nvPr>
        </p:nvSpPr>
        <p:spPr/>
        <p:txBody>
          <a:bodyPr>
            <a:normAutofit/>
          </a:bodyPr>
          <a:lstStyle/>
          <a:p>
            <a:r>
              <a:rPr lang="en-US" dirty="0" smtClean="0">
                <a:solidFill>
                  <a:schemeClr val="bg1"/>
                </a:solidFill>
              </a:rPr>
              <a:t>Scouting</a:t>
            </a:r>
            <a:endParaRPr lang="en-US" dirty="0">
              <a:solidFill>
                <a:schemeClr val="bg1"/>
              </a:solidFill>
            </a:endParaRPr>
          </a:p>
        </p:txBody>
      </p:sp>
      <p:sp>
        <p:nvSpPr>
          <p:cNvPr id="6" name="Rectangle 5"/>
          <p:cNvSpPr/>
          <p:nvPr/>
        </p:nvSpPr>
        <p:spPr>
          <a:xfrm>
            <a:off x="152400" y="6477000"/>
            <a:ext cx="2667000" cy="246221"/>
          </a:xfrm>
          <a:prstGeom prst="rect">
            <a:avLst/>
          </a:prstGeom>
          <a:noFill/>
        </p:spPr>
        <p:txBody>
          <a:bodyPr wrap="square">
            <a:spAutoFit/>
          </a:bodyPr>
          <a:lstStyle/>
          <a:p>
            <a:r>
              <a:rPr lang="en-US" sz="1000" dirty="0" smtClean="0"/>
              <a:t>Photo: © USDA-APHIS-PPQ, Bugwood.org</a:t>
            </a:r>
            <a:endParaRPr lang="en-US" sz="1000" dirty="0"/>
          </a:p>
        </p:txBody>
      </p:sp>
    </p:spTree>
    <p:extLst>
      <p:ext uri="{BB962C8B-B14F-4D97-AF65-F5344CB8AC3E}">
        <p14:creationId xmlns:p14="http://schemas.microsoft.com/office/powerpoint/2010/main" val="5166007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Scouting</a:t>
            </a:r>
            <a:endParaRPr lang="en-US" dirty="0"/>
          </a:p>
        </p:txBody>
      </p:sp>
      <p:sp>
        <p:nvSpPr>
          <p:cNvPr id="2" name="Text Placeholder 1"/>
          <p:cNvSpPr>
            <a:spLocks noGrp="1"/>
          </p:cNvSpPr>
          <p:nvPr>
            <p:ph type="body" idx="1"/>
          </p:nvPr>
        </p:nvSpPr>
        <p:spPr>
          <a:xfrm>
            <a:off x="838200" y="1295400"/>
            <a:ext cx="7848600" cy="1741487"/>
          </a:xfrm>
        </p:spPr>
        <p:txBody>
          <a:bodyPr>
            <a:normAutofit lnSpcReduction="10000"/>
          </a:bodyPr>
          <a:lstStyle/>
          <a:p>
            <a:pPr marL="342900" indent="-342900">
              <a:buFont typeface="Arial" panose="020B0604020202020204" pitchFamily="34" charset="0"/>
              <a:buChar char="•"/>
            </a:pPr>
            <a:r>
              <a:rPr lang="en-US" b="0" dirty="0"/>
              <a:t>Check host plants coming from overseas for </a:t>
            </a:r>
            <a:r>
              <a:rPr lang="en-US" dirty="0"/>
              <a:t>signs</a:t>
            </a:r>
          </a:p>
          <a:p>
            <a:pPr marL="342900" indent="-342900">
              <a:buFont typeface="Arial" panose="020B0604020202020204" pitchFamily="34" charset="0"/>
              <a:buChar char="•"/>
            </a:pPr>
            <a:r>
              <a:rPr lang="en-US" b="0" dirty="0"/>
              <a:t>Look for egg masses in winter</a:t>
            </a:r>
          </a:p>
          <a:p>
            <a:pPr marL="342900" indent="-342900">
              <a:buFont typeface="Arial" panose="020B0604020202020204" pitchFamily="34" charset="0"/>
              <a:buChar char="•"/>
            </a:pPr>
            <a:r>
              <a:rPr lang="en-US" b="0" dirty="0" smtClean="0"/>
              <a:t>Monitor </a:t>
            </a:r>
            <a:r>
              <a:rPr lang="en-US" b="0" dirty="0"/>
              <a:t>preferred hosts for defoliation damage</a:t>
            </a:r>
          </a:p>
          <a:p>
            <a:pPr marL="342900" indent="-342900">
              <a:buFont typeface="Arial" panose="020B0604020202020204" pitchFamily="34" charset="0"/>
              <a:buChar char="•"/>
            </a:pPr>
            <a:r>
              <a:rPr lang="en-US" b="0" dirty="0"/>
              <a:t>Look for feeding larvae during summer and </a:t>
            </a:r>
            <a:r>
              <a:rPr lang="en-US" b="0" dirty="0" smtClean="0"/>
              <a:t>fall</a:t>
            </a:r>
            <a:endParaRPr lang="en-US" b="0" dirty="0"/>
          </a:p>
        </p:txBody>
      </p:sp>
      <p:pic>
        <p:nvPicPr>
          <p:cNvPr id="12" name="Content Placeholder 1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3200400"/>
            <a:ext cx="9144000" cy="3657600"/>
          </a:xfrm>
        </p:spPr>
      </p:pic>
    </p:spTree>
    <p:extLst>
      <p:ext uri="{BB962C8B-B14F-4D97-AF65-F5344CB8AC3E}">
        <p14:creationId xmlns:p14="http://schemas.microsoft.com/office/powerpoint/2010/main" val="37770336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Scouting</a:t>
            </a:r>
            <a:endParaRPr lang="en-US" dirty="0"/>
          </a:p>
        </p:txBody>
      </p:sp>
      <p:sp>
        <p:nvSpPr>
          <p:cNvPr id="2" name="Text Placeholder 1"/>
          <p:cNvSpPr>
            <a:spLocks noGrp="1"/>
          </p:cNvSpPr>
          <p:nvPr>
            <p:ph sz="half" idx="1"/>
          </p:nvPr>
        </p:nvSpPr>
        <p:spPr>
          <a:xfrm>
            <a:off x="838200" y="1600201"/>
            <a:ext cx="3657600" cy="4419600"/>
          </a:xfrm>
        </p:spPr>
        <p:txBody>
          <a:bodyPr>
            <a:normAutofit/>
          </a:bodyPr>
          <a:lstStyle/>
          <a:p>
            <a:pPr marL="342900" indent="-342900">
              <a:buFont typeface="Arial" panose="020B0604020202020204" pitchFamily="34" charset="0"/>
              <a:buChar char="•"/>
            </a:pPr>
            <a:r>
              <a:rPr lang="en-US" b="0" dirty="0" smtClean="0"/>
              <a:t>No native moths look like rosy moth adults</a:t>
            </a:r>
          </a:p>
          <a:p>
            <a:pPr marL="342900" indent="-342900">
              <a:buFont typeface="Arial" panose="020B0604020202020204" pitchFamily="34" charset="0"/>
              <a:buChar char="•"/>
            </a:pPr>
            <a:r>
              <a:rPr lang="en-US" dirty="0" smtClean="0"/>
              <a:t>Field identification can be done with the use of diagnostic aids</a:t>
            </a:r>
          </a:p>
          <a:p>
            <a:pPr marL="342900" indent="-342900">
              <a:buFont typeface="Arial" panose="020B0604020202020204" pitchFamily="34" charset="0"/>
              <a:buChar char="•"/>
            </a:pPr>
            <a:r>
              <a:rPr lang="en-US" b="0" dirty="0" smtClean="0"/>
              <a:t>Confirmation needs to be made by an expert</a:t>
            </a:r>
            <a:endParaRPr lang="en-US" b="0" dirty="0"/>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p:pic>
      <p:pic>
        <p:nvPicPr>
          <p:cNvPr id="11" name="Content Placeholder 10"/>
          <p:cNvPicPr>
            <a:picLocks noGrp="1" noChangeAspect="1"/>
          </p:cNvPicPr>
          <p:nvPr>
            <p:ph sz="half" idx="13"/>
          </p:nvPr>
        </p:nvPicPr>
        <p:blipFill>
          <a:blip r:embed="rId4">
            <a:extLst>
              <a:ext uri="{28A0092B-C50C-407E-A947-70E740481C1C}">
                <a14:useLocalDpi xmlns:a14="http://schemas.microsoft.com/office/drawing/2010/main" val="0"/>
              </a:ext>
            </a:extLst>
          </a:blip>
          <a:stretch>
            <a:fillRect/>
          </a:stretch>
        </p:blipFill>
        <p:spPr/>
      </p:pic>
      <p:sp>
        <p:nvSpPr>
          <p:cNvPr id="13" name="Rectangle 12"/>
          <p:cNvSpPr/>
          <p:nvPr/>
        </p:nvSpPr>
        <p:spPr>
          <a:xfrm>
            <a:off x="7391400" y="6477000"/>
            <a:ext cx="2667000" cy="246221"/>
          </a:xfrm>
          <a:prstGeom prst="rect">
            <a:avLst/>
          </a:prstGeom>
          <a:noFill/>
        </p:spPr>
        <p:txBody>
          <a:bodyPr wrap="square">
            <a:spAutoFit/>
          </a:bodyPr>
          <a:lstStyle/>
          <a:p>
            <a:r>
              <a:rPr lang="en-US" sz="1000" dirty="0" smtClean="0">
                <a:solidFill>
                  <a:schemeClr val="bg1"/>
                </a:solidFill>
              </a:rPr>
              <a:t>Photos: © </a:t>
            </a:r>
            <a:r>
              <a:rPr lang="en-US" sz="1000" dirty="0" err="1" smtClean="0">
                <a:solidFill>
                  <a:schemeClr val="bg1"/>
                </a:solidFill>
              </a:rPr>
              <a:t>Shipher</a:t>
            </a:r>
            <a:r>
              <a:rPr lang="en-US" sz="1000" dirty="0" smtClean="0">
                <a:solidFill>
                  <a:schemeClr val="bg1"/>
                </a:solidFill>
              </a:rPr>
              <a:t> Wu, </a:t>
            </a:r>
            <a:r>
              <a:rPr lang="en-US" sz="1000" dirty="0" err="1" smtClean="0">
                <a:solidFill>
                  <a:schemeClr val="bg1"/>
                </a:solidFill>
              </a:rPr>
              <a:t>flickr</a:t>
            </a:r>
            <a:r>
              <a:rPr lang="en-US" sz="1000" dirty="0" smtClean="0">
                <a:solidFill>
                  <a:schemeClr val="bg1"/>
                </a:solidFill>
              </a:rPr>
              <a:t> </a:t>
            </a:r>
            <a:endParaRPr lang="en-US" sz="1000" dirty="0">
              <a:solidFill>
                <a:schemeClr val="bg1"/>
              </a:solidFill>
            </a:endParaRPr>
          </a:p>
        </p:txBody>
      </p:sp>
    </p:spTree>
    <p:extLst>
      <p:ext uri="{BB962C8B-B14F-4D97-AF65-F5344CB8AC3E}">
        <p14:creationId xmlns:p14="http://schemas.microsoft.com/office/powerpoint/2010/main" val="32908376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Scouting</a:t>
            </a:r>
            <a:endParaRPr lang="en-US" dirty="0"/>
          </a:p>
        </p:txBody>
      </p:sp>
      <p:pic>
        <p:nvPicPr>
          <p:cNvPr id="13" name="Content Placeholder 12"/>
          <p:cNvPicPr>
            <a:picLocks noGrp="1" noChangeAspect="1"/>
          </p:cNvPicPr>
          <p:nvPr>
            <p:ph idx="1"/>
          </p:nvPr>
        </p:nvPicPr>
        <p:blipFill rotWithShape="1">
          <a:blip r:embed="rId3">
            <a:extLst>
              <a:ext uri="{28A0092B-C50C-407E-A947-70E740481C1C}">
                <a14:useLocalDpi xmlns:a14="http://schemas.microsoft.com/office/drawing/2010/main" val="0"/>
              </a:ext>
            </a:extLst>
          </a:blip>
          <a:srcRect l="4762"/>
          <a:stretch/>
        </p:blipFill>
        <p:spPr>
          <a:xfrm>
            <a:off x="0" y="0"/>
            <a:ext cx="4572000" cy="6858000"/>
          </a:xfrm>
        </p:spPr>
      </p:pic>
      <p:sp>
        <p:nvSpPr>
          <p:cNvPr id="12" name="Text Placeholder 11"/>
          <p:cNvSpPr>
            <a:spLocks noGrp="1"/>
          </p:cNvSpPr>
          <p:nvPr>
            <p:ph type="body" sz="half" idx="2"/>
          </p:nvPr>
        </p:nvSpPr>
        <p:spPr/>
        <p:txBody>
          <a:bodyPr>
            <a:normAutofit fontScale="92500"/>
          </a:bodyPr>
          <a:lstStyle/>
          <a:p>
            <a:pPr marL="342900" indent="-342900">
              <a:buFont typeface="Arial" panose="020B0604020202020204" pitchFamily="34" charset="0"/>
              <a:buChar char="•"/>
            </a:pPr>
            <a:r>
              <a:rPr lang="en-US" sz="2800" dirty="0"/>
              <a:t>Trap and lures are available if you are interested to monitor for rosy moth.</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For more information check out scouting resources in the Sentinel Plant Network </a:t>
            </a:r>
            <a:r>
              <a:rPr lang="en-US" sz="2800" dirty="0" smtClean="0"/>
              <a:t>toolbox.</a:t>
            </a:r>
            <a:endParaRPr lang="en-US" sz="2800" dirty="0"/>
          </a:p>
          <a:p>
            <a:endParaRPr lang="en-US" dirty="0"/>
          </a:p>
        </p:txBody>
      </p:sp>
      <p:sp>
        <p:nvSpPr>
          <p:cNvPr id="6" name="Rectangle 5"/>
          <p:cNvSpPr/>
          <p:nvPr/>
        </p:nvSpPr>
        <p:spPr>
          <a:xfrm>
            <a:off x="0" y="6477000"/>
            <a:ext cx="4572000" cy="246221"/>
          </a:xfrm>
          <a:prstGeom prst="rect">
            <a:avLst/>
          </a:prstGeom>
          <a:noFill/>
        </p:spPr>
        <p:txBody>
          <a:bodyPr wrap="square">
            <a:spAutoFit/>
          </a:bodyPr>
          <a:lstStyle/>
          <a:p>
            <a:r>
              <a:rPr lang="en-US" sz="1000" dirty="0">
                <a:solidFill>
                  <a:schemeClr val="bg1"/>
                </a:solidFill>
              </a:rPr>
              <a:t>Photo: © </a:t>
            </a:r>
            <a:r>
              <a:rPr lang="en-US" sz="1000" dirty="0" smtClean="0">
                <a:solidFill>
                  <a:schemeClr val="bg1"/>
                </a:solidFill>
              </a:rPr>
              <a:t>William </a:t>
            </a:r>
            <a:r>
              <a:rPr lang="en-US" sz="1000" dirty="0">
                <a:solidFill>
                  <a:schemeClr val="bg1"/>
                </a:solidFill>
              </a:rPr>
              <a:t>M. </a:t>
            </a:r>
            <a:r>
              <a:rPr lang="en-US" sz="1000" dirty="0" err="1">
                <a:solidFill>
                  <a:schemeClr val="bg1"/>
                </a:solidFill>
              </a:rPr>
              <a:t>Ciesla</a:t>
            </a:r>
            <a:r>
              <a:rPr lang="en-US" sz="1000" dirty="0">
                <a:solidFill>
                  <a:schemeClr val="bg1"/>
                </a:solidFill>
              </a:rPr>
              <a:t>, Forest Health Management International, </a:t>
            </a:r>
            <a:r>
              <a:rPr lang="en-US" sz="1000" dirty="0" smtClean="0">
                <a:solidFill>
                  <a:schemeClr val="bg1"/>
                </a:solidFill>
              </a:rPr>
              <a:t>Bugwood.org</a:t>
            </a:r>
            <a:endParaRPr lang="en-US" sz="1000" dirty="0">
              <a:solidFill>
                <a:schemeClr val="bg1"/>
              </a:solidFill>
            </a:endParaRPr>
          </a:p>
        </p:txBody>
      </p:sp>
    </p:spTree>
    <p:extLst>
      <p:ext uri="{BB962C8B-B14F-4D97-AF65-F5344CB8AC3E}">
        <p14:creationId xmlns:p14="http://schemas.microsoft.com/office/powerpoint/2010/main" val="34264993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you should do…</a:t>
            </a:r>
            <a:endParaRPr lang="en-US" dirty="0"/>
          </a:p>
        </p:txBody>
      </p:sp>
      <p:sp>
        <p:nvSpPr>
          <p:cNvPr id="2" name="Content Placeholder 1"/>
          <p:cNvSpPr>
            <a:spLocks noGrp="1"/>
          </p:cNvSpPr>
          <p:nvPr>
            <p:ph idx="1"/>
          </p:nvPr>
        </p:nvSpPr>
        <p:spPr>
          <a:xfrm>
            <a:off x="838200" y="1600201"/>
            <a:ext cx="7696200" cy="4419600"/>
          </a:xfrm>
        </p:spPr>
        <p:txBody>
          <a:bodyPr>
            <a:normAutofit lnSpcReduction="10000"/>
          </a:bodyPr>
          <a:lstStyle/>
          <a:p>
            <a:r>
              <a:rPr lang="en-US" i="1" dirty="0" err="1" smtClean="0"/>
              <a:t>Lymantria</a:t>
            </a:r>
            <a:r>
              <a:rPr lang="en-US" i="1" dirty="0" smtClean="0"/>
              <a:t> </a:t>
            </a:r>
            <a:r>
              <a:rPr lang="en-US" i="1" dirty="0" err="1" smtClean="0"/>
              <a:t>mathura</a:t>
            </a:r>
            <a:r>
              <a:rPr lang="en-US" i="1" dirty="0" smtClean="0"/>
              <a:t> </a:t>
            </a:r>
            <a:r>
              <a:rPr lang="en-US" dirty="0" smtClean="0"/>
              <a:t>is a high-consequence insect pest of quarantine significance. It is not currently known to be established in the US. </a:t>
            </a:r>
          </a:p>
          <a:p>
            <a:r>
              <a:rPr lang="en-US" dirty="0" smtClean="0"/>
              <a:t>Symptoms of </a:t>
            </a:r>
            <a:r>
              <a:rPr lang="en-US" i="1" dirty="0" smtClean="0"/>
              <a:t>L. </a:t>
            </a:r>
            <a:r>
              <a:rPr lang="en-US" i="1" dirty="0" err="1" smtClean="0"/>
              <a:t>mathura</a:t>
            </a:r>
            <a:r>
              <a:rPr lang="en-US" i="1" dirty="0" smtClean="0"/>
              <a:t> </a:t>
            </a:r>
            <a:r>
              <a:rPr lang="en-US" dirty="0" smtClean="0"/>
              <a:t>are similar to those caused by other defoliators.</a:t>
            </a:r>
          </a:p>
          <a:p>
            <a:r>
              <a:rPr lang="en-US" dirty="0" smtClean="0"/>
              <a:t>If you see symptoms described here in this presentation, look more closely for signs of the insect.</a:t>
            </a:r>
          </a:p>
        </p:txBody>
      </p:sp>
    </p:spTree>
    <p:extLst>
      <p:ext uri="{BB962C8B-B14F-4D97-AF65-F5344CB8AC3E}">
        <p14:creationId xmlns:p14="http://schemas.microsoft.com/office/powerpoint/2010/main" val="339600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Contact your state NPDN lab…</a:t>
            </a:r>
            <a:endParaRPr lang="en-US" dirty="0"/>
          </a:p>
        </p:txBody>
      </p:sp>
      <p:sp>
        <p:nvSpPr>
          <p:cNvPr id="2" name="Content Placeholder 1"/>
          <p:cNvSpPr>
            <a:spLocks noGrp="1"/>
          </p:cNvSpPr>
          <p:nvPr>
            <p:ph idx="1"/>
          </p:nvPr>
        </p:nvSpPr>
        <p:spPr/>
        <p:txBody>
          <a:bodyPr>
            <a:normAutofit/>
          </a:bodyPr>
          <a:lstStyle/>
          <a:p>
            <a:r>
              <a:rPr lang="en-US" dirty="0" smtClean="0"/>
              <a:t>If you think you have found signs of </a:t>
            </a:r>
            <a:r>
              <a:rPr lang="en-US" i="1" dirty="0" err="1" smtClean="0"/>
              <a:t>Lymantria</a:t>
            </a:r>
            <a:r>
              <a:rPr lang="en-US" i="1" dirty="0" smtClean="0"/>
              <a:t> </a:t>
            </a:r>
            <a:r>
              <a:rPr lang="en-US" i="1" dirty="0" err="1" smtClean="0"/>
              <a:t>mathura</a:t>
            </a:r>
            <a:r>
              <a:rPr lang="en-US" dirty="0" smtClean="0"/>
              <a:t>, that is, ANY life stage of the pest, contact the NPDN diagnostician in your </a:t>
            </a:r>
            <a:r>
              <a:rPr lang="en-US" smtClean="0"/>
              <a:t>state immediately! </a:t>
            </a:r>
            <a:endParaRPr lang="en-US" dirty="0" smtClean="0"/>
          </a:p>
          <a:p>
            <a:r>
              <a:rPr lang="en-US" dirty="0" smtClean="0"/>
              <a:t>Take a series of quality photographs and send them to the diagnostician.</a:t>
            </a:r>
          </a:p>
          <a:p>
            <a:r>
              <a:rPr lang="en-US" dirty="0" smtClean="0"/>
              <a:t>Ask about sending in a physical sample.</a:t>
            </a:r>
          </a:p>
        </p:txBody>
      </p:sp>
    </p:spTree>
    <p:extLst>
      <p:ext uri="{BB962C8B-B14F-4D97-AF65-F5344CB8AC3E}">
        <p14:creationId xmlns:p14="http://schemas.microsoft.com/office/powerpoint/2010/main" val="383114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Send in a proper sample…</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b="1" dirty="0"/>
              <a:t>Remember</a:t>
            </a:r>
            <a:r>
              <a:rPr lang="en-US" dirty="0"/>
              <a:t> </a:t>
            </a:r>
            <a:r>
              <a:rPr lang="en-US" dirty="0" smtClean="0"/>
              <a:t>the following tips when </a:t>
            </a:r>
            <a:r>
              <a:rPr lang="en-US" dirty="0"/>
              <a:t>sending </a:t>
            </a:r>
            <a:r>
              <a:rPr lang="en-US" dirty="0" smtClean="0"/>
              <a:t>samples </a:t>
            </a:r>
            <a:r>
              <a:rPr lang="en-US" dirty="0"/>
              <a:t>that </a:t>
            </a:r>
            <a:r>
              <a:rPr lang="en-US" dirty="0" smtClean="0"/>
              <a:t>are considered </a:t>
            </a:r>
            <a:r>
              <a:rPr lang="en-US" dirty="0"/>
              <a:t>to be significant or </a:t>
            </a:r>
            <a:r>
              <a:rPr lang="en-US" dirty="0" smtClean="0"/>
              <a:t>high-consequence:</a:t>
            </a:r>
          </a:p>
          <a:p>
            <a:r>
              <a:rPr lang="en-US" dirty="0" smtClean="0"/>
              <a:t>Use a shatterproof container or sturdy lockable bag</a:t>
            </a:r>
          </a:p>
          <a:p>
            <a:r>
              <a:rPr lang="en-US" dirty="0" smtClean="0"/>
              <a:t>Double </a:t>
            </a:r>
            <a:r>
              <a:rPr lang="en-US" dirty="0"/>
              <a:t>bag </a:t>
            </a:r>
            <a:r>
              <a:rPr lang="en-US" dirty="0" smtClean="0"/>
              <a:t>or place container in a second lockable bag</a:t>
            </a:r>
          </a:p>
          <a:p>
            <a:r>
              <a:rPr lang="en-US" dirty="0" smtClean="0"/>
              <a:t>Place these in another </a:t>
            </a:r>
            <a:r>
              <a:rPr lang="en-US" dirty="0"/>
              <a:t>sturdy container </a:t>
            </a:r>
            <a:endParaRPr lang="en-US" dirty="0" smtClean="0"/>
          </a:p>
          <a:p>
            <a:r>
              <a:rPr lang="en-US" dirty="0" smtClean="0"/>
              <a:t>Include ALL of the </a:t>
            </a:r>
            <a:r>
              <a:rPr lang="en-US" dirty="0"/>
              <a:t>proper sample submission </a:t>
            </a:r>
            <a:r>
              <a:rPr lang="en-US" dirty="0" smtClean="0"/>
              <a:t>forms required by your NPDN lab </a:t>
            </a:r>
          </a:p>
          <a:p>
            <a:pPr lvl="1"/>
            <a:r>
              <a:rPr lang="en-US" dirty="0" smtClean="0"/>
              <a:t>Record the host plant and thoroughly complete all forms!</a:t>
            </a:r>
            <a:endParaRPr lang="en-US" dirty="0"/>
          </a:p>
          <a:p>
            <a:endParaRPr lang="en-US" dirty="0"/>
          </a:p>
        </p:txBody>
      </p:sp>
    </p:spTree>
    <p:extLst>
      <p:ext uri="{BB962C8B-B14F-4D97-AF65-F5344CB8AC3E}">
        <p14:creationId xmlns:p14="http://schemas.microsoft.com/office/powerpoint/2010/main" val="172069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Content Placeholder 6"/>
          <p:cNvSpPr>
            <a:spLocks noGrp="1"/>
          </p:cNvSpPr>
          <p:nvPr>
            <p:ph idx="1"/>
          </p:nvPr>
        </p:nvSpPr>
        <p:spPr>
          <a:xfrm>
            <a:off x="647700" y="3505200"/>
            <a:ext cx="7848600" cy="2895600"/>
          </a:xfrm>
          <a:solidFill>
            <a:srgbClr val="FFFFFF">
              <a:alpha val="64706"/>
            </a:srgbClr>
          </a:solidFill>
        </p:spPr>
        <p:txBody>
          <a:bodyPr>
            <a:normAutofit/>
          </a:bodyPr>
          <a:lstStyle/>
          <a:p>
            <a:r>
              <a:rPr lang="en-US" dirty="0" smtClean="0"/>
              <a:t>Significant defoliator in the Palearctic region</a:t>
            </a:r>
          </a:p>
          <a:p>
            <a:r>
              <a:rPr lang="en-US" dirty="0" smtClean="0"/>
              <a:t>Outbreaks often result in complete defoliation and have enhanced outbreaks of the related </a:t>
            </a:r>
            <a:r>
              <a:rPr lang="en-US" i="1" dirty="0" err="1" smtClean="0"/>
              <a:t>Lymantria</a:t>
            </a:r>
            <a:r>
              <a:rPr lang="en-US" i="1" dirty="0" smtClean="0"/>
              <a:t> </a:t>
            </a:r>
            <a:r>
              <a:rPr lang="en-US" i="1" dirty="0" err="1" smtClean="0"/>
              <a:t>dispar</a:t>
            </a:r>
            <a:r>
              <a:rPr lang="en-US" dirty="0" smtClean="0"/>
              <a:t>.</a:t>
            </a:r>
          </a:p>
          <a:p>
            <a:endParaRPr lang="en-US" dirty="0"/>
          </a:p>
        </p:txBody>
      </p:sp>
      <p:sp>
        <p:nvSpPr>
          <p:cNvPr id="6" name="Content Placeholder 5"/>
          <p:cNvSpPr txBox="1">
            <a:spLocks/>
          </p:cNvSpPr>
          <p:nvPr/>
        </p:nvSpPr>
        <p:spPr>
          <a:xfrm>
            <a:off x="838200" y="2895600"/>
            <a:ext cx="7620000" cy="3048000"/>
          </a:xfrm>
          <a:prstGeom prst="rect">
            <a:avLst/>
          </a:prstGeom>
        </p:spPr>
        <p:txBody>
          <a:bodyPr>
            <a:normAutofit/>
          </a:bodyPr>
          <a:lstStyle/>
          <a:p>
            <a:pPr marL="342900" indent="-342900">
              <a:spcBef>
                <a:spcPct val="20000"/>
              </a:spcBef>
              <a:buFont typeface="Arial" panose="020B0604020202020204" pitchFamily="34" charset="0"/>
              <a:buChar char="•"/>
              <a:defRPr/>
            </a:pPr>
            <a:endParaRPr lang="en-US" sz="3200" dirty="0">
              <a:solidFill>
                <a:prstClr val="white"/>
              </a:solidFill>
            </a:endParaRPr>
          </a:p>
        </p:txBody>
      </p:sp>
      <p:sp>
        <p:nvSpPr>
          <p:cNvPr id="8" name="Title 3"/>
          <p:cNvSpPr txBox="1">
            <a:spLocks/>
          </p:cNvSpPr>
          <p:nvPr/>
        </p:nvSpPr>
        <p:spPr>
          <a:xfrm>
            <a:off x="0" y="182880"/>
            <a:ext cx="9144000" cy="1116012"/>
          </a:xfrm>
          <a:prstGeom prst="rect">
            <a:avLst/>
          </a:prstGeom>
          <a:solidFill>
            <a:schemeClr val="accent1">
              <a:lumMod val="20000"/>
              <a:lumOff val="80000"/>
              <a:alpha val="49000"/>
            </a:schemeClr>
          </a:solidFill>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solidFill>
                  <a:srgbClr val="EEECE1">
                    <a:lumMod val="25000"/>
                  </a:srgbClr>
                </a:solidFill>
              </a:rPr>
              <a:t>Background</a:t>
            </a:r>
            <a:endParaRPr lang="en-US" dirty="0">
              <a:solidFill>
                <a:srgbClr val="EEECE1">
                  <a:lumMod val="25000"/>
                </a:srgbClr>
              </a:solidFill>
            </a:endParaRPr>
          </a:p>
        </p:txBody>
      </p:sp>
      <p:sp>
        <p:nvSpPr>
          <p:cNvPr id="2" name="TextBox 1"/>
          <p:cNvSpPr txBox="1"/>
          <p:nvPr/>
        </p:nvSpPr>
        <p:spPr>
          <a:xfrm>
            <a:off x="4651513" y="1796534"/>
            <a:ext cx="1918410" cy="369332"/>
          </a:xfrm>
          <a:prstGeom prst="rect">
            <a:avLst/>
          </a:prstGeom>
          <a:noFill/>
        </p:spPr>
        <p:txBody>
          <a:bodyPr wrap="none" rtlCol="0">
            <a:spAutoFit/>
          </a:bodyPr>
          <a:lstStyle/>
          <a:p>
            <a:r>
              <a:rPr lang="en-US" dirty="0" smtClean="0">
                <a:solidFill>
                  <a:schemeClr val="bg1"/>
                </a:solidFill>
              </a:rPr>
              <a:t>Palearctic </a:t>
            </a:r>
            <a:r>
              <a:rPr lang="en-US" dirty="0" err="1" smtClean="0">
                <a:solidFill>
                  <a:schemeClr val="bg1"/>
                </a:solidFill>
              </a:rPr>
              <a:t>ecozone</a:t>
            </a:r>
            <a:endParaRPr lang="en-US" dirty="0">
              <a:solidFill>
                <a:schemeClr val="bg1"/>
              </a:solidFill>
            </a:endParaRPr>
          </a:p>
        </p:txBody>
      </p:sp>
      <p:sp>
        <p:nvSpPr>
          <p:cNvPr id="9" name="Text Placeholder 5"/>
          <p:cNvSpPr txBox="1">
            <a:spLocks/>
          </p:cNvSpPr>
          <p:nvPr/>
        </p:nvSpPr>
        <p:spPr>
          <a:xfrm>
            <a:off x="5562600" y="6537069"/>
            <a:ext cx="3581400" cy="24473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1000" dirty="0" smtClean="0">
                <a:solidFill>
                  <a:schemeClr val="tx2">
                    <a:lumMod val="60000"/>
                    <a:lumOff val="40000"/>
                  </a:schemeClr>
                </a:solidFill>
              </a:rPr>
              <a:t>Map source: </a:t>
            </a:r>
            <a:r>
              <a:rPr lang="en-US" sz="1000" dirty="0" err="1" smtClean="0">
                <a:solidFill>
                  <a:schemeClr val="tx2">
                    <a:lumMod val="60000"/>
                    <a:lumOff val="40000"/>
                  </a:schemeClr>
                </a:solidFill>
              </a:rPr>
              <a:t>wikipedia</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145602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References</a:t>
            </a:r>
            <a:endParaRPr lang="en-US" dirty="0"/>
          </a:p>
        </p:txBody>
      </p:sp>
      <p:sp>
        <p:nvSpPr>
          <p:cNvPr id="2" name="Content Placeholder 1"/>
          <p:cNvSpPr>
            <a:spLocks noGrp="1"/>
          </p:cNvSpPr>
          <p:nvPr>
            <p:ph idx="1"/>
          </p:nvPr>
        </p:nvSpPr>
        <p:spPr>
          <a:xfrm>
            <a:off x="457200" y="1295400"/>
            <a:ext cx="8686800" cy="4525963"/>
          </a:xfrm>
        </p:spPr>
        <p:txBody>
          <a:bodyPr>
            <a:noAutofit/>
          </a:bodyPr>
          <a:lstStyle/>
          <a:p>
            <a:pPr marL="0" indent="0">
              <a:spcBef>
                <a:spcPts val="600"/>
              </a:spcBef>
              <a:buNone/>
            </a:pPr>
            <a:r>
              <a:rPr lang="en-US" sz="1800" b="1" dirty="0" err="1" smtClean="0"/>
              <a:t>Covell</a:t>
            </a:r>
            <a:r>
              <a:rPr lang="en-US" sz="1800" b="1" dirty="0"/>
              <a:t>, C.V., Jr. 2005. </a:t>
            </a:r>
            <a:r>
              <a:rPr lang="en-US" sz="1800" i="1" dirty="0"/>
              <a:t>A field guide to moths of eastern North America.</a:t>
            </a:r>
            <a:r>
              <a:rPr lang="en-US" sz="1800" dirty="0"/>
              <a:t> Virginia Museum of Natural History, Martinsville, VA</a:t>
            </a:r>
            <a:r>
              <a:rPr lang="en-US" sz="1800" dirty="0" smtClean="0"/>
              <a:t>.</a:t>
            </a:r>
          </a:p>
          <a:p>
            <a:pPr marL="0" indent="0">
              <a:spcBef>
                <a:spcPts val="600"/>
              </a:spcBef>
              <a:buNone/>
            </a:pPr>
            <a:r>
              <a:rPr lang="en-US" sz="1800" b="1" dirty="0"/>
              <a:t>Davis, E.E., S. French, and R.C. </a:t>
            </a:r>
            <a:r>
              <a:rPr lang="en-US" sz="1800" b="1" dirty="0" err="1"/>
              <a:t>Venette</a:t>
            </a:r>
            <a:r>
              <a:rPr lang="en-US" sz="1800" b="1" dirty="0"/>
              <a:t>. 2005. </a:t>
            </a:r>
            <a:r>
              <a:rPr lang="en-US" sz="1800" dirty="0"/>
              <a:t>Mini-Risk Assessment: Pink gypsy moth, </a:t>
            </a:r>
            <a:r>
              <a:rPr lang="en-US" sz="1800" i="1" dirty="0" err="1"/>
              <a:t>Lymantria</a:t>
            </a:r>
            <a:r>
              <a:rPr lang="en-US" sz="1800" i="1" dirty="0"/>
              <a:t> </a:t>
            </a:r>
            <a:r>
              <a:rPr lang="en-US" sz="1800" i="1" dirty="0" err="1"/>
              <a:t>mathura</a:t>
            </a:r>
            <a:r>
              <a:rPr lang="en-US" sz="1800" i="1" dirty="0"/>
              <a:t> </a:t>
            </a:r>
            <a:r>
              <a:rPr lang="en-US" sz="1800" dirty="0"/>
              <a:t>Moore [Lepidoptera: </a:t>
            </a:r>
            <a:r>
              <a:rPr lang="en-US" sz="1800" dirty="0" err="1"/>
              <a:t>Lymantriidae</a:t>
            </a:r>
            <a:r>
              <a:rPr lang="en-US" sz="1800" dirty="0"/>
              <a:t>]. </a:t>
            </a:r>
            <a:r>
              <a:rPr lang="en-US" sz="1800" dirty="0" smtClean="0">
                <a:hlinkClick r:id="rId3"/>
              </a:rPr>
              <a:t>http</a:t>
            </a:r>
            <a:r>
              <a:rPr lang="en-US" sz="1800" dirty="0">
                <a:hlinkClick r:id="rId3"/>
              </a:rPr>
              <a:t>://</a:t>
            </a:r>
            <a:r>
              <a:rPr lang="en-US" sz="1800" dirty="0" smtClean="0">
                <a:hlinkClick r:id="rId3"/>
              </a:rPr>
              <a:t>www.aphis.usda.gov/plant_health/plant_pest_info/pest_detection/downloads/pra/lmathurapra.pdf</a:t>
            </a:r>
            <a:r>
              <a:rPr lang="en-US" sz="1800" dirty="0" smtClean="0"/>
              <a:t>.  </a:t>
            </a:r>
          </a:p>
          <a:p>
            <a:pPr marL="0" indent="0">
              <a:spcBef>
                <a:spcPts val="600"/>
              </a:spcBef>
              <a:buNone/>
            </a:pPr>
            <a:r>
              <a:rPr lang="en-US" sz="1800" b="1" dirty="0"/>
              <a:t>EPPO. 2005. </a:t>
            </a:r>
            <a:r>
              <a:rPr lang="en-US" sz="1800" dirty="0"/>
              <a:t>Data sheets on quarantine pests: </a:t>
            </a:r>
            <a:r>
              <a:rPr lang="en-US" sz="1800" i="1" dirty="0" err="1"/>
              <a:t>Lymantria</a:t>
            </a:r>
            <a:r>
              <a:rPr lang="en-US" sz="1800" i="1" dirty="0"/>
              <a:t> </a:t>
            </a:r>
            <a:r>
              <a:rPr lang="en-US" sz="1800" i="1" dirty="0" err="1"/>
              <a:t>mathura</a:t>
            </a:r>
            <a:r>
              <a:rPr lang="en-US" sz="1800" dirty="0"/>
              <a:t>. European and Mediterranean Plant Protection Organization. </a:t>
            </a:r>
            <a:r>
              <a:rPr lang="en-US" sz="1800" dirty="0" smtClean="0">
                <a:hlinkClick r:id="rId4"/>
              </a:rPr>
              <a:t>http</a:t>
            </a:r>
            <a:r>
              <a:rPr lang="en-US" sz="1800" dirty="0">
                <a:hlinkClick r:id="rId4"/>
              </a:rPr>
              <a:t>://</a:t>
            </a:r>
            <a:r>
              <a:rPr lang="en-US" sz="1800" dirty="0" smtClean="0">
                <a:hlinkClick r:id="rId4"/>
              </a:rPr>
              <a:t>www.eppo.org/QUARANTINE/insects/Lymantria_mathura/DSLYMAMA.pdf</a:t>
            </a:r>
            <a:r>
              <a:rPr lang="en-US" sz="1800" dirty="0" smtClean="0"/>
              <a:t>. . </a:t>
            </a:r>
          </a:p>
          <a:p>
            <a:pPr marL="0" indent="0">
              <a:spcBef>
                <a:spcPts val="600"/>
              </a:spcBef>
              <a:buNone/>
            </a:pPr>
            <a:r>
              <a:rPr lang="en-US" sz="1800" b="1" dirty="0" err="1"/>
              <a:t>Molet</a:t>
            </a:r>
            <a:r>
              <a:rPr lang="en-US" sz="1800" b="1" dirty="0"/>
              <a:t>, T. 2012. </a:t>
            </a:r>
            <a:r>
              <a:rPr lang="en-US" sz="1800" dirty="0"/>
              <a:t>CPHST Pest Datasheet for </a:t>
            </a:r>
            <a:r>
              <a:rPr lang="en-US" sz="1800" i="1" dirty="0" err="1"/>
              <a:t>Lymantria</a:t>
            </a:r>
            <a:r>
              <a:rPr lang="en-US" sz="1800" i="1" dirty="0"/>
              <a:t> </a:t>
            </a:r>
            <a:r>
              <a:rPr lang="en-US" sz="1800" i="1" dirty="0" err="1"/>
              <a:t>mathura</a:t>
            </a:r>
            <a:r>
              <a:rPr lang="en-US" sz="1800" dirty="0"/>
              <a:t>. USDA-APHIS-PPQ-CPHST. </a:t>
            </a:r>
            <a:endParaRPr lang="en-US" sz="1800" dirty="0" smtClean="0"/>
          </a:p>
          <a:p>
            <a:pPr marL="0" indent="0">
              <a:spcBef>
                <a:spcPts val="600"/>
              </a:spcBef>
              <a:buNone/>
            </a:pPr>
            <a:r>
              <a:rPr lang="en-US" sz="1800" b="1" dirty="0"/>
              <a:t>Pogue, M. G. and P. W. Schaefer. 2007. </a:t>
            </a:r>
            <a:r>
              <a:rPr lang="en-US" sz="1800" dirty="0"/>
              <a:t>A review of selected species of </a:t>
            </a:r>
            <a:r>
              <a:rPr lang="en-US" sz="1800" i="1" dirty="0" err="1"/>
              <a:t>Lymantria</a:t>
            </a:r>
            <a:r>
              <a:rPr lang="en-US" sz="1800" i="1" dirty="0"/>
              <a:t> </a:t>
            </a:r>
            <a:r>
              <a:rPr lang="en-US" sz="1800" dirty="0" err="1"/>
              <a:t>Hübner</a:t>
            </a:r>
            <a:r>
              <a:rPr lang="en-US" sz="1800" dirty="0"/>
              <a:t> [1819] including three new species (Lepidoptera: </a:t>
            </a:r>
            <a:r>
              <a:rPr lang="en-US" sz="1800" dirty="0" err="1"/>
              <a:t>Noctuidae</a:t>
            </a:r>
            <a:r>
              <a:rPr lang="en-US" sz="1800" dirty="0"/>
              <a:t>: </a:t>
            </a:r>
            <a:r>
              <a:rPr lang="en-US" sz="1800" dirty="0" err="1"/>
              <a:t>Lymantriinae</a:t>
            </a:r>
            <a:r>
              <a:rPr lang="en-US" sz="1800" dirty="0"/>
              <a:t>) from subtropical and temperate regions of Asia, some potentially invasive to North America. Forest Health Technology Enterprise Team Technology Transfer. FHTET-2006-07. </a:t>
            </a:r>
          </a:p>
        </p:txBody>
      </p:sp>
    </p:spTree>
    <p:extLst>
      <p:ext uri="{BB962C8B-B14F-4D97-AF65-F5344CB8AC3E}">
        <p14:creationId xmlns:p14="http://schemas.microsoft.com/office/powerpoint/2010/main" val="21215436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Questions</a:t>
            </a:r>
            <a:endParaRPr lang="en-US" dirty="0"/>
          </a:p>
        </p:txBody>
      </p:sp>
      <p:sp>
        <p:nvSpPr>
          <p:cNvPr id="6" name="Content Placeholder 5"/>
          <p:cNvSpPr>
            <a:spLocks noGrp="1"/>
          </p:cNvSpPr>
          <p:nvPr>
            <p:ph idx="1"/>
          </p:nvPr>
        </p:nvSpPr>
        <p:spPr>
          <a:xfrm>
            <a:off x="457200" y="1600201"/>
            <a:ext cx="8229600" cy="2666999"/>
          </a:xfrm>
        </p:spPr>
        <p:txBody>
          <a:bodyPr>
            <a:normAutofit fontScale="92500"/>
          </a:bodyPr>
          <a:lstStyle/>
          <a:p>
            <a:r>
              <a:rPr lang="en-US" dirty="0" smtClean="0"/>
              <a:t>On this module or the NPDN c</a:t>
            </a:r>
            <a:r>
              <a:rPr lang="de-DE" dirty="0" smtClean="0"/>
              <a:t>ontact Rachel McCarthy at </a:t>
            </a:r>
            <a:r>
              <a:rPr lang="de-DE" dirty="0" smtClean="0">
                <a:hlinkClick r:id="rId3"/>
              </a:rPr>
              <a:t>rachel.mccarthy@cornell.edu</a:t>
            </a:r>
            <a:endParaRPr lang="de-DE" dirty="0" smtClean="0"/>
          </a:p>
          <a:p>
            <a:endParaRPr lang="de-DE" dirty="0" smtClean="0"/>
          </a:p>
          <a:p>
            <a:r>
              <a:rPr lang="en-US" dirty="0" smtClean="0"/>
              <a:t>On how to collect or submit a sample contact your state NPDN diagnostician at </a:t>
            </a:r>
            <a:r>
              <a:rPr lang="en-US" dirty="0" smtClean="0">
                <a:hlinkClick r:id="rId4"/>
              </a:rPr>
              <a:t>www.npdn.org</a:t>
            </a:r>
            <a:r>
              <a:rPr lang="en-US" dirty="0" smtClean="0"/>
              <a:t> </a:t>
            </a:r>
          </a:p>
          <a:p>
            <a:endParaRPr lang="en-US" dirty="0" smtClean="0"/>
          </a:p>
          <a:p>
            <a:endParaRPr lang="en-US" dirty="0"/>
          </a:p>
        </p:txBody>
      </p:sp>
      <p:sp>
        <p:nvSpPr>
          <p:cNvPr id="2" name="TextBox 1"/>
          <p:cNvSpPr txBox="1"/>
          <p:nvPr/>
        </p:nvSpPr>
        <p:spPr>
          <a:xfrm>
            <a:off x="533400" y="1676400"/>
            <a:ext cx="8382000" cy="523220"/>
          </a:xfrm>
          <a:prstGeom prst="rect">
            <a:avLst/>
          </a:prstGeom>
          <a:noFill/>
        </p:spPr>
        <p:txBody>
          <a:bodyPr wrap="square" rtlCol="0">
            <a:spAutoFit/>
          </a:bodyPr>
          <a:lstStyle/>
          <a:p>
            <a:endParaRPr lang="en-US" sz="2800" dirty="0" smtClean="0"/>
          </a:p>
        </p:txBody>
      </p:sp>
    </p:spTree>
    <p:extLst>
      <p:ext uri="{BB962C8B-B14F-4D97-AF65-F5344CB8AC3E}">
        <p14:creationId xmlns:p14="http://schemas.microsoft.com/office/powerpoint/2010/main" val="20767064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Credits</a:t>
            </a:r>
            <a:endParaRPr lang="en-US" dirty="0"/>
          </a:p>
        </p:txBody>
      </p:sp>
      <p:sp>
        <p:nvSpPr>
          <p:cNvPr id="4" name="Content Placeholder 3"/>
          <p:cNvSpPr>
            <a:spLocks noGrp="1"/>
          </p:cNvSpPr>
          <p:nvPr>
            <p:ph idx="1"/>
          </p:nvPr>
        </p:nvSpPr>
        <p:spPr>
          <a:xfrm>
            <a:off x="457200" y="1417639"/>
            <a:ext cx="8686800" cy="3382962"/>
          </a:xfrm>
        </p:spPr>
        <p:txBody>
          <a:bodyPr>
            <a:normAutofit fontScale="55000" lnSpcReduction="20000"/>
          </a:bodyPr>
          <a:lstStyle/>
          <a:p>
            <a:pPr marL="0" indent="0">
              <a:buNone/>
            </a:pPr>
            <a:r>
              <a:rPr lang="en-US" sz="4000" dirty="0" smtClean="0"/>
              <a:t>Authored by</a:t>
            </a:r>
          </a:p>
          <a:p>
            <a:pPr marL="0" indent="0">
              <a:buNone/>
            </a:pPr>
            <a:r>
              <a:rPr lang="en-US" sz="4000" dirty="0" smtClean="0"/>
              <a:t>Rachel L. McCarthy, NPDN-SPN Manager, Department of Plant Pathology and Plant-Microbe Biology, Cornell University</a:t>
            </a:r>
          </a:p>
          <a:p>
            <a:endParaRPr lang="en-US" sz="4000" dirty="0"/>
          </a:p>
          <a:p>
            <a:pPr marL="0" indent="0">
              <a:buNone/>
            </a:pPr>
            <a:r>
              <a:rPr lang="en-US" sz="4000" dirty="0"/>
              <a:t>Reviewed by </a:t>
            </a:r>
            <a:endParaRPr lang="en-US" sz="4000" dirty="0" smtClean="0"/>
          </a:p>
          <a:p>
            <a:pPr marL="0" indent="0">
              <a:buNone/>
            </a:pPr>
            <a:r>
              <a:rPr lang="en-US" sz="4000" dirty="0"/>
              <a:t>Melody Keena, PhD, Research Entomologist, Forest Service </a:t>
            </a:r>
            <a:r>
              <a:rPr lang="en-US" sz="4000" dirty="0" smtClean="0"/>
              <a:t>Northern </a:t>
            </a:r>
            <a:r>
              <a:rPr lang="en-US" sz="4000" dirty="0"/>
              <a:t>Research </a:t>
            </a:r>
            <a:r>
              <a:rPr lang="en-US" sz="4000" dirty="0" smtClean="0"/>
              <a:t>Station, Hamden, CT</a:t>
            </a:r>
          </a:p>
          <a:p>
            <a:pPr marL="0" indent="0">
              <a:buNone/>
            </a:pPr>
            <a:endParaRPr lang="en-US" sz="4000" dirty="0"/>
          </a:p>
          <a:p>
            <a:pPr marL="0" indent="0">
              <a:buNone/>
            </a:pPr>
            <a:r>
              <a:rPr lang="en-US" sz="4000" dirty="0"/>
              <a:t>Ryan St. Laurent ‘16, Department of Entomology, Cornell </a:t>
            </a:r>
            <a:r>
              <a:rPr lang="en-US" sz="4000" dirty="0" smtClean="0"/>
              <a:t>University</a:t>
            </a:r>
            <a:endParaRPr lang="en-US" sz="4000" dirty="0"/>
          </a:p>
          <a:p>
            <a:pPr marL="0" indent="0">
              <a:buNone/>
            </a:pPr>
            <a:r>
              <a:rPr lang="en-US" dirty="0" smtClean="0"/>
              <a:t> </a:t>
            </a:r>
          </a:p>
          <a:p>
            <a:pPr marL="0" indent="0">
              <a:buNone/>
            </a:pPr>
            <a:endParaRPr lang="en-US" dirty="0" smtClean="0"/>
          </a:p>
          <a:p>
            <a:endParaRPr lang="en-US" dirty="0"/>
          </a:p>
        </p:txBody>
      </p:sp>
    </p:spTree>
    <p:extLst>
      <p:ext uri="{BB962C8B-B14F-4D97-AF65-F5344CB8AC3E}">
        <p14:creationId xmlns:p14="http://schemas.microsoft.com/office/powerpoint/2010/main" val="32904321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Publication details</a:t>
            </a:r>
            <a:endParaRPr lang="en-US" dirty="0"/>
          </a:p>
        </p:txBody>
      </p:sp>
      <p:sp>
        <p:nvSpPr>
          <p:cNvPr id="5" name="Content Placeholder 4"/>
          <p:cNvSpPr>
            <a:spLocks noGrp="1"/>
          </p:cNvSpPr>
          <p:nvPr>
            <p:ph idx="1"/>
          </p:nvPr>
        </p:nvSpPr>
        <p:spPr/>
        <p:txBody>
          <a:bodyPr>
            <a:noAutofit/>
          </a:bodyPr>
          <a:lstStyle/>
          <a:p>
            <a:r>
              <a:rPr lang="en-US" sz="2400" dirty="0" smtClean="0"/>
              <a:t>This </a:t>
            </a:r>
            <a:r>
              <a:rPr lang="en-US" sz="2400" dirty="0"/>
              <a:t>publication can be used for non-profit, educational use only purposes.  Photographers retain copyright to photographs or other images contained in this publication as cited. </a:t>
            </a:r>
            <a:r>
              <a:rPr lang="en-US" sz="2400" dirty="0" smtClean="0"/>
              <a:t>Authors </a:t>
            </a:r>
            <a:r>
              <a:rPr lang="en-US" sz="2400" dirty="0"/>
              <a:t>and the website should be properly cited.  Images or photographs should also be properly cited and credited to the original source</a:t>
            </a:r>
            <a:r>
              <a:rPr lang="en-US" sz="2400" dirty="0" smtClean="0"/>
              <a:t>.</a:t>
            </a:r>
          </a:p>
          <a:p>
            <a:r>
              <a:rPr lang="en-US" sz="2400" dirty="0" smtClean="0"/>
              <a:t>Published—September 2015</a:t>
            </a:r>
            <a:endParaRPr lang="en-US" sz="2400" dirty="0"/>
          </a:p>
        </p:txBody>
      </p:sp>
    </p:spTree>
    <p:extLst>
      <p:ext uri="{BB962C8B-B14F-4D97-AF65-F5344CB8AC3E}">
        <p14:creationId xmlns:p14="http://schemas.microsoft.com/office/powerpoint/2010/main" val="9631043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The Sentinel Plant Network</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The Sentinel Plant Network (SPN) is a collaboration between the American Public Gardens Association (APGA) and the National Plant Diagnostic Network (NPDN) and is funded </a:t>
            </a:r>
            <a:r>
              <a:rPr lang="en-US" dirty="0"/>
              <a:t>through the </a:t>
            </a:r>
            <a:r>
              <a:rPr lang="en-US" dirty="0" smtClean="0"/>
              <a:t>USDA’s </a:t>
            </a:r>
            <a:r>
              <a:rPr lang="en-US" dirty="0"/>
              <a:t>Animal and Plant Health Inspection Service (APHIS</a:t>
            </a:r>
            <a:r>
              <a:rPr lang="en-US" dirty="0" smtClean="0"/>
              <a:t>).</a:t>
            </a:r>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p:txBody>
      </p:sp>
      <p:pic>
        <p:nvPicPr>
          <p:cNvPr id="1026" name="Picture 2" descr="C:\Users\Tracy_2\Dropbox\Tracy-Rachel\logos\Slide Logo Order.png"/>
          <p:cNvPicPr>
            <a:picLocks noChangeAspect="1" noChangeArrowheads="1"/>
          </p:cNvPicPr>
          <p:nvPr/>
        </p:nvPicPr>
        <p:blipFill>
          <a:blip r:embed="rId3" cstate="print"/>
          <a:srcRect/>
          <a:stretch>
            <a:fillRect/>
          </a:stretch>
        </p:blipFill>
        <p:spPr bwMode="auto">
          <a:xfrm>
            <a:off x="859096" y="5019675"/>
            <a:ext cx="7425808" cy="1076325"/>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360804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Sentinel Plant Network’s Mission</a:t>
            </a:r>
            <a:endParaRPr lang="en-US" dirty="0"/>
          </a:p>
        </p:txBody>
      </p:sp>
      <p:sp>
        <p:nvSpPr>
          <p:cNvPr id="3" name="Content Placeholder 2"/>
          <p:cNvSpPr>
            <a:spLocks noGrp="1"/>
          </p:cNvSpPr>
          <p:nvPr>
            <p:ph idx="1"/>
          </p:nvPr>
        </p:nvSpPr>
        <p:spPr>
          <a:xfrm>
            <a:off x="457200" y="1600201"/>
            <a:ext cx="8229600" cy="2743199"/>
          </a:xfrm>
        </p:spPr>
        <p:txBody>
          <a:bodyPr>
            <a:normAutofit fontScale="85000" lnSpcReduction="20000"/>
          </a:bodyPr>
          <a:lstStyle/>
          <a:p>
            <a:pPr marL="0" indent="0">
              <a:buNone/>
            </a:pPr>
            <a:r>
              <a:rPr lang="en-US" dirty="0"/>
              <a:t>The Sentinel Plant Network contributes to plant conservation by engaging public garden professionals, </a:t>
            </a:r>
            <a:r>
              <a:rPr lang="en-US" dirty="0" smtClean="0"/>
              <a:t>volunteers </a:t>
            </a:r>
            <a:r>
              <a:rPr lang="en-US" dirty="0"/>
              <a:t>and visitors in the detection and diagnosis of </a:t>
            </a:r>
            <a:r>
              <a:rPr lang="en-US" dirty="0" smtClean="0"/>
              <a:t>high-consequence </a:t>
            </a:r>
            <a:r>
              <a:rPr lang="en-US" dirty="0"/>
              <a:t>pests and pathogens</a:t>
            </a:r>
            <a:r>
              <a:rPr lang="en-US" dirty="0" smtClean="0"/>
              <a:t>.</a:t>
            </a:r>
          </a:p>
          <a:p>
            <a:pPr marL="0" indent="0">
              <a:buNone/>
            </a:pPr>
            <a:endParaRPr lang="en-US" dirty="0"/>
          </a:p>
          <a:p>
            <a:pPr marL="0" indent="0">
              <a:buNone/>
            </a:pPr>
            <a:r>
              <a:rPr lang="en-US" dirty="0" smtClean="0"/>
              <a:t>For more information on the Sentinel Plant Network visit </a:t>
            </a:r>
            <a:r>
              <a:rPr lang="en-US" dirty="0" smtClean="0">
                <a:hlinkClick r:id="rId3"/>
              </a:rPr>
              <a:t>www.sentinelplantnetwork.org</a:t>
            </a:r>
            <a:r>
              <a:rPr lang="en-US" dirty="0" smtClean="0"/>
              <a:t> </a:t>
            </a:r>
            <a:endParaRPr lang="en-US" dirty="0"/>
          </a:p>
        </p:txBody>
      </p:sp>
    </p:spTree>
    <p:extLst>
      <p:ext uri="{BB962C8B-B14F-4D97-AF65-F5344CB8AC3E}">
        <p14:creationId xmlns:p14="http://schemas.microsoft.com/office/powerpoint/2010/main" val="2783174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90350"/>
            <a:ext cx="9144000" cy="5367650"/>
          </a:xfrm>
        </p:spPr>
      </p:pic>
      <p:sp>
        <p:nvSpPr>
          <p:cNvPr id="4" name="Title 3"/>
          <p:cNvSpPr>
            <a:spLocks noGrp="1"/>
          </p:cNvSpPr>
          <p:nvPr>
            <p:ph type="title"/>
          </p:nvPr>
        </p:nvSpPr>
        <p:spPr>
          <a:xfrm>
            <a:off x="0" y="182880"/>
            <a:ext cx="9144000" cy="1143000"/>
          </a:xfrm>
        </p:spPr>
        <p:txBody>
          <a:bodyPr/>
          <a:lstStyle/>
          <a:p>
            <a:r>
              <a:rPr lang="en-US" dirty="0" smtClean="0"/>
              <a:t>Background</a:t>
            </a:r>
            <a:endParaRPr lang="en-US" dirty="0"/>
          </a:p>
        </p:txBody>
      </p:sp>
      <p:sp>
        <p:nvSpPr>
          <p:cNvPr id="2" name="TextBox 1"/>
          <p:cNvSpPr txBox="1"/>
          <p:nvPr/>
        </p:nvSpPr>
        <p:spPr>
          <a:xfrm>
            <a:off x="5602784" y="5215023"/>
            <a:ext cx="2971800" cy="230832"/>
          </a:xfrm>
          <a:prstGeom prst="rect">
            <a:avLst/>
          </a:prstGeom>
          <a:noFill/>
        </p:spPr>
        <p:txBody>
          <a:bodyPr wrap="square" rtlCol="0">
            <a:spAutoFit/>
          </a:bodyPr>
          <a:lstStyle/>
          <a:p>
            <a:r>
              <a:rPr lang="en-US" sz="900" dirty="0" smtClean="0">
                <a:solidFill>
                  <a:schemeClr val="tx2">
                    <a:lumMod val="60000"/>
                    <a:lumOff val="40000"/>
                  </a:schemeClr>
                </a:solidFill>
              </a:rPr>
              <a:t>Map source: Invasive Species Compendium, </a:t>
            </a:r>
            <a:r>
              <a:rPr lang="en-US" sz="900" dirty="0" smtClean="0">
                <a:solidFill>
                  <a:schemeClr val="tx2">
                    <a:lumMod val="60000"/>
                    <a:lumOff val="40000"/>
                  </a:schemeClr>
                </a:solidFill>
                <a:hlinkClick r:id="rId4"/>
              </a:rPr>
              <a:t>www.cabi.org</a:t>
            </a:r>
            <a:r>
              <a:rPr lang="en-US" sz="900" dirty="0" smtClean="0">
                <a:solidFill>
                  <a:schemeClr val="tx2">
                    <a:lumMod val="60000"/>
                    <a:lumOff val="40000"/>
                  </a:schemeClr>
                </a:solidFill>
              </a:rPr>
              <a:t> </a:t>
            </a:r>
            <a:endParaRPr lang="en-US" sz="900" dirty="0">
              <a:solidFill>
                <a:schemeClr val="tx2">
                  <a:lumMod val="60000"/>
                  <a:lumOff val="40000"/>
                </a:schemeClr>
              </a:solidFill>
            </a:endParaRPr>
          </a:p>
        </p:txBody>
      </p:sp>
    </p:spTree>
    <p:extLst>
      <p:ext uri="{BB962C8B-B14F-4D97-AF65-F5344CB8AC3E}">
        <p14:creationId xmlns:p14="http://schemas.microsoft.com/office/powerpoint/2010/main" val="2573281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 Placeholder 9"/>
          <p:cNvSpPr>
            <a:spLocks noGrp="1"/>
          </p:cNvSpPr>
          <p:nvPr>
            <p:ph idx="1"/>
          </p:nvPr>
        </p:nvSpPr>
        <p:spPr>
          <a:xfrm>
            <a:off x="838200" y="2514599"/>
            <a:ext cx="6324600" cy="3505201"/>
          </a:xfrm>
          <a:solidFill>
            <a:srgbClr val="FFFFFF">
              <a:alpha val="65098"/>
            </a:srgbClr>
          </a:solidFill>
        </p:spPr>
        <p:txBody>
          <a:bodyPr/>
          <a:lstStyle/>
          <a:p>
            <a:r>
              <a:rPr lang="en-US" dirty="0"/>
              <a:t>Ecological </a:t>
            </a:r>
            <a:r>
              <a:rPr lang="en-US" dirty="0" smtClean="0"/>
              <a:t>suitability—medium</a:t>
            </a:r>
            <a:endParaRPr lang="en-US" dirty="0"/>
          </a:p>
          <a:p>
            <a:r>
              <a:rPr lang="en-US" dirty="0"/>
              <a:t>Host availability—high </a:t>
            </a:r>
          </a:p>
          <a:p>
            <a:r>
              <a:rPr lang="en-US" dirty="0"/>
              <a:t>Establishment potential—medium</a:t>
            </a:r>
          </a:p>
          <a:p>
            <a:pPr marL="342900" indent="-342900">
              <a:buFont typeface="Arial" panose="020B0604020202020204" pitchFamily="34" charset="0"/>
              <a:buChar char="•"/>
            </a:pPr>
            <a:r>
              <a:rPr lang="en-US" dirty="0" smtClean="0"/>
              <a:t>Environmental—high</a:t>
            </a:r>
          </a:p>
          <a:p>
            <a:pPr marL="342900" indent="-342900">
              <a:buFont typeface="Arial" panose="020B0604020202020204" pitchFamily="34" charset="0"/>
              <a:buChar char="•"/>
            </a:pPr>
            <a:r>
              <a:rPr lang="en-US" dirty="0" smtClean="0"/>
              <a:t>Economic—high </a:t>
            </a:r>
            <a:endParaRPr lang="en-US" dirty="0"/>
          </a:p>
          <a:p>
            <a:r>
              <a:rPr lang="en-US" dirty="0"/>
              <a:t>Entry potential—low </a:t>
            </a:r>
          </a:p>
        </p:txBody>
      </p:sp>
      <p:sp>
        <p:nvSpPr>
          <p:cNvPr id="11" name="Title 3"/>
          <p:cNvSpPr txBox="1">
            <a:spLocks/>
          </p:cNvSpPr>
          <p:nvPr/>
        </p:nvSpPr>
        <p:spPr>
          <a:xfrm>
            <a:off x="0" y="179388"/>
            <a:ext cx="9144000" cy="1116012"/>
          </a:xfrm>
          <a:prstGeom prst="rect">
            <a:avLst/>
          </a:prstGeom>
          <a:solidFill>
            <a:schemeClr val="accent1">
              <a:lumMod val="20000"/>
              <a:lumOff val="80000"/>
              <a:alpha val="49000"/>
            </a:schemeClr>
          </a:solidFill>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solidFill>
                  <a:srgbClr val="EEECE1">
                    <a:lumMod val="25000"/>
                  </a:srgbClr>
                </a:solidFill>
              </a:rPr>
              <a:t>Potential impact</a:t>
            </a:r>
            <a:endParaRPr lang="en-US" dirty="0">
              <a:solidFill>
                <a:srgbClr val="EEECE1">
                  <a:lumMod val="25000"/>
                </a:srgbClr>
              </a:solidFill>
            </a:endParaRPr>
          </a:p>
        </p:txBody>
      </p:sp>
    </p:spTree>
    <p:extLst>
      <p:ext uri="{BB962C8B-B14F-4D97-AF65-F5344CB8AC3E}">
        <p14:creationId xmlns:p14="http://schemas.microsoft.com/office/powerpoint/2010/main" val="13085117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t>Potential  ecological impact</a:t>
            </a:r>
            <a:endParaRPr lang="en-US" sz="32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69238" y="1524001"/>
            <a:ext cx="5652788" cy="3733800"/>
          </a:xfrm>
        </p:spPr>
      </p:pic>
      <p:sp>
        <p:nvSpPr>
          <p:cNvPr id="2" name="Text Placeholder 1"/>
          <p:cNvSpPr>
            <a:spLocks noGrp="1"/>
          </p:cNvSpPr>
          <p:nvPr>
            <p:ph type="body" sz="half" idx="2"/>
          </p:nvPr>
        </p:nvSpPr>
        <p:spPr/>
        <p:txBody>
          <a:bodyPr>
            <a:normAutofit/>
          </a:bodyPr>
          <a:lstStyle/>
          <a:p>
            <a:pPr marL="342900" indent="-342900">
              <a:buFont typeface="Arial" panose="020B0604020202020204" pitchFamily="34" charset="0"/>
              <a:buChar char="•"/>
            </a:pPr>
            <a:r>
              <a:rPr lang="en-US" sz="2400" dirty="0" smtClean="0"/>
              <a:t>Score—medium</a:t>
            </a:r>
          </a:p>
          <a:p>
            <a:pPr marL="342900" indent="-342900">
              <a:buFont typeface="Arial" panose="020B0604020202020204" pitchFamily="34" charset="0"/>
              <a:buChar char="•"/>
            </a:pPr>
            <a:r>
              <a:rPr lang="en-US" sz="2400" dirty="0" smtClean="0"/>
              <a:t>US biomes (habitat types) likely to support rosy moth are  highlighted in yellow</a:t>
            </a:r>
          </a:p>
          <a:p>
            <a:pPr marL="342900" indent="-342900">
              <a:buFont typeface="Arial" panose="020B0604020202020204" pitchFamily="34" charset="0"/>
              <a:buChar char="•"/>
            </a:pPr>
            <a:r>
              <a:rPr lang="en-US" sz="2400" dirty="0" smtClean="0"/>
              <a:t>38% of the continental US has a suitable habitat and climate</a:t>
            </a:r>
            <a:endParaRPr lang="en-US" sz="2400" dirty="0"/>
          </a:p>
        </p:txBody>
      </p:sp>
      <p:sp>
        <p:nvSpPr>
          <p:cNvPr id="11" name="Text Placeholder 5"/>
          <p:cNvSpPr txBox="1">
            <a:spLocks/>
          </p:cNvSpPr>
          <p:nvPr/>
        </p:nvSpPr>
        <p:spPr>
          <a:xfrm>
            <a:off x="4957168" y="5379493"/>
            <a:ext cx="3048000" cy="45719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000" dirty="0" smtClean="0">
                <a:solidFill>
                  <a:schemeClr val="tx2">
                    <a:lumMod val="60000"/>
                    <a:lumOff val="40000"/>
                  </a:schemeClr>
                </a:solidFill>
              </a:rPr>
              <a:t>Source: CAPS PRA </a:t>
            </a:r>
            <a:r>
              <a:rPr lang="en-US" sz="1000" i="1" dirty="0" smtClean="0">
                <a:solidFill>
                  <a:schemeClr val="tx2">
                    <a:lumMod val="60000"/>
                    <a:lumOff val="40000"/>
                  </a:schemeClr>
                </a:solidFill>
              </a:rPr>
              <a:t>L. </a:t>
            </a:r>
            <a:r>
              <a:rPr lang="en-US" sz="1000" i="1" dirty="0" err="1" smtClean="0">
                <a:solidFill>
                  <a:schemeClr val="tx2">
                    <a:lumMod val="60000"/>
                    <a:lumOff val="40000"/>
                  </a:schemeClr>
                </a:solidFill>
              </a:rPr>
              <a:t>mathura</a:t>
            </a:r>
            <a:r>
              <a:rPr lang="en-US" sz="1000" dirty="0" smtClean="0">
                <a:solidFill>
                  <a:schemeClr val="tx2">
                    <a:lumMod val="60000"/>
                    <a:lumOff val="40000"/>
                  </a:schemeClr>
                </a:solidFill>
              </a:rPr>
              <a:t>, mini risk assessment</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4326471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p:pic>
      <p:sp>
        <p:nvSpPr>
          <p:cNvPr id="3" name="Title 3"/>
          <p:cNvSpPr>
            <a:spLocks noGrp="1"/>
          </p:cNvSpPr>
          <p:nvPr>
            <p:ph type="title"/>
          </p:nvPr>
        </p:nvSpPr>
        <p:spPr>
          <a:xfrm>
            <a:off x="612648" y="274320"/>
            <a:ext cx="2359152" cy="1162050"/>
          </a:xfrm>
          <a:solidFill>
            <a:srgbClr val="FFFFFF">
              <a:alpha val="69804"/>
            </a:srgbClr>
          </a:solidFill>
        </p:spPr>
        <p:txBody>
          <a:bodyPr/>
          <a:lstStyle/>
          <a:p>
            <a:pPr algn="l"/>
            <a:r>
              <a:rPr lang="en-US" sz="3200" dirty="0" smtClean="0"/>
              <a:t>Host availability</a:t>
            </a:r>
            <a:endParaRPr lang="en-US" sz="3200" dirty="0"/>
          </a:p>
        </p:txBody>
      </p:sp>
    </p:spTree>
    <p:extLst>
      <p:ext uri="{BB962C8B-B14F-4D97-AF65-F5344CB8AC3E}">
        <p14:creationId xmlns:p14="http://schemas.microsoft.com/office/powerpoint/2010/main" val="39477190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00599" y="2057400"/>
            <a:ext cx="4256275" cy="3224809"/>
          </a:xfrm>
        </p:spPr>
      </p:pic>
      <p:sp>
        <p:nvSpPr>
          <p:cNvPr id="12" name="Content Placeholder 11"/>
          <p:cNvSpPr>
            <a:spLocks noGrp="1"/>
          </p:cNvSpPr>
          <p:nvPr>
            <p:ph sz="half" idx="1"/>
          </p:nvPr>
        </p:nvSpPr>
        <p:spPr/>
        <p:txBody>
          <a:bodyPr/>
          <a:lstStyle/>
          <a:p>
            <a:pPr marL="457200" indent="-457200"/>
            <a:r>
              <a:rPr lang="en-US" dirty="0"/>
              <a:t>Score—medium</a:t>
            </a:r>
          </a:p>
          <a:p>
            <a:pPr marL="457200" indent="-457200"/>
            <a:r>
              <a:rPr lang="en-US" dirty="0"/>
              <a:t>Uncertainty—high </a:t>
            </a:r>
          </a:p>
          <a:p>
            <a:pPr marL="457200" indent="-457200"/>
            <a:r>
              <a:rPr lang="en-US" dirty="0"/>
              <a:t>Large areas in US could support establishment</a:t>
            </a:r>
          </a:p>
          <a:p>
            <a:pPr marL="457200" indent="-457200"/>
            <a:r>
              <a:rPr lang="en-US" dirty="0"/>
              <a:t>US hosts not known</a:t>
            </a:r>
          </a:p>
          <a:p>
            <a:pPr marL="457200" indent="-457200"/>
            <a:r>
              <a:rPr lang="en-US" dirty="0"/>
              <a:t>Many genera of Asian hosts occur over large areas in the </a:t>
            </a:r>
            <a:r>
              <a:rPr lang="en-US" dirty="0" smtClean="0"/>
              <a:t>US</a:t>
            </a:r>
            <a:endParaRPr lang="en-US" dirty="0"/>
          </a:p>
        </p:txBody>
      </p:sp>
      <p:sp>
        <p:nvSpPr>
          <p:cNvPr id="14" name="Title 3"/>
          <p:cNvSpPr txBox="1">
            <a:spLocks/>
          </p:cNvSpPr>
          <p:nvPr/>
        </p:nvSpPr>
        <p:spPr>
          <a:xfrm>
            <a:off x="609600" y="273050"/>
            <a:ext cx="6857999" cy="11620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algn="l"/>
            <a:r>
              <a:rPr lang="en-US" dirty="0" smtClean="0"/>
              <a:t>Establishment potential</a:t>
            </a:r>
            <a:endParaRPr lang="en-US" dirty="0"/>
          </a:p>
        </p:txBody>
      </p:sp>
    </p:spTree>
    <p:extLst>
      <p:ext uri="{BB962C8B-B14F-4D97-AF65-F5344CB8AC3E}">
        <p14:creationId xmlns:p14="http://schemas.microsoft.com/office/powerpoint/2010/main" val="2995899871"/>
      </p:ext>
    </p:extLst>
  </p:cSld>
  <p:clrMapOvr>
    <a:masterClrMapping/>
  </p:clrMapOvr>
  <p:timing>
    <p:tnLst>
      <p:par>
        <p:cTn id="1" dur="indefinite" restart="never" nodeType="tmRoot"/>
      </p:par>
    </p:tnLst>
  </p:timing>
</p:sld>
</file>

<file path=ppt/theme/theme1.xml><?xml version="1.0" encoding="utf-8"?>
<a:theme xmlns:a="http://schemas.openxmlformats.org/drawingml/2006/main" name="NPDN T&amp;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PDN T&amp;E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NPDN T&amp;E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NPDN T&amp;E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PDN_SPN theme_9-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NPDN T&amp;E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8CE068EFA14148A2951DE8F4D92158" ma:contentTypeVersion="10" ma:contentTypeDescription="Create a new document." ma:contentTypeScope="" ma:versionID="ad06e5e52adc79242e6f5aed79d5fb24">
  <xsd:schema xmlns:xsd="http://www.w3.org/2001/XMLSchema" xmlns:xs="http://www.w3.org/2001/XMLSchema" xmlns:p="http://schemas.microsoft.com/office/2006/metadata/properties" xmlns:ns2="67719ad7-55e0-464c-ae9d-9950858c5847" xmlns:ns3="f6f242ff-31df-48b7-b99e-b0567b04e821" targetNamespace="http://schemas.microsoft.com/office/2006/metadata/properties" ma:root="true" ma:fieldsID="42cdba63a8d8111072431d0c0999af60" ns2:_="" ns3:_="">
    <xsd:import namespace="67719ad7-55e0-464c-ae9d-9950858c5847"/>
    <xsd:import namespace="f6f242ff-31df-48b7-b99e-b0567b04e82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719ad7-55e0-464c-ae9d-9950858c58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f242ff-31df-48b7-b99e-b0567b04e82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D0B4C1D-6EC8-40FB-8C03-87FD0868BE20}"/>
</file>

<file path=customXml/itemProps2.xml><?xml version="1.0" encoding="utf-8"?>
<ds:datastoreItem xmlns:ds="http://schemas.openxmlformats.org/officeDocument/2006/customXml" ds:itemID="{9E99D705-60C9-4E75-BC37-9438861F35B2}"/>
</file>

<file path=customXml/itemProps3.xml><?xml version="1.0" encoding="utf-8"?>
<ds:datastoreItem xmlns:ds="http://schemas.openxmlformats.org/officeDocument/2006/customXml" ds:itemID="{B4BE2C72-5701-42A0-9D75-38E3B9406049}"/>
</file>

<file path=docProps/app.xml><?xml version="1.0" encoding="utf-8"?>
<Properties xmlns="http://schemas.openxmlformats.org/officeDocument/2006/extended-properties" xmlns:vt="http://schemas.openxmlformats.org/officeDocument/2006/docPropsVTypes">
  <Template>SPN_Modules</Template>
  <TotalTime>28446</TotalTime>
  <Words>4947</Words>
  <Application>Microsoft Office PowerPoint</Application>
  <PresentationFormat>On-screen Show (4:3)</PresentationFormat>
  <Paragraphs>469</Paragraphs>
  <Slides>45</Slides>
  <Notes>45</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45</vt:i4>
      </vt:variant>
    </vt:vector>
  </HeadingPairs>
  <TitlesOfParts>
    <vt:vector size="55" baseType="lpstr">
      <vt:lpstr>Arial</vt:lpstr>
      <vt:lpstr>Calibri</vt:lpstr>
      <vt:lpstr>Cambria</vt:lpstr>
      <vt:lpstr>Courier New</vt:lpstr>
      <vt:lpstr>NPDN T&amp;E theme</vt:lpstr>
      <vt:lpstr>1_NPDN T&amp;E Templates</vt:lpstr>
      <vt:lpstr>3_NPDN T&amp;E Templates</vt:lpstr>
      <vt:lpstr>4_NPDN T&amp;E Templates</vt:lpstr>
      <vt:lpstr>NPDN_SPN theme_9-14</vt:lpstr>
      <vt:lpstr>2_NPDN T&amp;E Templates</vt:lpstr>
      <vt:lpstr>Rosy Moth</vt:lpstr>
      <vt:lpstr>Lymantria mathura*, Rosy moth </vt:lpstr>
      <vt:lpstr>Lymantria mathura*, Rosy moth </vt:lpstr>
      <vt:lpstr>PowerPoint Presentation</vt:lpstr>
      <vt:lpstr>Background</vt:lpstr>
      <vt:lpstr>PowerPoint Presentation</vt:lpstr>
      <vt:lpstr>Potential  ecological impact</vt:lpstr>
      <vt:lpstr>Host availability</vt:lpstr>
      <vt:lpstr>PowerPoint Presentation</vt:lpstr>
      <vt:lpstr>Environmental impact</vt:lpstr>
      <vt:lpstr>Economic impact</vt:lpstr>
      <vt:lpstr>Entry potential</vt:lpstr>
      <vt:lpstr>Introduction pathways</vt:lpstr>
      <vt:lpstr>Insect biology &amp; ecology</vt:lpstr>
      <vt:lpstr>Insect biology &amp; ecology</vt:lpstr>
      <vt:lpstr>Field recognition</vt:lpstr>
      <vt:lpstr>Recognizing Lymantria spp.</vt:lpstr>
      <vt:lpstr>Lymantria mathura — identification</vt:lpstr>
      <vt:lpstr>Identification—adults</vt:lpstr>
      <vt:lpstr>Identification—males</vt:lpstr>
      <vt:lpstr>Identification—females</vt:lpstr>
      <vt:lpstr>Identification—eggs</vt:lpstr>
      <vt:lpstr> Larvae</vt:lpstr>
      <vt:lpstr>Identification—larvae</vt:lpstr>
      <vt:lpstr>Identification—larvae</vt:lpstr>
      <vt:lpstr>Similar species—Dryocampa rubicunda rosy maple moth, green striped mapleworm</vt:lpstr>
      <vt:lpstr>Rosy moth hosts</vt:lpstr>
      <vt:lpstr>Hosts, cont…</vt:lpstr>
      <vt:lpstr>Other hosts</vt:lpstr>
      <vt:lpstr> Signs and symptoms</vt:lpstr>
      <vt:lpstr>Signs and symptoms</vt:lpstr>
      <vt:lpstr>Signs and symptoms</vt:lpstr>
      <vt:lpstr>Scouting</vt:lpstr>
      <vt:lpstr>Scouting</vt:lpstr>
      <vt:lpstr>Scouting</vt:lpstr>
      <vt:lpstr>Scouting</vt:lpstr>
      <vt:lpstr>What you should do…</vt:lpstr>
      <vt:lpstr>Contact your state NPDN lab…</vt:lpstr>
      <vt:lpstr>Send in a proper sample…</vt:lpstr>
      <vt:lpstr>References</vt:lpstr>
      <vt:lpstr>Questions</vt:lpstr>
      <vt:lpstr>Presentation Credits</vt:lpstr>
      <vt:lpstr>Publication details</vt:lpstr>
      <vt:lpstr>The Sentinel Plant Network</vt:lpstr>
      <vt:lpstr>The Sentinel Plant Network’s Mission</vt:lpstr>
    </vt:vector>
  </TitlesOfParts>
  <Company>Cornell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SPN Pest/Pathogen Series: Siberian Silk Moth</dc:title>
  <dc:creator>Rachel McCarthy</dc:creator>
  <cp:lastModifiedBy>Rachel Lamorte McCarthy</cp:lastModifiedBy>
  <cp:revision>987</cp:revision>
  <cp:lastPrinted>2015-12-18T22:18:18Z</cp:lastPrinted>
  <dcterms:created xsi:type="dcterms:W3CDTF">2011-04-11T15:41:50Z</dcterms:created>
  <dcterms:modified xsi:type="dcterms:W3CDTF">2016-04-11T20:58:38Z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0x010100468CE068EFA14148A2951DE8F4D92158</vt:lpwstr>
  </property>
</Properties>
</file>