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45.xml" ContentType="application/vnd.openxmlformats-officedocument.presentationml.slide+xml"/>
  <Override PartName="/ppt/presentation.xml" ContentType="application/vnd.openxmlformats-officedocument.presentationml.presentation.main+xml"/>
  <Override PartName="/ppt/slides/slide44.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43.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notesSlides/notesSlide33.xml" ContentType="application/vnd.openxmlformats-officedocument.presentationml.notesSlide+xml"/>
  <Override PartName="/ppt/slideMasters/slideMaster3.xml" ContentType="application/vnd.openxmlformats-officedocument.presentationml.slideMaster+xml"/>
  <Override PartName="/ppt/notesSlides/notesSlide34.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Masters/slideMaster2.xml" ContentType="application/vnd.openxmlformats-officedocument.presentationml.slideMaster+xml"/>
  <Override PartName="/ppt/notesSlides/notesSlide36.xml" ContentType="application/vnd.openxmlformats-officedocument.presentationml.notesSlide+xml"/>
  <Override PartName="/ppt/slideMasters/slideMaster4.xml" ContentType="application/vnd.openxmlformats-officedocument.presentationml.slideMaster+xml"/>
  <Override PartName="/ppt/notesSlides/notesSlide43.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13" r:id="rId2"/>
    <p:sldMasterId id="2147483725" r:id="rId3"/>
    <p:sldMasterId id="2147483728" r:id="rId4"/>
  </p:sldMasterIdLst>
  <p:notesMasterIdLst>
    <p:notesMasterId r:id="rId50"/>
  </p:notesMasterIdLst>
  <p:handoutMasterIdLst>
    <p:handoutMasterId r:id="rId51"/>
  </p:handoutMasterIdLst>
  <p:sldIdLst>
    <p:sldId id="256" r:id="rId5"/>
    <p:sldId id="391" r:id="rId6"/>
    <p:sldId id="307" r:id="rId7"/>
    <p:sldId id="370" r:id="rId8"/>
    <p:sldId id="354" r:id="rId9"/>
    <p:sldId id="385" r:id="rId10"/>
    <p:sldId id="404" r:id="rId11"/>
    <p:sldId id="382" r:id="rId12"/>
    <p:sldId id="376" r:id="rId13"/>
    <p:sldId id="405" r:id="rId14"/>
    <p:sldId id="407" r:id="rId15"/>
    <p:sldId id="384" r:id="rId16"/>
    <p:sldId id="408" r:id="rId17"/>
    <p:sldId id="373" r:id="rId18"/>
    <p:sldId id="409" r:id="rId19"/>
    <p:sldId id="410" r:id="rId20"/>
    <p:sldId id="357" r:id="rId21"/>
    <p:sldId id="356" r:id="rId22"/>
    <p:sldId id="396" r:id="rId23"/>
    <p:sldId id="411" r:id="rId24"/>
    <p:sldId id="397" r:id="rId25"/>
    <p:sldId id="412" r:id="rId26"/>
    <p:sldId id="400" r:id="rId27"/>
    <p:sldId id="398" r:id="rId28"/>
    <p:sldId id="413" r:id="rId29"/>
    <p:sldId id="399" r:id="rId30"/>
    <p:sldId id="414" r:id="rId31"/>
    <p:sldId id="415" r:id="rId32"/>
    <p:sldId id="416" r:id="rId33"/>
    <p:sldId id="417" r:id="rId34"/>
    <p:sldId id="359" r:id="rId35"/>
    <p:sldId id="418" r:id="rId36"/>
    <p:sldId id="419" r:id="rId37"/>
    <p:sldId id="401" r:id="rId38"/>
    <p:sldId id="402" r:id="rId39"/>
    <p:sldId id="403" r:id="rId40"/>
    <p:sldId id="360" r:id="rId41"/>
    <p:sldId id="388" r:id="rId42"/>
    <p:sldId id="389" r:id="rId43"/>
    <p:sldId id="392" r:id="rId44"/>
    <p:sldId id="352" r:id="rId45"/>
    <p:sldId id="276" r:id="rId46"/>
    <p:sldId id="420" r:id="rId47"/>
    <p:sldId id="421" r:id="rId48"/>
    <p:sldId id="275"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Lamorte McCarthy" initials="RLM" lastIdx="6" clrIdx="0">
    <p:extLst>
      <p:ext uri="{19B8F6BF-5375-455C-9EA6-DF929625EA0E}">
        <p15:presenceInfo xmlns:p15="http://schemas.microsoft.com/office/powerpoint/2012/main" userId="S-1-5-21-1275210071-879983540-725345543-3144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A718"/>
    <a:srgbClr val="88064C"/>
    <a:srgbClr val="164072"/>
    <a:srgbClr val="669933"/>
    <a:srgbClr val="6C1E1C"/>
    <a:srgbClr val="113E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600" autoAdjust="0"/>
    <p:restoredTop sz="51899" autoAdjust="0"/>
  </p:normalViewPr>
  <p:slideViewPr>
    <p:cSldViewPr>
      <p:cViewPr varScale="1">
        <p:scale>
          <a:sx n="60" d="100"/>
          <a:sy n="60" d="100"/>
        </p:scale>
        <p:origin x="270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64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ustomXml" Target="../customXml/item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ustomXml" Target="../customXml/item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4503"/>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sz="quarter" idx="1"/>
          </p:nvPr>
        </p:nvSpPr>
        <p:spPr>
          <a:xfrm>
            <a:off x="3971081" y="0"/>
            <a:ext cx="3037735" cy="464503"/>
          </a:xfrm>
          <a:prstGeom prst="rect">
            <a:avLst/>
          </a:prstGeom>
        </p:spPr>
        <p:txBody>
          <a:bodyPr vert="horz" lIns="91294" tIns="45647" rIns="91294" bIns="45647" rtlCol="0"/>
          <a:lstStyle>
            <a:lvl1pPr algn="r">
              <a:defRPr sz="1200"/>
            </a:lvl1pPr>
          </a:lstStyle>
          <a:p>
            <a:fld id="{31132555-A8DD-40C8-A3A9-542332BC469F}" type="datetimeFigureOut">
              <a:rPr lang="en-US" smtClean="0"/>
              <a:pPr/>
              <a:t>6/18/2015</a:t>
            </a:fld>
            <a:endParaRPr lang="en-US"/>
          </a:p>
        </p:txBody>
      </p:sp>
      <p:sp>
        <p:nvSpPr>
          <p:cNvPr id="4" name="Footer Placeholder 3"/>
          <p:cNvSpPr>
            <a:spLocks noGrp="1"/>
          </p:cNvSpPr>
          <p:nvPr>
            <p:ph type="ftr" sz="quarter" idx="2"/>
          </p:nvPr>
        </p:nvSpPr>
        <p:spPr>
          <a:xfrm>
            <a:off x="0" y="8830312"/>
            <a:ext cx="3037735" cy="464503"/>
          </a:xfrm>
          <a:prstGeom prst="rect">
            <a:avLst/>
          </a:prstGeom>
        </p:spPr>
        <p:txBody>
          <a:bodyPr vert="horz" lIns="91294" tIns="45647" rIns="91294" bIns="45647" rtlCol="0" anchor="b"/>
          <a:lstStyle>
            <a:lvl1pPr algn="l">
              <a:defRPr sz="1200"/>
            </a:lvl1pPr>
          </a:lstStyle>
          <a:p>
            <a:endParaRPr lang="en-US"/>
          </a:p>
        </p:txBody>
      </p:sp>
      <p:sp>
        <p:nvSpPr>
          <p:cNvPr id="5" name="Slide Number Placeholder 4"/>
          <p:cNvSpPr>
            <a:spLocks noGrp="1"/>
          </p:cNvSpPr>
          <p:nvPr>
            <p:ph type="sldNum" sz="quarter" idx="3"/>
          </p:nvPr>
        </p:nvSpPr>
        <p:spPr>
          <a:xfrm>
            <a:off x="3971081" y="8830312"/>
            <a:ext cx="3037735" cy="464503"/>
          </a:xfrm>
          <a:prstGeom prst="rect">
            <a:avLst/>
          </a:prstGeom>
        </p:spPr>
        <p:txBody>
          <a:bodyPr vert="horz" lIns="91294" tIns="45647" rIns="91294" bIns="45647" rtlCol="0" anchor="b"/>
          <a:lstStyle>
            <a:lvl1pPr algn="r">
              <a:defRPr sz="1200"/>
            </a:lvl1pPr>
          </a:lstStyle>
          <a:p>
            <a:fld id="{659AF25F-D728-4CB0-9234-D8F7D8B33C25}" type="slidenum">
              <a:rPr lang="en-US" smtClean="0"/>
              <a:pPr/>
              <a:t>‹#›</a:t>
            </a:fld>
            <a:endParaRPr lang="en-US"/>
          </a:p>
        </p:txBody>
      </p:sp>
    </p:spTree>
    <p:extLst>
      <p:ext uri="{BB962C8B-B14F-4D97-AF65-F5344CB8AC3E}">
        <p14:creationId xmlns:p14="http://schemas.microsoft.com/office/powerpoint/2010/main" val="50482206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23" tIns="46559" rIns="93123" bIns="46559" rtlCol="0"/>
          <a:lstStyle>
            <a:lvl1pPr algn="l">
              <a:defRPr sz="1200"/>
            </a:lvl1pPr>
          </a:lstStyle>
          <a:p>
            <a:endParaRPr lang="en-US" dirty="0"/>
          </a:p>
        </p:txBody>
      </p:sp>
      <p:sp>
        <p:nvSpPr>
          <p:cNvPr id="3" name="Date Placeholder 2"/>
          <p:cNvSpPr>
            <a:spLocks noGrp="1"/>
          </p:cNvSpPr>
          <p:nvPr>
            <p:ph type="dt" idx="1"/>
          </p:nvPr>
        </p:nvSpPr>
        <p:spPr>
          <a:xfrm>
            <a:off x="3970944" y="0"/>
            <a:ext cx="3037840" cy="464820"/>
          </a:xfrm>
          <a:prstGeom prst="rect">
            <a:avLst/>
          </a:prstGeom>
        </p:spPr>
        <p:txBody>
          <a:bodyPr vert="horz" lIns="93123" tIns="46559" rIns="93123" bIns="46559" rtlCol="0"/>
          <a:lstStyle>
            <a:lvl1pPr algn="r">
              <a:defRPr sz="1200"/>
            </a:lvl1pPr>
          </a:lstStyle>
          <a:p>
            <a:fld id="{EB09893E-131B-4D69-9326-A2F7DDCC23DF}" type="datetimeFigureOut">
              <a:rPr lang="en-US" smtClean="0"/>
              <a:pPr/>
              <a:t>6/18/2015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23" tIns="46559" rIns="93123" bIns="46559" rtlCol="0" anchor="ctr"/>
          <a:lstStyle/>
          <a:p>
            <a:endParaRPr lang="en-US" dirty="0"/>
          </a:p>
        </p:txBody>
      </p:sp>
      <p:sp>
        <p:nvSpPr>
          <p:cNvPr id="5" name="Notes Placeholder 4"/>
          <p:cNvSpPr>
            <a:spLocks noGrp="1"/>
          </p:cNvSpPr>
          <p:nvPr>
            <p:ph type="body" sz="quarter" idx="3"/>
          </p:nvPr>
        </p:nvSpPr>
        <p:spPr>
          <a:xfrm>
            <a:off x="701040" y="4415796"/>
            <a:ext cx="5608320" cy="4183380"/>
          </a:xfrm>
          <a:prstGeom prst="rect">
            <a:avLst/>
          </a:prstGeom>
        </p:spPr>
        <p:txBody>
          <a:bodyPr vert="horz" lIns="93123" tIns="46559" rIns="93123" bIns="465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3"/>
            <a:ext cx="3037840" cy="464820"/>
          </a:xfrm>
          <a:prstGeom prst="rect">
            <a:avLst/>
          </a:prstGeom>
        </p:spPr>
        <p:txBody>
          <a:bodyPr vert="horz" lIns="93123" tIns="46559" rIns="93123" bIns="465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4" y="8829973"/>
            <a:ext cx="3037840" cy="464820"/>
          </a:xfrm>
          <a:prstGeom prst="rect">
            <a:avLst/>
          </a:prstGeom>
        </p:spPr>
        <p:txBody>
          <a:bodyPr vert="horz" lIns="93123" tIns="46559" rIns="93123" bIns="46559" rtlCol="0" anchor="b"/>
          <a:lstStyle>
            <a:lvl1pPr algn="r">
              <a:defRPr sz="1200"/>
            </a:lvl1pPr>
          </a:lstStyle>
          <a:p>
            <a:fld id="{EBB57A5C-E37E-4CC4-ADA7-F5AB6AC80008}" type="slidenum">
              <a:rPr lang="en-US" smtClean="0"/>
              <a:pPr/>
              <a:t>‹#›</a:t>
            </a:fld>
            <a:endParaRPr lang="en-US" dirty="0"/>
          </a:p>
        </p:txBody>
      </p:sp>
    </p:spTree>
    <p:extLst>
      <p:ext uri="{BB962C8B-B14F-4D97-AF65-F5344CB8AC3E}">
        <p14:creationId xmlns:p14="http://schemas.microsoft.com/office/powerpoint/2010/main" val="1840560480"/>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This presentation will introduce you to </a:t>
            </a:r>
            <a:r>
              <a:rPr lang="en-US" sz="1100" baseline="0" dirty="0" smtClean="0"/>
              <a:t>the Siberian silk moth,</a:t>
            </a:r>
            <a:r>
              <a:rPr lang="en-US" sz="1100" i="1" baseline="0" dirty="0" smtClean="0"/>
              <a:t> </a:t>
            </a:r>
            <a:r>
              <a:rPr lang="en-US" sz="1100" i="0" baseline="0" dirty="0" smtClean="0"/>
              <a:t>a pest</a:t>
            </a:r>
            <a:r>
              <a:rPr lang="en-US" sz="1100" dirty="0" smtClean="0"/>
              <a:t> not known to be in the United States that poses a serious risk to US urban and forest ecosystems should it be introduced. USDA has been and continues to survey for this pest but</a:t>
            </a:r>
            <a:r>
              <a:rPr lang="en-US" sz="1100" baseline="0" dirty="0" smtClean="0"/>
              <a:t> we ask that members of the Sentinel Plant Network keep their eyes out for it as well. </a:t>
            </a:r>
            <a:endParaRPr lang="en-US" sz="1100" kern="1200" baseline="0" dirty="0" smtClean="0">
              <a:solidFill>
                <a:schemeClr val="tx1"/>
              </a:solidFill>
              <a:effectLst/>
              <a:latin typeface="+mn-lt"/>
              <a:ea typeface="+mn-ea"/>
              <a:cs typeface="+mn-cs"/>
            </a:endParaRPr>
          </a:p>
          <a:p>
            <a:endParaRPr lang="en-US" sz="11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u="none" baseline="0" dirty="0" smtClean="0">
                <a:solidFill>
                  <a:srgbClr val="FFC000"/>
                </a:solidFill>
              </a:rPr>
              <a:t>The text provided in the notes section is not meant to be read verbatim to the audience.  It is meant to provide the speaker with the </a:t>
            </a:r>
            <a:r>
              <a:rPr lang="en-US" altLang="en-US" sz="1100" dirty="0" smtClean="0">
                <a:latin typeface="Arial" pitchFamily="34" charset="0"/>
              </a:rPr>
              <a:t>necessary background information to support what is presented on each slide.</a:t>
            </a:r>
            <a:endParaRPr lang="en-US" altLang="en-US" sz="1100" dirty="0" smtClean="0">
              <a:latin typeface="Times New Roman" pitchFamily="18" charset="0"/>
            </a:endParaRPr>
          </a:p>
          <a:p>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46A106AF-DDC9-4FD4-8F38-B587DFFD24D5}" type="datetime1">
              <a:rPr lang="en-US" smtClean="0"/>
              <a:pPr/>
              <a:t>6/18/2015</a:t>
            </a:fld>
            <a:endParaRPr lang="en-US" dirty="0"/>
          </a:p>
        </p:txBody>
      </p:sp>
    </p:spTree>
    <p:extLst>
      <p:ext uri="{BB962C8B-B14F-4D97-AF65-F5344CB8AC3E}">
        <p14:creationId xmlns:p14="http://schemas.microsoft.com/office/powerpoint/2010/main" val="346938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Forest damage, defoliation and mortality have significant impacts on both the environment and ecosystem health. When assessing environmental impact such things as – affects on biodiversity and disruption of overall ecosystem function are considered. </a:t>
            </a:r>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Any time you have weakened and stressed trees, those trees are more vulnerable to attack by secondary pests and environmental stresses which could ultimately lead to forest death and increased risk of fires. Newly established, invasive species can have devastating effects on the environment. </a:t>
            </a:r>
          </a:p>
          <a:p>
            <a:endParaRPr lang="en-US" i="0"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10</a:t>
            </a:fld>
            <a:endParaRPr lang="en-US" dirty="0"/>
          </a:p>
        </p:txBody>
      </p:sp>
      <p:sp>
        <p:nvSpPr>
          <p:cNvPr id="6" name="Date Placeholder 5"/>
          <p:cNvSpPr>
            <a:spLocks noGrp="1"/>
          </p:cNvSpPr>
          <p:nvPr>
            <p:ph type="dt" idx="12"/>
          </p:nvPr>
        </p:nvSpPr>
        <p:spPr/>
        <p:txBody>
          <a:bodyPr/>
          <a:lstStyle/>
          <a:p>
            <a:fld id="{25F97712-FECF-4CB7-BC7A-46F20457EB40}" type="datetime1">
              <a:rPr lang="en-US" smtClean="0"/>
              <a:pPr/>
              <a:t>6/18/2015</a:t>
            </a:fld>
            <a:endParaRPr lang="en-US" dirty="0"/>
          </a:p>
        </p:txBody>
      </p:sp>
    </p:spTree>
    <p:extLst>
      <p:ext uri="{BB962C8B-B14F-4D97-AF65-F5344CB8AC3E}">
        <p14:creationId xmlns:p14="http://schemas.microsoft.com/office/powerpoint/2010/main" val="2648824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Although</a:t>
            </a:r>
            <a:r>
              <a:rPr lang="en-US" i="1" dirty="0" smtClean="0"/>
              <a:t> D. sibiricus</a:t>
            </a:r>
            <a:r>
              <a:rPr lang="en-US" i="1" baseline="0" dirty="0" smtClean="0"/>
              <a:t> </a:t>
            </a:r>
            <a:r>
              <a:rPr lang="en-US" i="0" baseline="0" dirty="0" smtClean="0"/>
              <a:t>is moderately host specific, they still</a:t>
            </a:r>
            <a:r>
              <a:rPr lang="en-US" baseline="0" dirty="0" smtClean="0"/>
              <a:t> feed on over 20 coniferous species. Many of the species it feeds on within its native distribution are not available in the US so it would have to feed upon species that it has not yet encountered. </a:t>
            </a:r>
          </a:p>
          <a:p>
            <a:endParaRPr lang="en-US" baseline="0" dirty="0" smtClean="0"/>
          </a:p>
          <a:p>
            <a:r>
              <a:rPr lang="en-US" baseline="0" dirty="0" smtClean="0"/>
              <a:t>The susceptibility of US species has yet to be determined.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11</a:t>
            </a:fld>
            <a:endParaRPr lang="en-US" dirty="0"/>
          </a:p>
        </p:txBody>
      </p:sp>
      <p:sp>
        <p:nvSpPr>
          <p:cNvPr id="6" name="Date Placeholder 5"/>
          <p:cNvSpPr>
            <a:spLocks noGrp="1"/>
          </p:cNvSpPr>
          <p:nvPr>
            <p:ph type="dt" idx="12"/>
          </p:nvPr>
        </p:nvSpPr>
        <p:spPr/>
        <p:txBody>
          <a:bodyPr/>
          <a:lstStyle/>
          <a:p>
            <a:fld id="{1A2C15F9-6A20-4785-AD43-ACACF5EE0901}" type="datetime1">
              <a:rPr lang="en-US" smtClean="0"/>
              <a:pPr/>
              <a:t>6/18/2015</a:t>
            </a:fld>
            <a:endParaRPr lang="en-US" dirty="0"/>
          </a:p>
        </p:txBody>
      </p:sp>
    </p:spTree>
    <p:extLst>
      <p:ext uri="{BB962C8B-B14F-4D97-AF65-F5344CB8AC3E}">
        <p14:creationId xmlns:p14="http://schemas.microsoft.com/office/powerpoint/2010/main" val="4012960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great deal of uncertainty is associated</a:t>
            </a:r>
            <a:r>
              <a:rPr lang="en-US" baseline="0" dirty="0" smtClean="0"/>
              <a:t> with entry potential. This is due in part because identification to species is not required AND because the number of interceptions are drastically lower as compared to other pests entering the US.   </a:t>
            </a:r>
          </a:p>
          <a:p>
            <a:endParaRPr lang="en-US" baseline="0" dirty="0" smtClean="0"/>
          </a:p>
          <a:p>
            <a:r>
              <a:rPr lang="en-US" baseline="0" dirty="0" smtClean="0"/>
              <a:t>The genius </a:t>
            </a:r>
            <a:r>
              <a:rPr lang="en-US" i="1" baseline="0" dirty="0" smtClean="0"/>
              <a:t>Dendrolimus</a:t>
            </a:r>
            <a:r>
              <a:rPr lang="en-US" baseline="0" dirty="0" smtClean="0"/>
              <a:t> belongs to the family </a:t>
            </a:r>
            <a:r>
              <a:rPr lang="en-US" baseline="0" dirty="0" err="1" smtClean="0"/>
              <a:t>Lasiocampidae</a:t>
            </a:r>
            <a:r>
              <a:rPr lang="en-US" baseline="0" dirty="0" smtClean="0"/>
              <a:t>. All members of this family are considered “actionable”. Which means that an inspector only needs to identify it to family, before a regulatory decision is made to intercept that cargo or shipment. Specimens identified as “</a:t>
            </a:r>
            <a:r>
              <a:rPr lang="en-US" baseline="0" dirty="0" err="1" smtClean="0"/>
              <a:t>Lasiocampidae</a:t>
            </a:r>
            <a:r>
              <a:rPr lang="en-US" baseline="0" dirty="0" smtClean="0"/>
              <a:t>” have been more frequent than those confirmed as </a:t>
            </a:r>
            <a:r>
              <a:rPr lang="en-US" i="1" baseline="0" dirty="0" smtClean="0"/>
              <a:t>D. sibiricus</a:t>
            </a:r>
            <a:r>
              <a:rPr lang="en-US" baseline="0" dirty="0" smtClean="0"/>
              <a:t>. </a:t>
            </a:r>
          </a:p>
          <a:p>
            <a:endParaRPr lang="en-US" baseline="0" dirty="0" smtClean="0"/>
          </a:p>
          <a:p>
            <a:r>
              <a:rPr lang="en-US" baseline="0" dirty="0" smtClean="0"/>
              <a:t>Because all stages of the moth are </a:t>
            </a:r>
            <a:r>
              <a:rPr lang="en-US" baseline="0" dirty="0" err="1" smtClean="0"/>
              <a:t>crypic</a:t>
            </a:r>
            <a:r>
              <a:rPr lang="en-US" baseline="0" dirty="0" smtClean="0"/>
              <a:t>, it may easily be overlooked during inspections and thereby brought in within infested plant material.</a:t>
            </a:r>
          </a:p>
          <a:p>
            <a:endParaRPr lang="en-US" baseline="0"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12</a:t>
            </a:fld>
            <a:endParaRPr lang="en-US" dirty="0"/>
          </a:p>
        </p:txBody>
      </p:sp>
      <p:sp>
        <p:nvSpPr>
          <p:cNvPr id="6" name="Date Placeholder 5"/>
          <p:cNvSpPr>
            <a:spLocks noGrp="1"/>
          </p:cNvSpPr>
          <p:nvPr>
            <p:ph type="dt" idx="12"/>
          </p:nvPr>
        </p:nvSpPr>
        <p:spPr/>
        <p:txBody>
          <a:bodyPr/>
          <a:lstStyle/>
          <a:p>
            <a:fld id="{BC5F7D1E-3BC0-43FE-B628-F6B689BDCE42}"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fair amount of uncertainty is associated in regard to the potential establishment of </a:t>
            </a:r>
            <a:r>
              <a:rPr lang="en-US" i="1" baseline="0" dirty="0" smtClean="0"/>
              <a:t>Dendrolimus sibiricus</a:t>
            </a:r>
            <a:r>
              <a:rPr lang="en-US" i="0" baseline="0" dirty="0" smtClean="0"/>
              <a:t> but it still receives a rating of high in this category. All stages can be brought into the US on or in infested plant material and there is always the potential that they could be missed during inspection. Additionally, as we saw earlier, USDA  estimates that much of the continental US has a suitable climate and host plants to support establishment of </a:t>
            </a:r>
            <a:r>
              <a:rPr lang="en-US" i="1" baseline="0" dirty="0" smtClean="0"/>
              <a:t>D. sibiricus</a:t>
            </a:r>
            <a:r>
              <a:rPr lang="en-US" i="0" baseline="0" dirty="0" smtClean="0"/>
              <a:t>. </a:t>
            </a:r>
          </a:p>
          <a:p>
            <a:endParaRPr lang="en-US" i="0" baseline="0" dirty="0" smtClean="0"/>
          </a:p>
          <a:p>
            <a:r>
              <a:rPr lang="en-US" i="0" baseline="0" dirty="0" smtClean="0"/>
              <a:t>So even though introduction potential is considered low, establishment potential rates </a:t>
            </a:r>
            <a:r>
              <a:rPr lang="en-US" b="1" i="0" baseline="0" dirty="0" smtClean="0"/>
              <a:t>high</a:t>
            </a:r>
            <a:r>
              <a:rPr lang="en-US" i="0" baseline="0" dirty="0" smtClean="0"/>
              <a:t> should </a:t>
            </a:r>
            <a:r>
              <a:rPr lang="en-US" i="1" baseline="0" dirty="0" smtClean="0"/>
              <a:t>D. sibiricus </a:t>
            </a:r>
            <a:r>
              <a:rPr lang="en-US" i="0" baseline="0" dirty="0" smtClean="0"/>
              <a:t>make its way into the US.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13</a:t>
            </a:fld>
            <a:endParaRPr lang="en-US" dirty="0"/>
          </a:p>
        </p:txBody>
      </p:sp>
      <p:sp>
        <p:nvSpPr>
          <p:cNvPr id="6" name="Date Placeholder 5"/>
          <p:cNvSpPr>
            <a:spLocks noGrp="1"/>
          </p:cNvSpPr>
          <p:nvPr>
            <p:ph type="dt" idx="12"/>
          </p:nvPr>
        </p:nvSpPr>
        <p:spPr/>
        <p:txBody>
          <a:bodyPr/>
          <a:lstStyle/>
          <a:p>
            <a:fld id="{EE361C45-B8A7-4CCC-A7AF-3B694F21D6AE}" type="datetime1">
              <a:rPr lang="en-US" smtClean="0"/>
              <a:pPr/>
              <a:t>6/18/2015</a:t>
            </a:fld>
            <a:endParaRPr lang="en-US" dirty="0"/>
          </a:p>
        </p:txBody>
      </p:sp>
    </p:spTree>
    <p:extLst>
      <p:ext uri="{BB962C8B-B14F-4D97-AF65-F5344CB8AC3E}">
        <p14:creationId xmlns:p14="http://schemas.microsoft.com/office/powerpoint/2010/main" val="3781834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places</a:t>
            </a:r>
            <a:r>
              <a:rPr lang="en-US" baseline="0" dirty="0" smtClean="0"/>
              <a:t> where </a:t>
            </a:r>
            <a:r>
              <a:rPr lang="en-US" i="1" baseline="0" dirty="0" smtClean="0"/>
              <a:t>Dendrolimus sibiricus </a:t>
            </a:r>
            <a:r>
              <a:rPr lang="en-US" baseline="0" dirty="0" smtClean="0"/>
              <a:t>is native or has become established, it is spreading by approximately 7-31 miles per year.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14</a:t>
            </a:fld>
            <a:endParaRPr lang="en-US" dirty="0"/>
          </a:p>
        </p:txBody>
      </p:sp>
      <p:sp>
        <p:nvSpPr>
          <p:cNvPr id="6" name="Date Placeholder 5"/>
          <p:cNvSpPr>
            <a:spLocks noGrp="1"/>
          </p:cNvSpPr>
          <p:nvPr>
            <p:ph type="dt" idx="12"/>
          </p:nvPr>
        </p:nvSpPr>
        <p:spPr/>
        <p:txBody>
          <a:bodyPr/>
          <a:lstStyle/>
          <a:p>
            <a:fld id="{B24AFA77-2744-4AF8-93A2-7833D1538EFA}" type="datetime1">
              <a:rPr lang="en-US" smtClean="0"/>
              <a:pPr/>
              <a:t>6/18/2015</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Siberian silk</a:t>
            </a:r>
            <a:r>
              <a:rPr lang="en-US" baseline="0" dirty="0" smtClean="0"/>
              <a:t> moth can be introduced into new locations unknowingly by sharing infested plant resources. All stages can be transported on plants moving in trade, particularly plants for planting, within soil, on cut branches, even on artificial and live Christmas trees.</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15</a:t>
            </a:fld>
            <a:endParaRPr lang="en-US" dirty="0"/>
          </a:p>
        </p:txBody>
      </p:sp>
      <p:sp>
        <p:nvSpPr>
          <p:cNvPr id="6" name="Date Placeholder 5"/>
          <p:cNvSpPr>
            <a:spLocks noGrp="1"/>
          </p:cNvSpPr>
          <p:nvPr>
            <p:ph type="dt" idx="12"/>
          </p:nvPr>
        </p:nvSpPr>
        <p:spPr/>
        <p:txBody>
          <a:bodyPr/>
          <a:lstStyle/>
          <a:p>
            <a:fld id="{DD636064-2980-49EC-ABE4-72C912D205B9}" type="datetime1">
              <a:rPr lang="en-US" smtClean="0"/>
              <a:pPr/>
              <a:t>6/18/2015</a:t>
            </a:fld>
            <a:endParaRPr lang="en-US" dirty="0"/>
          </a:p>
        </p:txBody>
      </p:sp>
    </p:spTree>
    <p:extLst>
      <p:ext uri="{BB962C8B-B14F-4D97-AF65-F5344CB8AC3E}">
        <p14:creationId xmlns:p14="http://schemas.microsoft.com/office/powerpoint/2010/main" val="4225094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Developing larvae overwinter in the soil, so again there is the potential</a:t>
            </a:r>
            <a:r>
              <a:rPr lang="en-US" baseline="0" dirty="0" smtClean="0"/>
              <a:t> for introduction via container or balled plants or seedlings.</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16</a:t>
            </a:fld>
            <a:endParaRPr lang="en-US" dirty="0"/>
          </a:p>
        </p:txBody>
      </p:sp>
      <p:sp>
        <p:nvSpPr>
          <p:cNvPr id="6" name="Date Placeholder 5"/>
          <p:cNvSpPr>
            <a:spLocks noGrp="1"/>
          </p:cNvSpPr>
          <p:nvPr>
            <p:ph type="dt" idx="12"/>
          </p:nvPr>
        </p:nvSpPr>
        <p:spPr/>
        <p:txBody>
          <a:bodyPr/>
          <a:lstStyle/>
          <a:p>
            <a:fld id="{DD636064-2980-49EC-ABE4-72C912D205B9}" type="datetime1">
              <a:rPr lang="en-US" smtClean="0"/>
              <a:pPr/>
              <a:t>6/18/2015</a:t>
            </a:fld>
            <a:endParaRPr lang="en-US" dirty="0"/>
          </a:p>
        </p:txBody>
      </p:sp>
    </p:spTree>
    <p:extLst>
      <p:ext uri="{BB962C8B-B14F-4D97-AF65-F5344CB8AC3E}">
        <p14:creationId xmlns:p14="http://schemas.microsoft.com/office/powerpoint/2010/main" val="3820937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a:t>
            </a:r>
            <a:r>
              <a:rPr lang="en-US" dirty="0"/>
              <a:t>natural conditions the Siberian silk moth requires two-three years to complete its life cycle. However, in southern parts of its range it can complete its life cycle in one year. </a:t>
            </a:r>
          </a:p>
          <a:p>
            <a:endParaRPr lang="en-US" dirty="0"/>
          </a:p>
          <a:p>
            <a:r>
              <a:rPr lang="en-US" dirty="0"/>
              <a:t>The biology described here is based on typical life cycle in the middle latitudes within its native range. </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17</a:t>
            </a:fld>
            <a:endParaRPr lang="en-US" dirty="0"/>
          </a:p>
        </p:txBody>
      </p:sp>
      <p:sp>
        <p:nvSpPr>
          <p:cNvPr id="6" name="Date Placeholder 5"/>
          <p:cNvSpPr>
            <a:spLocks noGrp="1"/>
          </p:cNvSpPr>
          <p:nvPr>
            <p:ph type="dt" idx="12"/>
          </p:nvPr>
        </p:nvSpPr>
        <p:spPr/>
        <p:txBody>
          <a:bodyPr/>
          <a:lstStyle/>
          <a:p>
            <a:fld id="{AAE21690-568C-4560-B1C6-986EF59BFBB0}" type="datetime1">
              <a:rPr lang="en-US" smtClean="0"/>
              <a:pPr/>
              <a:t>6/18/2015</a:t>
            </a:fld>
            <a:endParaRPr lang="en-US" dirty="0"/>
          </a:p>
        </p:txBody>
      </p:sp>
    </p:spTree>
    <p:extLst>
      <p:ext uri="{BB962C8B-B14F-4D97-AF65-F5344CB8AC3E}">
        <p14:creationId xmlns:p14="http://schemas.microsoft.com/office/powerpoint/2010/main" val="480957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Flight </a:t>
            </a:r>
            <a:r>
              <a:rPr lang="en-US" dirty="0"/>
              <a:t>of adult moths occurs in mid-July. Immediately after mating, females lay eggs on the needles of host trees. Females lay an average of 200-300 eggs, with some laying as many as 800 eggs.  Typically eggs are laid in the lower part of the crowns but in outbreak years eggs are laid throughout the tree and on nearby ground. The egg stage is typically present in the field for about 13-15 days.</a:t>
            </a:r>
          </a:p>
          <a:p>
            <a:endParaRPr lang="en-US" dirty="0"/>
          </a:p>
          <a:p>
            <a:r>
              <a:rPr lang="en-US" dirty="0"/>
              <a:t>First instar larvae feed on the edges of needles. With each instar the damage to the needles increases. In September, third instar larvae migrate to the soil to overwinter. </a:t>
            </a:r>
          </a:p>
          <a:p>
            <a:endParaRPr lang="en-US" dirty="0"/>
          </a:p>
          <a:p>
            <a:r>
              <a:rPr lang="en-US" dirty="0"/>
              <a:t>The following spring (end of April), larvae return to the crowns and feed on remaining needles and the bark of young shoots and cones. In autumn, the larvae migrate to the soil and overwinter for a second time. </a:t>
            </a:r>
          </a:p>
          <a:p>
            <a:endParaRPr lang="en-US" dirty="0"/>
          </a:p>
          <a:p>
            <a:r>
              <a:rPr lang="en-US" dirty="0"/>
              <a:t>In May and June of the next year, the larvae feed intensively eating about 95% of the food they require for development. This last instar is the most damaging. In total, larvae molt 5 to 7 times and have, correspondingly, 6 to 8 instars. In June, larvae construct cocoons. Pupation takes about one month.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establishment of D. </a:t>
            </a:r>
            <a:r>
              <a:rPr lang="en-US" sz="1200" kern="1200" dirty="0" err="1" smtClean="0">
                <a:solidFill>
                  <a:schemeClr val="tx1"/>
                </a:solidFill>
                <a:effectLst/>
                <a:latin typeface="+mn-lt"/>
                <a:ea typeface="+mn-ea"/>
                <a:cs typeface="+mn-cs"/>
              </a:rPr>
              <a:t>sibicus</a:t>
            </a:r>
            <a:r>
              <a:rPr lang="en-US" sz="1200" kern="1200" dirty="0" smtClean="0">
                <a:solidFill>
                  <a:schemeClr val="tx1"/>
                </a:solidFill>
                <a:effectLst/>
                <a:latin typeface="+mn-lt"/>
                <a:ea typeface="+mn-ea"/>
                <a:cs typeface="+mn-cs"/>
              </a:rPr>
              <a:t> in the US could be a single year life cycle.</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18</a:t>
            </a:fld>
            <a:endParaRPr lang="en-US" dirty="0"/>
          </a:p>
        </p:txBody>
      </p:sp>
      <p:sp>
        <p:nvSpPr>
          <p:cNvPr id="6" name="Date Placeholder 5"/>
          <p:cNvSpPr>
            <a:spLocks noGrp="1"/>
          </p:cNvSpPr>
          <p:nvPr>
            <p:ph type="dt" idx="12"/>
          </p:nvPr>
        </p:nvSpPr>
        <p:spPr/>
        <p:txBody>
          <a:bodyPr/>
          <a:lstStyle/>
          <a:p>
            <a:fld id="{32FC5CC6-7765-4A7D-A853-6297D39FBBEE}" type="datetime1">
              <a:rPr lang="en-US" smtClean="0"/>
              <a:pPr/>
              <a:t>6/18/2015</a:t>
            </a:fld>
            <a:endParaRPr lang="en-US" dirty="0"/>
          </a:p>
        </p:txBody>
      </p:sp>
    </p:spTree>
    <p:extLst>
      <p:ext uri="{BB962C8B-B14F-4D97-AF65-F5344CB8AC3E}">
        <p14:creationId xmlns:p14="http://schemas.microsoft.com/office/powerpoint/2010/main" val="2752668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Siberian</a:t>
            </a:r>
            <a:r>
              <a:rPr lang="en-US" baseline="0" dirty="0" smtClean="0"/>
              <a:t> silk moth eggs are quite distinct and could easily be observed in the field. </a:t>
            </a:r>
            <a:endParaRPr lang="en-US" dirty="0"/>
          </a:p>
        </p:txBody>
      </p:sp>
      <p:sp>
        <p:nvSpPr>
          <p:cNvPr id="4" name="Date Placeholder 3"/>
          <p:cNvSpPr>
            <a:spLocks noGrp="1"/>
          </p:cNvSpPr>
          <p:nvPr>
            <p:ph type="dt" idx="10"/>
          </p:nvPr>
        </p:nvSpPr>
        <p:spPr/>
        <p:txBody>
          <a:bodyPr/>
          <a:lstStyle/>
          <a:p>
            <a:fld id="{7B7452DD-0576-46E3-9139-E6AA2085B36B}"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19</a:t>
            </a:fld>
            <a:endParaRPr lang="en-US" dirty="0"/>
          </a:p>
        </p:txBody>
      </p:sp>
    </p:spTree>
    <p:extLst>
      <p:ext uri="{BB962C8B-B14F-4D97-AF65-F5344CB8AC3E}">
        <p14:creationId xmlns:p14="http://schemas.microsoft.com/office/powerpoint/2010/main" val="21218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Siberian silk moth, </a:t>
            </a:r>
            <a:r>
              <a:rPr lang="en-US" i="1" dirty="0" smtClean="0"/>
              <a:t>Dendrolimus sibiricus</a:t>
            </a:r>
            <a:r>
              <a:rPr lang="en-US" dirty="0" smtClean="0"/>
              <a:t>, is the most harmful defoliator of coniferous forests in North Asia. It does</a:t>
            </a:r>
            <a:r>
              <a:rPr lang="en-US" baseline="0" dirty="0" smtClean="0"/>
              <a:t> not yet occur in North America. </a:t>
            </a:r>
            <a:endParaRPr lang="en-US" i="1" dirty="0"/>
          </a:p>
        </p:txBody>
      </p:sp>
      <p:sp>
        <p:nvSpPr>
          <p:cNvPr id="4" name="Date Placeholder 3"/>
          <p:cNvSpPr>
            <a:spLocks noGrp="1"/>
          </p:cNvSpPr>
          <p:nvPr>
            <p:ph type="dt" idx="10"/>
          </p:nvPr>
        </p:nvSpPr>
        <p:spPr/>
        <p:txBody>
          <a:bodyPr/>
          <a:lstStyle/>
          <a:p>
            <a:fld id="{D08A7867-4D51-4B7C-9E58-18F02BDC0B4C}"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a:t>
            </a:fld>
            <a:endParaRPr lang="en-US" dirty="0"/>
          </a:p>
        </p:txBody>
      </p:sp>
    </p:spTree>
    <p:extLst>
      <p:ext uri="{BB962C8B-B14F-4D97-AF65-F5344CB8AC3E}">
        <p14:creationId xmlns:p14="http://schemas.microsoft.com/office/powerpoint/2010/main" val="2960328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ffectLst/>
                <a:latin typeface="+mn-lt"/>
              </a:rPr>
              <a:t>Eggs are elongate and light green when laid becoming darker and spotted as they age. </a:t>
            </a:r>
            <a:r>
              <a:rPr lang="en-US" sz="1200" kern="1200" baseline="0" dirty="0" smtClean="0">
                <a:solidFill>
                  <a:schemeClr val="tx1"/>
                </a:solidFill>
                <a:effectLst/>
                <a:latin typeface="+mn-lt"/>
                <a:ea typeface="+mn-ea"/>
                <a:cs typeface="+mn-cs"/>
              </a:rPr>
              <a:t>D</a:t>
            </a:r>
            <a:r>
              <a:rPr lang="en-US" sz="1200" kern="1200" dirty="0" smtClean="0">
                <a:solidFill>
                  <a:schemeClr val="tx1"/>
                </a:solidFill>
                <a:latin typeface="+mn-lt"/>
                <a:ea typeface="+mn-ea"/>
                <a:cs typeface="+mn-cs"/>
              </a:rPr>
              <a:t>ouglas fir tussock moth eggs may look somewhat like Siberian silk moth eggs.</a:t>
            </a:r>
            <a:r>
              <a:rPr lang="en-US" sz="1200" kern="1200" baseline="0" dirty="0" smtClean="0">
                <a:solidFill>
                  <a:schemeClr val="tx1"/>
                </a:solidFill>
                <a:latin typeface="+mn-lt"/>
                <a:ea typeface="+mn-ea"/>
                <a:cs typeface="+mn-cs"/>
              </a:rPr>
              <a:t> </a:t>
            </a:r>
            <a:endParaRPr lang="en" sz="1200" kern="1200" dirty="0" smtClean="0">
              <a:solidFill>
                <a:schemeClr val="tx1"/>
              </a:solidFill>
              <a:latin typeface="+mn-lt"/>
              <a:ea typeface="+mn-ea"/>
              <a:cs typeface="+mn-cs"/>
            </a:endParaRP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20</a:t>
            </a:fld>
            <a:endParaRPr lang="en-US" dirty="0"/>
          </a:p>
        </p:txBody>
      </p:sp>
      <p:sp>
        <p:nvSpPr>
          <p:cNvPr id="6" name="Date Placeholder 5"/>
          <p:cNvSpPr>
            <a:spLocks noGrp="1"/>
          </p:cNvSpPr>
          <p:nvPr>
            <p:ph type="dt" idx="12"/>
          </p:nvPr>
        </p:nvSpPr>
        <p:spPr/>
        <p:txBody>
          <a:bodyPr/>
          <a:lstStyle/>
          <a:p>
            <a:fld id="{3CF54009-8EED-4750-8DE5-60DF79DD1979}" type="datetime1">
              <a:rPr lang="en-US" smtClean="0"/>
              <a:pPr/>
              <a:t>6/18/2015</a:t>
            </a:fld>
            <a:endParaRPr lang="en-US" dirty="0"/>
          </a:p>
        </p:txBody>
      </p:sp>
    </p:spTree>
    <p:extLst>
      <p:ext uri="{BB962C8B-B14F-4D97-AF65-F5344CB8AC3E}">
        <p14:creationId xmlns:p14="http://schemas.microsoft.com/office/powerpoint/2010/main" val="632855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Any large,</a:t>
            </a:r>
            <a:r>
              <a:rPr lang="en-US" baseline="0" dirty="0" smtClean="0"/>
              <a:t> hairy voracious caterpillar on a conifer should be examined as a potential </a:t>
            </a:r>
            <a:r>
              <a:rPr lang="en-US" i="1" baseline="0" dirty="0" smtClean="0"/>
              <a:t>Dendrolimus </a:t>
            </a:r>
            <a:r>
              <a:rPr lang="en-US" i="0" baseline="0" dirty="0" smtClean="0"/>
              <a:t>invader.</a:t>
            </a:r>
            <a:endParaRPr lang="en-US" dirty="0" smtClean="0"/>
          </a:p>
          <a:p>
            <a:endParaRPr lang="en-US" dirty="0"/>
          </a:p>
        </p:txBody>
      </p:sp>
      <p:sp>
        <p:nvSpPr>
          <p:cNvPr id="4" name="Date Placeholder 3"/>
          <p:cNvSpPr>
            <a:spLocks noGrp="1"/>
          </p:cNvSpPr>
          <p:nvPr>
            <p:ph type="dt" idx="10"/>
          </p:nvPr>
        </p:nvSpPr>
        <p:spPr/>
        <p:txBody>
          <a:bodyPr/>
          <a:lstStyle/>
          <a:p>
            <a:fld id="{073EB092-88BC-4434-9C06-607B1A64604F}"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21</a:t>
            </a:fld>
            <a:endParaRPr lang="en-US" dirty="0"/>
          </a:p>
        </p:txBody>
      </p:sp>
    </p:spTree>
    <p:extLst>
      <p:ext uri="{BB962C8B-B14F-4D97-AF65-F5344CB8AC3E}">
        <p14:creationId xmlns:p14="http://schemas.microsoft.com/office/powerpoint/2010/main" val="631616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mature larvae</a:t>
            </a:r>
            <a:r>
              <a:rPr lang="en-US" baseline="0" dirty="0" smtClean="0"/>
              <a:t> average </a:t>
            </a:r>
            <a:r>
              <a:rPr lang="en-US" dirty="0" smtClean="0"/>
              <a:t>2 </a:t>
            </a:r>
            <a:r>
              <a:rPr lang="en-US" sz="1500" baseline="30000" dirty="0" smtClean="0"/>
              <a:t>3</a:t>
            </a:r>
            <a:r>
              <a:rPr lang="en-US" sz="1500" dirty="0" smtClean="0"/>
              <a:t>⁄</a:t>
            </a:r>
            <a:r>
              <a:rPr lang="en-US" sz="1500" baseline="-25000" dirty="0" smtClean="0"/>
              <a:t>16</a:t>
            </a:r>
            <a:r>
              <a:rPr lang="en-US" sz="1500" dirty="0" smtClean="0"/>
              <a:t> </a:t>
            </a:r>
            <a:r>
              <a:rPr lang="en-US" dirty="0" smtClean="0"/>
              <a:t>to 2 </a:t>
            </a:r>
            <a:r>
              <a:rPr lang="en-US" sz="1500" baseline="30000" dirty="0" smtClean="0"/>
              <a:t>3</a:t>
            </a:r>
            <a:r>
              <a:rPr lang="en-US" sz="1500" dirty="0" smtClean="0"/>
              <a:t>⁄</a:t>
            </a:r>
            <a:r>
              <a:rPr lang="en-US" sz="1500" baseline="-25000" dirty="0" smtClean="0"/>
              <a:t>4</a:t>
            </a:r>
            <a:r>
              <a:rPr lang="en-US" sz="1500" dirty="0" smtClean="0"/>
              <a:t> </a:t>
            </a:r>
            <a:r>
              <a:rPr lang="en-US" dirty="0" smtClean="0"/>
              <a:t>inches long and the 2</a:t>
            </a:r>
            <a:r>
              <a:rPr lang="en-US" baseline="30000" dirty="0" smtClean="0"/>
              <a:t>nd</a:t>
            </a:r>
            <a:r>
              <a:rPr lang="en-US" dirty="0" smtClean="0"/>
              <a:t> and 3</a:t>
            </a:r>
            <a:r>
              <a:rPr lang="en-US" baseline="30000" dirty="0" smtClean="0"/>
              <a:t>rd</a:t>
            </a:r>
            <a:r>
              <a:rPr lang="en-US" dirty="0" smtClean="0"/>
              <a:t> segments are marked with blue-black stripes. Reddish setae are found on the sides of larvae, usually as red jagged bands or spots. There</a:t>
            </a:r>
            <a:r>
              <a:rPr lang="en-US" baseline="0" dirty="0" smtClean="0"/>
              <a:t> are records of larvae reaching over 4 inches in length.</a:t>
            </a: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22</a:t>
            </a:fld>
            <a:endParaRPr lang="en-US" dirty="0"/>
          </a:p>
        </p:txBody>
      </p:sp>
      <p:sp>
        <p:nvSpPr>
          <p:cNvPr id="6" name="Date Placeholder 5"/>
          <p:cNvSpPr>
            <a:spLocks noGrp="1"/>
          </p:cNvSpPr>
          <p:nvPr>
            <p:ph type="dt" idx="12"/>
          </p:nvPr>
        </p:nvSpPr>
        <p:spPr/>
        <p:txBody>
          <a:bodyPr/>
          <a:lstStyle/>
          <a:p>
            <a:fld id="{888462EE-C73B-4CC3-BCD0-64A0F20EAAEF}" type="datetime1">
              <a:rPr lang="en-US" smtClean="0"/>
              <a:pPr/>
              <a:t>6/18/2015</a:t>
            </a:fld>
            <a:endParaRPr lang="en-US" dirty="0"/>
          </a:p>
        </p:txBody>
      </p:sp>
    </p:spTree>
    <p:extLst>
      <p:ext uri="{BB962C8B-B14F-4D97-AF65-F5344CB8AC3E}">
        <p14:creationId xmlns:p14="http://schemas.microsoft.com/office/powerpoint/2010/main" val="3166239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image shows overwintering larvae in the leaf litter or duff layer.</a:t>
            </a:r>
            <a:endParaRPr lang="en-US" dirty="0"/>
          </a:p>
        </p:txBody>
      </p:sp>
      <p:sp>
        <p:nvSpPr>
          <p:cNvPr id="4" name="Date Placeholder 3"/>
          <p:cNvSpPr>
            <a:spLocks noGrp="1"/>
          </p:cNvSpPr>
          <p:nvPr>
            <p:ph type="dt" idx="10"/>
          </p:nvPr>
        </p:nvSpPr>
        <p:spPr/>
        <p:txBody>
          <a:bodyPr/>
          <a:lstStyle/>
          <a:p>
            <a:fld id="{E507888B-E7FF-4A89-A456-3CD75F26CEC4}"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23</a:t>
            </a:fld>
            <a:endParaRPr lang="en-US" dirty="0"/>
          </a:p>
        </p:txBody>
      </p:sp>
    </p:spTree>
    <p:extLst>
      <p:ext uri="{BB962C8B-B14F-4D97-AF65-F5344CB8AC3E}">
        <p14:creationId xmlns:p14="http://schemas.microsoft.com/office/powerpoint/2010/main" val="3166705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Pupation occurs in cocoons spun with silk, needles and small branches. The color varies,</a:t>
            </a:r>
            <a:r>
              <a:rPr lang="en-US" baseline="0" dirty="0" smtClean="0"/>
              <a:t> typically </a:t>
            </a:r>
            <a:r>
              <a:rPr lang="en-US" dirty="0" smtClean="0"/>
              <a:t>gray or brownish. They are compact</a:t>
            </a:r>
            <a:r>
              <a:rPr lang="en-US" baseline="0" dirty="0" smtClean="0"/>
              <a:t> and rough. </a:t>
            </a: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25</a:t>
            </a:fld>
            <a:endParaRPr lang="en-US" dirty="0"/>
          </a:p>
        </p:txBody>
      </p:sp>
      <p:sp>
        <p:nvSpPr>
          <p:cNvPr id="6" name="Date Placeholder 5"/>
          <p:cNvSpPr>
            <a:spLocks noGrp="1"/>
          </p:cNvSpPr>
          <p:nvPr>
            <p:ph type="dt" idx="12"/>
          </p:nvPr>
        </p:nvSpPr>
        <p:spPr/>
        <p:txBody>
          <a:bodyPr/>
          <a:lstStyle/>
          <a:p>
            <a:fld id="{994C9F95-0C1B-4DA3-970A-6BF1D5B99934}" type="datetime1">
              <a:rPr lang="en-US" smtClean="0"/>
              <a:pPr/>
              <a:t>6/18/2015</a:t>
            </a:fld>
            <a:endParaRPr lang="en-US" dirty="0"/>
          </a:p>
        </p:txBody>
      </p:sp>
    </p:spTree>
    <p:extLst>
      <p:ext uri="{BB962C8B-B14F-4D97-AF65-F5344CB8AC3E}">
        <p14:creationId xmlns:p14="http://schemas.microsoft.com/office/powerpoint/2010/main" val="2659749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Males and females are similar but females are larger, with broader wings. </a:t>
            </a: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27</a:t>
            </a:fld>
            <a:endParaRPr lang="en-US" dirty="0"/>
          </a:p>
        </p:txBody>
      </p:sp>
      <p:sp>
        <p:nvSpPr>
          <p:cNvPr id="6" name="Date Placeholder 5"/>
          <p:cNvSpPr>
            <a:spLocks noGrp="1"/>
          </p:cNvSpPr>
          <p:nvPr>
            <p:ph type="dt" idx="12"/>
          </p:nvPr>
        </p:nvSpPr>
        <p:spPr/>
        <p:txBody>
          <a:bodyPr/>
          <a:lstStyle/>
          <a:p>
            <a:fld id="{8B603251-D4D5-4EDB-AA96-DEEACEDC6699}" type="datetime1">
              <a:rPr lang="en-US" smtClean="0"/>
              <a:pPr/>
              <a:t>6/18/2015</a:t>
            </a:fld>
            <a:endParaRPr lang="en-US" dirty="0"/>
          </a:p>
        </p:txBody>
      </p:sp>
    </p:spTree>
    <p:extLst>
      <p:ext uri="{BB962C8B-B14F-4D97-AF65-F5344CB8AC3E}">
        <p14:creationId xmlns:p14="http://schemas.microsoft.com/office/powerpoint/2010/main" val="2295704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Key features of </a:t>
            </a:r>
            <a:r>
              <a:rPr lang="en-US" i="1" dirty="0" smtClean="0"/>
              <a:t>Dendrolimus</a:t>
            </a:r>
            <a:r>
              <a:rPr lang="en-US" i="1" baseline="0" dirty="0" smtClean="0"/>
              <a:t> sibiricus </a:t>
            </a:r>
            <a:r>
              <a:rPr lang="en-US" dirty="0" smtClean="0"/>
              <a:t>include three dark, notched stripes</a:t>
            </a:r>
            <a:r>
              <a:rPr lang="en-US" b="1" dirty="0" smtClean="0"/>
              <a:t> </a:t>
            </a:r>
            <a:r>
              <a:rPr lang="en-US" dirty="0" smtClean="0"/>
              <a:t>on the wings, which are rather indistinct due to various amounts of gray and brown scales. A white spot is usually present near the center of the forewings. </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28</a:t>
            </a:fld>
            <a:endParaRPr lang="en-US" dirty="0"/>
          </a:p>
        </p:txBody>
      </p:sp>
      <p:sp>
        <p:nvSpPr>
          <p:cNvPr id="6" name="Date Placeholder 5"/>
          <p:cNvSpPr>
            <a:spLocks noGrp="1"/>
          </p:cNvSpPr>
          <p:nvPr>
            <p:ph type="dt" idx="12"/>
          </p:nvPr>
        </p:nvSpPr>
        <p:spPr/>
        <p:txBody>
          <a:bodyPr/>
          <a:lstStyle/>
          <a:p>
            <a:fld id="{04281EF8-B994-4619-B6B3-FF40C42DD19D}" type="datetime1">
              <a:rPr lang="en-US" smtClean="0"/>
              <a:pPr/>
              <a:t>6/18/2015</a:t>
            </a:fld>
            <a:endParaRPr lang="en-US" dirty="0"/>
          </a:p>
        </p:txBody>
      </p:sp>
    </p:spTree>
    <p:extLst>
      <p:ext uri="{BB962C8B-B14F-4D97-AF65-F5344CB8AC3E}">
        <p14:creationId xmlns:p14="http://schemas.microsoft.com/office/powerpoint/2010/main" val="1161673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Within its native range and where it has established,</a:t>
            </a:r>
            <a:r>
              <a:rPr lang="en-US" i="0" baseline="0" dirty="0" smtClean="0"/>
              <a:t> </a:t>
            </a:r>
            <a:r>
              <a:rPr lang="en-US" i="1" baseline="0" dirty="0" smtClean="0"/>
              <a:t>D. sibiricus </a:t>
            </a:r>
            <a:r>
              <a:rPr lang="en-US" i="0" baseline="0" dirty="0" smtClean="0"/>
              <a:t>feeds exclusively on pines. </a:t>
            </a:r>
            <a:r>
              <a:rPr lang="en-US" baseline="0" dirty="0" smtClean="0"/>
              <a:t>Many of the known host species are not available in the US so it would have to feed upon species that it has not yet encountered.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29</a:t>
            </a:fld>
            <a:endParaRPr lang="en-US" dirty="0"/>
          </a:p>
        </p:txBody>
      </p:sp>
      <p:sp>
        <p:nvSpPr>
          <p:cNvPr id="6" name="Date Placeholder 5"/>
          <p:cNvSpPr>
            <a:spLocks noGrp="1"/>
          </p:cNvSpPr>
          <p:nvPr>
            <p:ph type="dt" idx="12"/>
          </p:nvPr>
        </p:nvSpPr>
        <p:spPr/>
        <p:txBody>
          <a:bodyPr/>
          <a:lstStyle/>
          <a:p>
            <a:fld id="{6CF2B2F6-049E-461A-9E17-98738CA24E7A}" type="datetime1">
              <a:rPr lang="en-US" smtClean="0"/>
              <a:pPr/>
              <a:t>6/18/2015</a:t>
            </a:fld>
            <a:endParaRPr lang="en-US" dirty="0"/>
          </a:p>
        </p:txBody>
      </p:sp>
    </p:spTree>
    <p:extLst>
      <p:ext uri="{BB962C8B-B14F-4D97-AF65-F5344CB8AC3E}">
        <p14:creationId xmlns:p14="http://schemas.microsoft.com/office/powerpoint/2010/main" val="855223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Douglas</a:t>
            </a:r>
            <a:r>
              <a:rPr lang="en-US" baseline="0" dirty="0" smtClean="0"/>
              <a:t> fir, </a:t>
            </a:r>
            <a:r>
              <a:rPr lang="en-US" i="1" baseline="0" dirty="0" err="1" smtClean="0"/>
              <a:t>Psuedotsuga</a:t>
            </a:r>
            <a:r>
              <a:rPr lang="en-US" i="1" baseline="0" dirty="0" smtClean="0"/>
              <a:t> </a:t>
            </a:r>
            <a:r>
              <a:rPr lang="en-US" i="1" baseline="0" dirty="0" err="1" smtClean="0"/>
              <a:t>mensiesii</a:t>
            </a:r>
            <a:r>
              <a:rPr lang="en-US" baseline="0" dirty="0" smtClean="0"/>
              <a:t>, is a</a:t>
            </a:r>
            <a:r>
              <a:rPr lang="en-US" dirty="0" smtClean="0"/>
              <a:t> recent</a:t>
            </a:r>
            <a:r>
              <a:rPr lang="en-US" baseline="0" dirty="0" smtClean="0"/>
              <a:t> new host for </a:t>
            </a:r>
            <a:r>
              <a:rPr lang="en-US" i="1" baseline="0" dirty="0" smtClean="0"/>
              <a:t>D. sibiricus</a:t>
            </a:r>
            <a:r>
              <a:rPr lang="en-US" baseline="0" dirty="0" smtClean="0"/>
              <a:t>. </a:t>
            </a:r>
            <a:r>
              <a:rPr lang="en-US" i="0" dirty="0" smtClean="0"/>
              <a:t>As previously</a:t>
            </a:r>
            <a:r>
              <a:rPr lang="en-US" i="0" baseline="0" dirty="0" smtClean="0"/>
              <a:t> mentioned, </a:t>
            </a:r>
            <a:r>
              <a:rPr lang="en-US" baseline="0" dirty="0" smtClean="0"/>
              <a:t>the susceptibility of US species is not known. </a:t>
            </a:r>
            <a:endParaRPr lang="en-US"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30</a:t>
            </a:fld>
            <a:endParaRPr lang="en-US" dirty="0"/>
          </a:p>
        </p:txBody>
      </p:sp>
      <p:sp>
        <p:nvSpPr>
          <p:cNvPr id="6" name="Date Placeholder 5"/>
          <p:cNvSpPr>
            <a:spLocks noGrp="1"/>
          </p:cNvSpPr>
          <p:nvPr>
            <p:ph type="dt" idx="12"/>
          </p:nvPr>
        </p:nvSpPr>
        <p:spPr/>
        <p:txBody>
          <a:bodyPr/>
          <a:lstStyle/>
          <a:p>
            <a:fld id="{44CEF6C3-A747-44CC-A67A-4C2EDF6D77E0}" type="datetime1">
              <a:rPr lang="en-US" smtClean="0"/>
              <a:pPr/>
              <a:t>6/18/2015</a:t>
            </a:fld>
            <a:endParaRPr lang="en-US" dirty="0"/>
          </a:p>
        </p:txBody>
      </p:sp>
    </p:spTree>
    <p:extLst>
      <p:ext uri="{BB962C8B-B14F-4D97-AF65-F5344CB8AC3E}">
        <p14:creationId xmlns:p14="http://schemas.microsoft.com/office/powerpoint/2010/main" val="58826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Dendrolimus sibiricus</a:t>
            </a:r>
            <a:r>
              <a:rPr lang="en-US" i="1" baseline="0" dirty="0" smtClean="0"/>
              <a:t> </a:t>
            </a:r>
            <a:r>
              <a:rPr lang="en-US" baseline="0" dirty="0" smtClean="0"/>
              <a:t>causes damage to trees primarily by eating the leaves. In outbreak years entire trees can be defoliated. Symptoms of larval feeding include defoliation. Defoliation usually occurs over a large area and can be seen from satellites when populations are high.</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31</a:t>
            </a:fld>
            <a:endParaRPr lang="en-US" dirty="0"/>
          </a:p>
        </p:txBody>
      </p:sp>
      <p:sp>
        <p:nvSpPr>
          <p:cNvPr id="6" name="Date Placeholder 5"/>
          <p:cNvSpPr>
            <a:spLocks noGrp="1"/>
          </p:cNvSpPr>
          <p:nvPr>
            <p:ph type="dt" idx="12"/>
          </p:nvPr>
        </p:nvSpPr>
        <p:spPr/>
        <p:txBody>
          <a:bodyPr/>
          <a:lstStyle/>
          <a:p>
            <a:fld id="{2C9F8C4C-A181-432B-BE7F-9A57D01CA2A5}" type="datetime1">
              <a:rPr lang="en-US" smtClean="0"/>
              <a:pPr/>
              <a:t>6/18/2015</a:t>
            </a:fld>
            <a:endParaRPr lang="en-US" dirty="0"/>
          </a:p>
        </p:txBody>
      </p:sp>
    </p:spTree>
    <p:extLst>
      <p:ext uri="{BB962C8B-B14F-4D97-AF65-F5344CB8AC3E}">
        <p14:creationId xmlns:p14="http://schemas.microsoft.com/office/powerpoint/2010/main" val="494804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This presentation will provide you with a better understanding of </a:t>
            </a:r>
            <a:r>
              <a:rPr lang="en-US" sz="1100" i="1" dirty="0" smtClean="0"/>
              <a:t>Dendrolimus</a:t>
            </a:r>
            <a:r>
              <a:rPr lang="en-US" sz="1100" i="1" baseline="0" dirty="0" smtClean="0"/>
              <a:t> sibiricus, </a:t>
            </a:r>
            <a:r>
              <a:rPr lang="en-US" sz="1100" i="0" baseline="0" dirty="0" smtClean="0"/>
              <a:t>the Siberian silk moth, </a:t>
            </a:r>
            <a:r>
              <a:rPr lang="en-US" sz="1100" dirty="0" smtClean="0"/>
              <a:t>its potential impact should it be introduced to the US, and the likely pathways for its introduction and spread. </a:t>
            </a:r>
          </a:p>
          <a:p>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ECB7C1C3-3261-4481-9E96-F09C2B1B71E3}" type="datetime1">
              <a:rPr lang="en-US" smtClean="0"/>
              <a:pPr/>
              <a:t>6/18/2015</a:t>
            </a:fld>
            <a:endParaRPr lang="en-US" dirty="0"/>
          </a:p>
        </p:txBody>
      </p:sp>
    </p:spTree>
    <p:extLst>
      <p:ext uri="{BB962C8B-B14F-4D97-AF65-F5344CB8AC3E}">
        <p14:creationId xmlns:p14="http://schemas.microsoft.com/office/powerpoint/2010/main" val="3437000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smtClean="0"/>
              <a:t>First</a:t>
            </a:r>
            <a:r>
              <a:rPr lang="en-US" baseline="0" dirty="0" smtClean="0"/>
              <a:t> instar larvae feed on the edges of needles. Later instars eat the entire needle. In addition, older larvae may eat portions of the plant buds, young cones and the bark of twigs. </a:t>
            </a:r>
            <a:endParaRPr lang="en-US"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32</a:t>
            </a:fld>
            <a:endParaRPr lang="en-US" dirty="0"/>
          </a:p>
        </p:txBody>
      </p:sp>
      <p:sp>
        <p:nvSpPr>
          <p:cNvPr id="6" name="Date Placeholder 5"/>
          <p:cNvSpPr>
            <a:spLocks noGrp="1"/>
          </p:cNvSpPr>
          <p:nvPr>
            <p:ph type="dt" idx="12"/>
          </p:nvPr>
        </p:nvSpPr>
        <p:spPr/>
        <p:txBody>
          <a:bodyPr/>
          <a:lstStyle/>
          <a:p>
            <a:fld id="{6E444E5C-89AB-4A58-AEDD-407D1A18F079}" type="datetime1">
              <a:rPr lang="en-US" smtClean="0"/>
              <a:pPr/>
              <a:t>6/18/2015</a:t>
            </a:fld>
            <a:endParaRPr lang="en-US" dirty="0"/>
          </a:p>
        </p:txBody>
      </p:sp>
    </p:spTree>
    <p:extLst>
      <p:ext uri="{BB962C8B-B14F-4D97-AF65-F5344CB8AC3E}">
        <p14:creationId xmlns:p14="http://schemas.microsoft.com/office/powerpoint/2010/main" val="3656292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areas where the</a:t>
            </a:r>
            <a:r>
              <a:rPr lang="en-US" sz="1200" baseline="0" dirty="0" smtClean="0"/>
              <a:t> moth takes two-three years to develop, larvae migrate to the </a:t>
            </a:r>
            <a:r>
              <a:rPr lang="en-US" sz="1200" dirty="0" smtClean="0"/>
              <a:t>duff layer at the base of host trees. </a:t>
            </a:r>
          </a:p>
          <a:p>
            <a:r>
              <a:rPr lang="en-US" sz="1200" dirty="0" smtClean="0"/>
              <a:t> </a:t>
            </a:r>
          </a:p>
          <a:p>
            <a:r>
              <a:rPr lang="en-US" sz="1200" dirty="0" smtClean="0"/>
              <a:t>During outbreak conditions, larvae can be found in mass.</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33</a:t>
            </a:fld>
            <a:endParaRPr lang="en-US" dirty="0"/>
          </a:p>
        </p:txBody>
      </p:sp>
      <p:sp>
        <p:nvSpPr>
          <p:cNvPr id="6" name="Date Placeholder 5"/>
          <p:cNvSpPr>
            <a:spLocks noGrp="1"/>
          </p:cNvSpPr>
          <p:nvPr>
            <p:ph type="dt" idx="12"/>
          </p:nvPr>
        </p:nvSpPr>
        <p:spPr/>
        <p:txBody>
          <a:bodyPr/>
          <a:lstStyle/>
          <a:p>
            <a:fld id="{00D65E4B-1A67-44AE-A4A2-8D00D7B4F8B2}" type="datetime1">
              <a:rPr lang="en-US" smtClean="0"/>
              <a:pPr/>
              <a:t>6/18/2015</a:t>
            </a:fld>
            <a:endParaRPr lang="en-US" dirty="0"/>
          </a:p>
        </p:txBody>
      </p:sp>
    </p:spTree>
    <p:extLst>
      <p:ext uri="{BB962C8B-B14F-4D97-AF65-F5344CB8AC3E}">
        <p14:creationId xmlns:p14="http://schemas.microsoft.com/office/powerpoint/2010/main" val="570021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recommendations can be used as a general guide w</a:t>
            </a:r>
            <a:r>
              <a:rPr lang="en-US" dirty="0" smtClean="0"/>
              <a:t>hen scouting for </a:t>
            </a:r>
            <a:r>
              <a:rPr lang="en-US" i="1" dirty="0" smtClean="0"/>
              <a:t>Dendrolimus</a:t>
            </a:r>
            <a:r>
              <a:rPr lang="en-US" i="1" baseline="0" dirty="0" smtClean="0"/>
              <a:t> sibiricus </a:t>
            </a:r>
            <a:r>
              <a:rPr lang="en-US" baseline="0" dirty="0" smtClean="0"/>
              <a:t>or other </a:t>
            </a:r>
            <a:r>
              <a:rPr lang="en-US" i="1" baseline="0" dirty="0" smtClean="0"/>
              <a:t>Dendrolimus</a:t>
            </a:r>
            <a:r>
              <a:rPr lang="en-US" baseline="0" dirty="0" smtClean="0"/>
              <a:t> spp. Since these species are not known to be in the US, timing may vary slightly.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Check for eggs on</a:t>
            </a:r>
            <a:r>
              <a:rPr lang="en-US" baseline="0" dirty="0" smtClean="0"/>
              <a:t> conifer trees in </a:t>
            </a:r>
            <a:r>
              <a:rPr lang="en-US" dirty="0" smtClean="0"/>
              <a:t>August</a:t>
            </a:r>
            <a:r>
              <a:rPr lang="en-US" baseline="0" dirty="0" smtClean="0"/>
              <a:t> and feeding larvae during summer and fall.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Check host plants coming in from overseas for various</a:t>
            </a:r>
            <a:r>
              <a:rPr lang="en-US" baseline="0" dirty="0" smtClean="0"/>
              <a:t> life stages. Some life stages can be concealed or cryptic when moving in trade and could go unnoticed. </a:t>
            </a:r>
            <a:endParaRPr lang="en-US" dirty="0" smtClean="0"/>
          </a:p>
          <a:p>
            <a:endParaRPr lang="en-US" dirty="0"/>
          </a:p>
        </p:txBody>
      </p:sp>
      <p:sp>
        <p:nvSpPr>
          <p:cNvPr id="4" name="Date Placeholder 3"/>
          <p:cNvSpPr>
            <a:spLocks noGrp="1"/>
          </p:cNvSpPr>
          <p:nvPr>
            <p:ph type="dt" idx="10"/>
          </p:nvPr>
        </p:nvSpPr>
        <p:spPr/>
        <p:txBody>
          <a:bodyPr/>
          <a:lstStyle/>
          <a:p>
            <a:fld id="{D65D7B02-3A83-4EF7-B880-CB065745A5D4}"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34</a:t>
            </a:fld>
            <a:endParaRPr lang="en-US" dirty="0"/>
          </a:p>
        </p:txBody>
      </p:sp>
    </p:spTree>
    <p:extLst>
      <p:ext uri="{BB962C8B-B14F-4D97-AF65-F5344CB8AC3E}">
        <p14:creationId xmlns:p14="http://schemas.microsoft.com/office/powerpoint/2010/main" val="541662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any large hairy, voracious caterpillar feeding on a conifer should be looked at more closely. </a:t>
            </a:r>
            <a:endParaRPr lang="en-US" dirty="0"/>
          </a:p>
        </p:txBody>
      </p:sp>
      <p:sp>
        <p:nvSpPr>
          <p:cNvPr id="4" name="Date Placeholder 3"/>
          <p:cNvSpPr>
            <a:spLocks noGrp="1"/>
          </p:cNvSpPr>
          <p:nvPr>
            <p:ph type="dt" idx="10"/>
          </p:nvPr>
        </p:nvSpPr>
        <p:spPr/>
        <p:txBody>
          <a:bodyPr/>
          <a:lstStyle/>
          <a:p>
            <a:fld id="{114E1457-DB5D-4006-91E7-AB01AD9C0BF4}"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35</a:t>
            </a:fld>
            <a:endParaRPr lang="en-US" dirty="0"/>
          </a:p>
        </p:txBody>
      </p:sp>
    </p:spTree>
    <p:extLst>
      <p:ext uri="{BB962C8B-B14F-4D97-AF65-F5344CB8AC3E}">
        <p14:creationId xmlns:p14="http://schemas.microsoft.com/office/powerpoint/2010/main" val="2590292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mid June-mid July look for pupae in crowns on stems and branches and adult moths would be most</a:t>
            </a:r>
            <a:r>
              <a:rPr lang="en-US" baseline="0" dirty="0" smtClean="0"/>
              <a:t> visible when they </a:t>
            </a:r>
            <a:r>
              <a:rPr lang="en-US" dirty="0" smtClean="0"/>
              <a:t>fly to mate and lay eggs</a:t>
            </a:r>
            <a:r>
              <a:rPr lang="en-US" baseline="0" dirty="0" smtClean="0"/>
              <a:t> </a:t>
            </a:r>
            <a:r>
              <a:rPr lang="en-US" dirty="0" smtClean="0"/>
              <a:t>in mid July.</a:t>
            </a:r>
          </a:p>
          <a:p>
            <a:endParaRPr lang="en-US" dirty="0"/>
          </a:p>
        </p:txBody>
      </p:sp>
      <p:sp>
        <p:nvSpPr>
          <p:cNvPr id="4" name="Date Placeholder 3"/>
          <p:cNvSpPr>
            <a:spLocks noGrp="1"/>
          </p:cNvSpPr>
          <p:nvPr>
            <p:ph type="dt" idx="10"/>
          </p:nvPr>
        </p:nvSpPr>
        <p:spPr/>
        <p:txBody>
          <a:bodyPr/>
          <a:lstStyle/>
          <a:p>
            <a:fld id="{54E7E32D-E5A3-4A05-A3D3-4FFC0895805C}"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36</a:t>
            </a:fld>
            <a:endParaRPr lang="en-US" dirty="0"/>
          </a:p>
        </p:txBody>
      </p:sp>
    </p:spTree>
    <p:extLst>
      <p:ext uri="{BB962C8B-B14F-4D97-AF65-F5344CB8AC3E}">
        <p14:creationId xmlns:p14="http://schemas.microsoft.com/office/powerpoint/2010/main" val="2358419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37</a:t>
            </a:fld>
            <a:endParaRPr lang="en-US" dirty="0"/>
          </a:p>
        </p:txBody>
      </p:sp>
      <p:sp>
        <p:nvSpPr>
          <p:cNvPr id="6" name="Date Placeholder 5"/>
          <p:cNvSpPr>
            <a:spLocks noGrp="1"/>
          </p:cNvSpPr>
          <p:nvPr>
            <p:ph type="dt" idx="12"/>
          </p:nvPr>
        </p:nvSpPr>
        <p:spPr/>
        <p:txBody>
          <a:bodyPr/>
          <a:lstStyle/>
          <a:p>
            <a:fld id="{9703F104-B095-4857-B777-F29F2175B5F8}" type="datetime1">
              <a:rPr lang="en-US" smtClean="0"/>
              <a:pPr/>
              <a:t>6/18/2015</a:t>
            </a:fld>
            <a:endParaRPr lang="en-US" dirty="0"/>
          </a:p>
        </p:txBody>
      </p:sp>
    </p:spTree>
    <p:extLst>
      <p:ext uri="{BB962C8B-B14F-4D97-AF65-F5344CB8AC3E}">
        <p14:creationId xmlns:p14="http://schemas.microsoft.com/office/powerpoint/2010/main" val="37859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38</a:t>
            </a:fld>
            <a:endParaRPr lang="en-US" dirty="0"/>
          </a:p>
        </p:txBody>
      </p:sp>
      <p:sp>
        <p:nvSpPr>
          <p:cNvPr id="6" name="Date Placeholder 5"/>
          <p:cNvSpPr>
            <a:spLocks noGrp="1"/>
          </p:cNvSpPr>
          <p:nvPr>
            <p:ph type="dt" idx="12"/>
          </p:nvPr>
        </p:nvSpPr>
        <p:spPr/>
        <p:txBody>
          <a:bodyPr/>
          <a:lstStyle/>
          <a:p>
            <a:fld id="{DB9BC63D-9847-434B-94ED-675648737FEA}" type="datetime1">
              <a:rPr lang="en-US" smtClean="0"/>
              <a:pPr/>
              <a:t>6/18/2015</a:t>
            </a:fld>
            <a:endParaRPr lang="en-US" dirty="0"/>
          </a:p>
        </p:txBody>
      </p:sp>
    </p:spTree>
    <p:extLst>
      <p:ext uri="{BB962C8B-B14F-4D97-AF65-F5344CB8AC3E}">
        <p14:creationId xmlns:p14="http://schemas.microsoft.com/office/powerpoint/2010/main" val="1403506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Remember</a:t>
            </a:r>
            <a:r>
              <a:rPr lang="en-US" dirty="0" smtClean="0"/>
              <a:t> when sending samples that are considered to be significant or high-consequence these tips…</a:t>
            </a:r>
          </a:p>
          <a:p>
            <a:pPr marL="628650" lvl="1" indent="-171450">
              <a:buFont typeface="Arial" panose="020B0604020202020204" pitchFamily="34" charset="0"/>
              <a:buChar char="•"/>
            </a:pPr>
            <a:r>
              <a:rPr lang="en-US" altLang="en-US" dirty="0" smtClean="0"/>
              <a:t>Capture multiple, whole specimens if possible. </a:t>
            </a:r>
          </a:p>
          <a:p>
            <a:pPr marL="628650" lvl="1" indent="-171450">
              <a:buFont typeface="Arial" panose="020B0604020202020204" pitchFamily="34" charset="0"/>
              <a:buChar char="•"/>
            </a:pPr>
            <a:r>
              <a:rPr lang="en-US" altLang="en-US" dirty="0" smtClean="0"/>
              <a:t>Kill insects by placing them in the freezer for 24 hours. </a:t>
            </a:r>
          </a:p>
          <a:p>
            <a:pPr marL="628650" lvl="1" indent="-171450">
              <a:buFont typeface="Arial" panose="020B0604020202020204" pitchFamily="34" charset="0"/>
              <a:buChar char="•"/>
            </a:pPr>
            <a:r>
              <a:rPr lang="en-US" altLang="en-US" dirty="0" smtClean="0"/>
              <a:t>Loosely wrap insects in tissue and place in a small crush proof container or sturdy lockable bag</a:t>
            </a:r>
          </a:p>
          <a:p>
            <a:pPr marL="628650" lvl="1" indent="-171450">
              <a:buFont typeface="Arial" panose="020B0604020202020204" pitchFamily="34" charset="0"/>
              <a:buChar char="•"/>
            </a:pPr>
            <a:r>
              <a:rPr lang="en-US" dirty="0" smtClean="0"/>
              <a:t>Place container or bag in another lockable bag</a:t>
            </a:r>
          </a:p>
          <a:p>
            <a:pPr marL="628650" lvl="1" indent="-171450">
              <a:buFont typeface="Arial" panose="020B0604020202020204" pitchFamily="34" charset="0"/>
              <a:buChar char="•"/>
            </a:pPr>
            <a:r>
              <a:rPr lang="en-US" dirty="0" smtClean="0"/>
              <a:t>Place these in a sturdy shipping container </a:t>
            </a:r>
          </a:p>
          <a:p>
            <a:pPr marL="628650" lvl="1" indent="-171450">
              <a:buFont typeface="Arial" panose="020B0604020202020204" pitchFamily="34" charset="0"/>
              <a:buChar char="•"/>
            </a:pPr>
            <a:r>
              <a:rPr lang="en-US" dirty="0" smtClean="0"/>
              <a:t>Include ALL of the proper sample submission forms required by your NPDN lab </a:t>
            </a:r>
          </a:p>
          <a:p>
            <a:endParaRPr lang="en-US" dirty="0" smtClean="0"/>
          </a:p>
          <a:p>
            <a:r>
              <a:rPr lang="en-US" dirty="0" smtClean="0"/>
              <a:t>Review</a:t>
            </a:r>
            <a:r>
              <a:rPr lang="en-US" baseline="0" dirty="0" smtClean="0"/>
              <a:t> NPDN’s sample submission module and c</a:t>
            </a:r>
            <a:r>
              <a:rPr lang="en-US" dirty="0" smtClean="0"/>
              <a:t>ontact your state diagnostician if you have sample collecting or packaging questions.</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39</a:t>
            </a:fld>
            <a:endParaRPr lang="en-US" dirty="0"/>
          </a:p>
        </p:txBody>
      </p:sp>
      <p:sp>
        <p:nvSpPr>
          <p:cNvPr id="6" name="Date Placeholder 5"/>
          <p:cNvSpPr>
            <a:spLocks noGrp="1"/>
          </p:cNvSpPr>
          <p:nvPr>
            <p:ph type="dt" idx="12"/>
          </p:nvPr>
        </p:nvSpPr>
        <p:spPr/>
        <p:txBody>
          <a:bodyPr/>
          <a:lstStyle/>
          <a:p>
            <a:fld id="{1FAAC38F-8A64-4150-82D2-B6AE456D791A}" type="datetime1">
              <a:rPr lang="en-US" smtClean="0"/>
              <a:pPr/>
              <a:t>6/18/2015</a:t>
            </a:fld>
            <a:endParaRPr lang="en-US" dirty="0"/>
          </a:p>
        </p:txBody>
      </p:sp>
    </p:spTree>
    <p:extLst>
      <p:ext uri="{BB962C8B-B14F-4D97-AF65-F5344CB8AC3E}">
        <p14:creationId xmlns:p14="http://schemas.microsoft.com/office/powerpoint/2010/main" val="1066113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40</a:t>
            </a:fld>
            <a:endParaRPr lang="en-US" dirty="0"/>
          </a:p>
        </p:txBody>
      </p:sp>
      <p:sp>
        <p:nvSpPr>
          <p:cNvPr id="6" name="Date Placeholder 5"/>
          <p:cNvSpPr>
            <a:spLocks noGrp="1"/>
          </p:cNvSpPr>
          <p:nvPr>
            <p:ph type="dt" idx="12"/>
          </p:nvPr>
        </p:nvSpPr>
        <p:spPr/>
        <p:txBody>
          <a:bodyPr/>
          <a:lstStyle/>
          <a:p>
            <a:fld id="{0495F839-EF04-4731-87EC-B0A041E1CA10}" type="datetime1">
              <a:rPr lang="en-US" smtClean="0"/>
              <a:pPr/>
              <a:t>6/18/2015</a:t>
            </a:fld>
            <a:endParaRPr lang="en-US" dirty="0"/>
          </a:p>
        </p:txBody>
      </p:sp>
    </p:spTree>
    <p:extLst>
      <p:ext uri="{BB962C8B-B14F-4D97-AF65-F5344CB8AC3E}">
        <p14:creationId xmlns:p14="http://schemas.microsoft.com/office/powerpoint/2010/main" val="2865951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1E2FD1B4-C040-417F-A224-629EA27D9685}" type="datetime1">
              <a:rPr lang="en-US" smtClean="0"/>
              <a:pPr/>
              <a:t>6/18/2015</a:t>
            </a:fld>
            <a:endParaRPr lang="en-US" dirty="0"/>
          </a:p>
        </p:txBody>
      </p:sp>
    </p:spTree>
    <p:extLst>
      <p:ext uri="{BB962C8B-B14F-4D97-AF65-F5344CB8AC3E}">
        <p14:creationId xmlns:p14="http://schemas.microsoft.com/office/powerpoint/2010/main" val="212909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Additionally you will learn how to recognize signs and symptoms caused by this and similar pests and what to do if you suspect an infestation. </a:t>
            </a:r>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BECDCD54-962B-4958-B0F5-5DA132A1D069}" type="datetime1">
              <a:rPr lang="en-US" smtClean="0"/>
              <a:pPr/>
              <a:t>6/18/2015</a:t>
            </a:fld>
            <a:endParaRPr lang="en-US" dirty="0"/>
          </a:p>
        </p:txBody>
      </p:sp>
    </p:spTree>
    <p:extLst>
      <p:ext uri="{BB962C8B-B14F-4D97-AF65-F5344CB8AC3E}">
        <p14:creationId xmlns:p14="http://schemas.microsoft.com/office/powerpoint/2010/main" val="3437000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3FA7E98B-2730-4D09-8CD1-92EA0AB8D826}" type="datetime1">
              <a:rPr lang="en-US" smtClean="0"/>
              <a:pPr/>
              <a:t>6/18/2015</a:t>
            </a:fld>
            <a:endParaRPr lang="en-US" dirty="0"/>
          </a:p>
        </p:txBody>
      </p:sp>
    </p:spTree>
    <p:extLst>
      <p:ext uri="{BB962C8B-B14F-4D97-AF65-F5344CB8AC3E}">
        <p14:creationId xmlns:p14="http://schemas.microsoft.com/office/powerpoint/2010/main" val="2136452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827F7FDC-E298-4792-90C1-9FE20ABAD477}" type="datetime1">
              <a:rPr lang="en-US" smtClean="0"/>
              <a:pPr/>
              <a:t>6/18/2015</a:t>
            </a:fld>
            <a:endParaRPr lang="en-US" dirty="0"/>
          </a:p>
        </p:txBody>
      </p:sp>
    </p:spTree>
    <p:extLst>
      <p:ext uri="{BB962C8B-B14F-4D97-AF65-F5344CB8AC3E}">
        <p14:creationId xmlns:p14="http://schemas.microsoft.com/office/powerpoint/2010/main" val="530489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believe that the never ending battle to slow or stop exotic pest and pathogen introductions can best be waged by the combined efforts of two organizations with similar goals.</a:t>
            </a:r>
          </a:p>
          <a:p>
            <a:endParaRPr lang="en-US" sz="1100" dirty="0"/>
          </a:p>
          <a:p>
            <a:r>
              <a:rPr lang="en-US" sz="1100" dirty="0"/>
              <a:t>The partnership, dubbed the Sentinel Plant Network is a cooperative project between the American Public Gardens Association (APGA) and the National Plant Diagnostic Network (NPDN) with funds for cementing the union coming from USDA-APHIS.</a:t>
            </a:r>
          </a:p>
          <a:p>
            <a:endParaRPr lang="en-US" sz="1100" dirty="0"/>
          </a:p>
          <a:p>
            <a:pPr defTabSz="915302">
              <a:defRPr/>
            </a:pPr>
            <a:r>
              <a:rPr lang="en-US" sz="1100" dirty="0"/>
              <a:t>The Sentinel Plant Network is expected to enhance diagnostic capabilities via improved communication between public gardens and expert diagnostic facilities with access to advanced technologies.</a:t>
            </a:r>
          </a:p>
        </p:txBody>
      </p:sp>
      <p:sp>
        <p:nvSpPr>
          <p:cNvPr id="4" name="Slide Number Placeholder 3"/>
          <p:cNvSpPr>
            <a:spLocks noGrp="1"/>
          </p:cNvSpPr>
          <p:nvPr>
            <p:ph type="sldNum" sz="quarter" idx="10"/>
          </p:nvPr>
        </p:nvSpPr>
        <p:spPr/>
        <p:txBody>
          <a:bodyPr/>
          <a:lstStyle/>
          <a:p>
            <a:fld id="{EBB57A5C-E37E-4CC4-ADA7-F5AB6AC80008}" type="slidenum">
              <a:rPr lang="en-US" smtClean="0"/>
              <a:pPr/>
              <a:t>44</a:t>
            </a:fld>
            <a:endParaRPr lang="en-US" dirty="0"/>
          </a:p>
        </p:txBody>
      </p:sp>
      <p:sp>
        <p:nvSpPr>
          <p:cNvPr id="5" name="Footer Placeholder 4"/>
          <p:cNvSpPr>
            <a:spLocks noGrp="1"/>
          </p:cNvSpPr>
          <p:nvPr>
            <p:ph type="ftr" sz="quarter" idx="11"/>
          </p:nvPr>
        </p:nvSpPr>
        <p:spPr/>
        <p:txBody>
          <a:bodyPr/>
          <a:lstStyle/>
          <a:p>
            <a:r>
              <a:rPr lang="en-US" smtClean="0"/>
              <a:t>v. 8/5/11</a:t>
            </a:r>
            <a:endParaRPr lang="en-US" dirty="0"/>
          </a:p>
        </p:txBody>
      </p:sp>
    </p:spTree>
    <p:extLst>
      <p:ext uri="{BB962C8B-B14F-4D97-AF65-F5344CB8AC3E}">
        <p14:creationId xmlns:p14="http://schemas.microsoft.com/office/powerpoint/2010/main" val="62138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F4604EE1-7DA5-4CEF-9561-B088389CE515}" type="datetime1">
              <a:rPr lang="en-US" smtClean="0"/>
              <a:pPr/>
              <a:t>6/18/2015</a:t>
            </a:fld>
            <a:endParaRPr lang="en-US" dirty="0"/>
          </a:p>
        </p:txBody>
      </p:sp>
    </p:spTree>
    <p:extLst>
      <p:ext uri="{BB962C8B-B14F-4D97-AF65-F5344CB8AC3E}">
        <p14:creationId xmlns:p14="http://schemas.microsoft.com/office/powerpoint/2010/main" val="42900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Siberian silk moth, </a:t>
            </a:r>
            <a:r>
              <a:rPr lang="en-US" i="1" baseline="0" dirty="0" smtClean="0"/>
              <a:t>Dendrolimus sibiricus</a:t>
            </a:r>
            <a:r>
              <a:rPr lang="en-US" baseline="0" dirty="0" smtClean="0"/>
              <a:t>, is able to attack and kill healthy plants and has been known to kill trees and forests across very wide areas. This photo shows damage done to a forested area in Mongolia.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5</a:t>
            </a:fld>
            <a:endParaRPr lang="en-US" dirty="0"/>
          </a:p>
        </p:txBody>
      </p:sp>
      <p:sp>
        <p:nvSpPr>
          <p:cNvPr id="6" name="Date Placeholder 5"/>
          <p:cNvSpPr>
            <a:spLocks noGrp="1"/>
          </p:cNvSpPr>
          <p:nvPr>
            <p:ph type="dt" idx="12"/>
          </p:nvPr>
        </p:nvSpPr>
        <p:spPr/>
        <p:txBody>
          <a:bodyPr/>
          <a:lstStyle/>
          <a:p>
            <a:fld id="{5EDF793F-1BF0-443D-83F5-AFB2C72F2F9F}" type="datetime1">
              <a:rPr lang="en-US" smtClean="0"/>
              <a:pPr/>
              <a:t>6/18/2015</a:t>
            </a:fld>
            <a:endParaRPr lang="en-US" dirty="0"/>
          </a:p>
        </p:txBody>
      </p:sp>
    </p:spTree>
    <p:extLst>
      <p:ext uri="{BB962C8B-B14F-4D97-AF65-F5344CB8AC3E}">
        <p14:creationId xmlns:p14="http://schemas.microsoft.com/office/powerpoint/2010/main" val="2571835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poses</a:t>
            </a:r>
            <a:r>
              <a:rPr lang="en-US" baseline="0" dirty="0" smtClean="0"/>
              <a:t> a serious threat to Europe and North America.</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6</a:t>
            </a:fld>
            <a:endParaRPr lang="en-US" dirty="0"/>
          </a:p>
        </p:txBody>
      </p:sp>
      <p:sp>
        <p:nvSpPr>
          <p:cNvPr id="6" name="Date Placeholder 5"/>
          <p:cNvSpPr>
            <a:spLocks noGrp="1"/>
          </p:cNvSpPr>
          <p:nvPr>
            <p:ph type="dt" idx="12"/>
          </p:nvPr>
        </p:nvSpPr>
        <p:spPr/>
        <p:txBody>
          <a:bodyPr/>
          <a:lstStyle/>
          <a:p>
            <a:fld id="{723AB038-D7B1-49DD-A42C-11ABFEDA3CFB}" type="datetime1">
              <a:rPr lang="en-US" smtClean="0"/>
              <a:pPr/>
              <a:t>6/18/2015</a:t>
            </a:fld>
            <a:endParaRPr lang="en-US" dirty="0"/>
          </a:p>
        </p:txBody>
      </p:sp>
    </p:spTree>
    <p:extLst>
      <p:ext uri="{BB962C8B-B14F-4D97-AF65-F5344CB8AC3E}">
        <p14:creationId xmlns:p14="http://schemas.microsoft.com/office/powerpoint/2010/main" val="77458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USDA-APHIS</a:t>
            </a:r>
            <a:r>
              <a:rPr lang="en-US" baseline="0" dirty="0" smtClean="0"/>
              <a:t> </a:t>
            </a:r>
            <a:r>
              <a:rPr lang="en-US" dirty="0" smtClean="0"/>
              <a:t>conducts risk assessments on imminent insect and disease</a:t>
            </a:r>
            <a:r>
              <a:rPr lang="en-US" baseline="0" dirty="0" smtClean="0"/>
              <a:t> threats. A score is given that rates how big of a risk a pest or disease poses to our country.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the USDA assessment of these and other categories, the</a:t>
            </a:r>
            <a:r>
              <a:rPr lang="en-US" baseline="0" dirty="0" smtClean="0"/>
              <a:t> overall, potential impact of </a:t>
            </a:r>
            <a:r>
              <a:rPr lang="en-US" i="1" baseline="0" dirty="0" smtClean="0"/>
              <a:t>Dendrolimus sibiricus </a:t>
            </a:r>
            <a:r>
              <a:rPr lang="en-US" baseline="0" dirty="0" smtClean="0"/>
              <a:t>within an infested area scored high.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During the 1999-2002 outbreak in the Republic of </a:t>
            </a:r>
            <a:r>
              <a:rPr lang="en-US" baseline="0" dirty="0" err="1" smtClean="0"/>
              <a:t>Yakutia</a:t>
            </a:r>
            <a:r>
              <a:rPr lang="en-US" baseline="0" dirty="0" smtClean="0"/>
              <a:t> (Russia) approximately 20 million acres of larch stands were damaged.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7</a:t>
            </a:fld>
            <a:endParaRPr lang="en-US" dirty="0"/>
          </a:p>
        </p:txBody>
      </p:sp>
      <p:sp>
        <p:nvSpPr>
          <p:cNvPr id="6" name="Date Placeholder 5"/>
          <p:cNvSpPr>
            <a:spLocks noGrp="1"/>
          </p:cNvSpPr>
          <p:nvPr>
            <p:ph type="dt" idx="12"/>
          </p:nvPr>
        </p:nvSpPr>
        <p:spPr/>
        <p:txBody>
          <a:bodyPr/>
          <a:lstStyle/>
          <a:p>
            <a:fld id="{5E7A66FA-02C1-47BC-AC3B-627F97689C67}" type="datetime1">
              <a:rPr lang="en-US" smtClean="0"/>
              <a:pPr/>
              <a:t>6/18/2015</a:t>
            </a:fld>
            <a:endParaRPr lang="en-US" dirty="0"/>
          </a:p>
        </p:txBody>
      </p:sp>
    </p:spTree>
    <p:extLst>
      <p:ext uri="{BB962C8B-B14F-4D97-AF65-F5344CB8AC3E}">
        <p14:creationId xmlns:p14="http://schemas.microsoft.com/office/powerpoint/2010/main" val="1122962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Dendrolimus</a:t>
            </a:r>
            <a:r>
              <a:rPr lang="en-US" i="1" baseline="0" dirty="0" smtClean="0"/>
              <a:t> sibiricus </a:t>
            </a:r>
            <a:r>
              <a:rPr lang="en-US" baseline="0" dirty="0" smtClean="0"/>
              <a:t>is an economically important defoliator within its native range. During outbreak years </a:t>
            </a:r>
            <a:r>
              <a:rPr lang="en-US" i="1" baseline="0" dirty="0" smtClean="0"/>
              <a:t>D. sibiricus  </a:t>
            </a:r>
            <a:r>
              <a:rPr lang="en-US" baseline="0" dirty="0" smtClean="0"/>
              <a:t>larvae kill thousands to millions of hectares of forests. </a:t>
            </a:r>
          </a:p>
          <a:p>
            <a:endParaRPr lang="en-US" baseline="0" dirty="0" smtClean="0"/>
          </a:p>
          <a:p>
            <a:r>
              <a:rPr lang="en-US" baseline="0" dirty="0" smtClean="0"/>
              <a:t>Overall timber losses as well as decreased value of host product/timber resources for damaged trees.</a:t>
            </a:r>
          </a:p>
          <a:p>
            <a:endParaRPr lang="en-US" baseline="0" dirty="0" smtClean="0"/>
          </a:p>
          <a:p>
            <a:r>
              <a:rPr lang="en-US" baseline="0" dirty="0" smtClean="0"/>
              <a:t>Quarantines affect trade. Both domestic and international quarantines would have a negative impact on US trade. </a:t>
            </a:r>
          </a:p>
          <a:p>
            <a:endParaRPr lang="en-US" baseline="0"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8</a:t>
            </a:fld>
            <a:endParaRPr lang="en-US" dirty="0"/>
          </a:p>
        </p:txBody>
      </p:sp>
      <p:sp>
        <p:nvSpPr>
          <p:cNvPr id="6" name="Date Placeholder 5"/>
          <p:cNvSpPr>
            <a:spLocks noGrp="1"/>
          </p:cNvSpPr>
          <p:nvPr>
            <p:ph type="dt" idx="12"/>
          </p:nvPr>
        </p:nvSpPr>
        <p:spPr/>
        <p:txBody>
          <a:bodyPr/>
          <a:lstStyle/>
          <a:p>
            <a:fld id="{7B0F74D7-CE2B-4352-B095-0AB33C8B23F5}"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To determine the potential distribution of a quarantine pest in the US, USDA considered the worldwide geographic distribution of the species and identified the biomes where the species is established.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map was constructed during the initial risk assessment and illustrates where the pest is most likely to encounter a suitable climate for establishment. </a:t>
            </a:r>
          </a:p>
          <a:p>
            <a:endParaRPr lang="en-US" i="0" baseline="0" dirty="0" smtClean="0"/>
          </a:p>
          <a:p>
            <a:r>
              <a:rPr lang="en-US" i="0" baseline="0" dirty="0" smtClean="0"/>
              <a:t>However, it is now thought that establishment in the southern half of the country would be less likely because the species requires a need for cold temperatures. </a:t>
            </a:r>
            <a:endParaRPr lang="en-US" i="1" baseline="0"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9</a:t>
            </a:fld>
            <a:endParaRPr lang="en-US" dirty="0"/>
          </a:p>
        </p:txBody>
      </p:sp>
      <p:sp>
        <p:nvSpPr>
          <p:cNvPr id="6" name="Date Placeholder 5"/>
          <p:cNvSpPr>
            <a:spLocks noGrp="1"/>
          </p:cNvSpPr>
          <p:nvPr>
            <p:ph type="dt" idx="12"/>
          </p:nvPr>
        </p:nvSpPr>
        <p:spPr/>
        <p:txBody>
          <a:bodyPr/>
          <a:lstStyle/>
          <a:p>
            <a:fld id="{F0DFCD4B-1673-461E-9D74-C9981B13351E}"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752600"/>
          </a:xfrm>
        </p:spPr>
        <p:txBody>
          <a:bodyPr>
            <a:normAutofit/>
          </a:bodyPr>
          <a:lstStyle>
            <a:lvl1pPr>
              <a:defRPr sz="40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lstStyle>
            <a:lvl1pPr marL="0" indent="0" algn="ctr">
              <a:buNone/>
              <a:defRPr>
                <a:solidFill>
                  <a:srgbClr val="32B3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77255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1600C1-6CC5-4B14-93F2-54643C8C738D}" type="slidenum">
              <a:rPr lang="en-US" smtClean="0"/>
              <a:pPr/>
              <a:t>‹#›</a:t>
            </a:fld>
            <a:endParaRPr lang="en-US" dirty="0"/>
          </a:p>
        </p:txBody>
      </p:sp>
    </p:spTree>
    <p:extLst>
      <p:ext uri="{BB962C8B-B14F-4D97-AF65-F5344CB8AC3E}">
        <p14:creationId xmlns:p14="http://schemas.microsoft.com/office/powerpoint/2010/main" val="7590089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10000" cy="111613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474720"/>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89263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3581400" cy="1162050"/>
          </a:xfrm>
        </p:spPr>
        <p:txBody>
          <a:bodyPr anchor="b">
            <a:noAutofit/>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idx="1"/>
          </p:nvPr>
        </p:nvSpPr>
        <p:spPr>
          <a:xfrm>
            <a:off x="4343400" y="0"/>
            <a:ext cx="48006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0" y="1447800"/>
            <a:ext cx="35814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76200" y="6456336"/>
            <a:ext cx="1752600" cy="365125"/>
          </a:xfrm>
          <a:prstGeom prst="rect">
            <a:avLst/>
          </a:prstGeom>
        </p:spPr>
        <p:txBody>
          <a:bodyPr/>
          <a:lstStyle/>
          <a:p>
            <a:fld id="{0593CE47-52B6-4244-B7A5-F965B86536FB}" type="datetimeFigureOut">
              <a:rPr lang="en-US" smtClean="0"/>
              <a:pPr/>
              <a:t>6/18/2015</a:t>
            </a:fld>
            <a:endParaRPr lang="en-US" dirty="0"/>
          </a:p>
        </p:txBody>
      </p:sp>
      <p:sp>
        <p:nvSpPr>
          <p:cNvPr id="7" name="Slide Number Placeholder 6"/>
          <p:cNvSpPr>
            <a:spLocks noGrp="1"/>
          </p:cNvSpPr>
          <p:nvPr>
            <p:ph type="sldNum" sz="quarter" idx="12"/>
          </p:nvPr>
        </p:nvSpPr>
        <p:spPr>
          <a:xfrm>
            <a:off x="7528034" y="6456336"/>
            <a:ext cx="1600200" cy="365125"/>
          </a:xfrm>
          <a:prstGeom prst="rect">
            <a:avLst/>
          </a:prstGeom>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33828610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1" y="273050"/>
            <a:ext cx="35814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1" y="1435101"/>
            <a:ext cx="35814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 y="6456336"/>
            <a:ext cx="1752600" cy="365125"/>
          </a:xfrm>
          <a:prstGeom prst="rect">
            <a:avLst/>
          </a:prstGeom>
        </p:spPr>
        <p:txBody>
          <a:bodyPr/>
          <a:lstStyle/>
          <a:p>
            <a:fld id="{0593CE47-52B6-4244-B7A5-F965B86536FB}" type="datetimeFigureOut">
              <a:rPr lang="en-US" smtClean="0"/>
              <a:pPr/>
              <a:t>6/18/2015</a:t>
            </a:fld>
            <a:endParaRPr lang="en-US" dirty="0"/>
          </a:p>
        </p:txBody>
      </p:sp>
      <p:sp>
        <p:nvSpPr>
          <p:cNvPr id="7" name="Slide Number Placeholder 6"/>
          <p:cNvSpPr>
            <a:spLocks noGrp="1"/>
          </p:cNvSpPr>
          <p:nvPr>
            <p:ph type="sldNum" sz="quarter" idx="12"/>
          </p:nvPr>
        </p:nvSpPr>
        <p:spPr>
          <a:xfrm>
            <a:off x="7528034" y="6456336"/>
            <a:ext cx="1600200" cy="365125"/>
          </a:xfrm>
          <a:prstGeom prst="rect">
            <a:avLst/>
          </a:prstGeom>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3382861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4798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447800"/>
            <a:ext cx="7772400" cy="1500187"/>
          </a:xfrm>
        </p:spPr>
        <p:txBody>
          <a:bodyPr anchor="b"/>
          <a:lstStyle>
            <a:lvl1pPr marL="0" indent="0">
              <a:buNone/>
              <a:defRPr sz="2000">
                <a:solidFill>
                  <a:srgbClr val="32B31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397316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2"/>
          <p:cNvSpPr txBox="1">
            <a:spLocks/>
          </p:cNvSpPr>
          <p:nvPr userDrawn="1"/>
        </p:nvSpPr>
        <p:spPr>
          <a:xfrm>
            <a:off x="2667000" y="5943600"/>
            <a:ext cx="67818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800" dirty="0" smtClean="0">
                <a:solidFill>
                  <a:srgbClr val="669933"/>
                </a:solidFill>
              </a:rPr>
              <a:t>Created by the National Plant Diagnostic Network for the Sentinel Plant Network, an APGA│NPDN</a:t>
            </a:r>
            <a:r>
              <a:rPr lang="en-US" sz="800" baseline="0" dirty="0" smtClean="0">
                <a:solidFill>
                  <a:srgbClr val="669933"/>
                </a:solidFill>
              </a:rPr>
              <a:t> partnership </a:t>
            </a:r>
            <a:r>
              <a:rPr lang="en-US" sz="800" dirty="0" smtClean="0">
                <a:solidFill>
                  <a:srgbClr val="669933"/>
                </a:solidFill>
              </a:rPr>
              <a:t>with support from USDA-APHIS.</a:t>
            </a:r>
          </a:p>
        </p:txBody>
      </p:sp>
    </p:spTree>
    <p:extLst>
      <p:ext uri="{BB962C8B-B14F-4D97-AF65-F5344CB8AC3E}">
        <p14:creationId xmlns:p14="http://schemas.microsoft.com/office/powerpoint/2010/main" val="15886890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8914" y="3048000"/>
            <a:ext cx="7529286" cy="1143000"/>
          </a:xfrm>
        </p:spPr>
        <p:txBody>
          <a:bodyPr>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447800" y="4267200"/>
            <a:ext cx="6324600" cy="1752600"/>
          </a:xfrm>
        </p:spPr>
        <p:txBody>
          <a:bodyPr/>
          <a:lstStyle>
            <a:lvl1pPr marL="0" indent="0" algn="ctr">
              <a:buNone/>
              <a:defRPr b="1">
                <a:solidFill>
                  <a:srgbClr val="32B31D"/>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32B31D"/>
                </a:solidFill>
                <a:effectLst/>
              </a:defRPr>
            </a:lvl1pPr>
          </a:lstStyle>
          <a:p>
            <a:fld id="{0593CE47-52B6-4244-B7A5-F965B86536FB}" type="datetimeFigureOut">
              <a:rPr lang="en-US" smtClean="0"/>
              <a:pPr/>
              <a:t>6/18/2015</a:t>
            </a:fld>
            <a:endParaRPr lang="en-US"/>
          </a:p>
        </p:txBody>
      </p:sp>
      <p:sp>
        <p:nvSpPr>
          <p:cNvPr id="5" name="Footer Placeholder 4"/>
          <p:cNvSpPr>
            <a:spLocks noGrp="1"/>
          </p:cNvSpPr>
          <p:nvPr>
            <p:ph type="ftr" sz="quarter" idx="11"/>
          </p:nvPr>
        </p:nvSpPr>
        <p:spPr/>
        <p:txBody>
          <a:bodyPr/>
          <a:lstStyle>
            <a:lvl1pPr>
              <a:defRPr>
                <a:solidFill>
                  <a:srgbClr val="32B31D"/>
                </a:solidFill>
                <a:effectLst/>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32B31D"/>
                </a:solidFill>
                <a:effectLst/>
              </a:defRPr>
            </a:lvl1pPr>
          </a:lstStyle>
          <a:p>
            <a:fld id="{FC75F432-EEF9-468F-9A7F-103B7154A0BA}" type="slidenum">
              <a:rPr lang="en-US" smtClean="0"/>
              <a:pPr/>
              <a:t>‹#›</a:t>
            </a:fld>
            <a:endParaRPr lang="en-US"/>
          </a:p>
        </p:txBody>
      </p:sp>
    </p:spTree>
    <p:extLst>
      <p:ext uri="{BB962C8B-B14F-4D97-AF65-F5344CB8AC3E}">
        <p14:creationId xmlns:p14="http://schemas.microsoft.com/office/powerpoint/2010/main" val="36925570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199" y="4406900"/>
            <a:ext cx="7656513" cy="1362075"/>
          </a:xfrm>
        </p:spPr>
        <p:txBody>
          <a:bodyPr anchor="t"/>
          <a:lstStyle>
            <a:lvl1pPr algn="l">
              <a:defRPr sz="4000" b="1" cap="a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199" y="2906713"/>
            <a:ext cx="7656513" cy="1500187"/>
          </a:xfrm>
        </p:spPr>
        <p:txBody>
          <a:bodyPr anchor="b"/>
          <a:lstStyle>
            <a:lvl1pPr marL="0" indent="0">
              <a:buNone/>
              <a:defRPr sz="2000" b="1">
                <a:solidFill>
                  <a:srgbClr val="32B31D"/>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a:p>
        </p:txBody>
      </p:sp>
    </p:spTree>
    <p:extLst>
      <p:ext uri="{BB962C8B-B14F-4D97-AF65-F5344CB8AC3E}">
        <p14:creationId xmlns:p14="http://schemas.microsoft.com/office/powerpoint/2010/main" val="11584315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593CE47-52B6-4244-B7A5-F965B86536FB}" type="datetimeFigureOut">
              <a:rPr lang="en-US" smtClean="0"/>
              <a:pPr/>
              <a:t>6/18/2015</a:t>
            </a:fld>
            <a:endParaRPr lang="en-US"/>
          </a:p>
        </p:txBody>
      </p:sp>
      <p:sp>
        <p:nvSpPr>
          <p:cNvPr id="5" name="Footer Placeholder 4"/>
          <p:cNvSpPr>
            <a:spLocks noGrp="1"/>
          </p:cNvSpPr>
          <p:nvPr>
            <p:ph type="ftr" sz="quarter" idx="11"/>
          </p:nvPr>
        </p:nvSpPr>
        <p:spPr>
          <a:xfrm>
            <a:off x="838200" y="6356350"/>
            <a:ext cx="9067800" cy="501649"/>
          </a:xfrm>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a:p>
        </p:txBody>
      </p:sp>
    </p:spTree>
    <p:extLst>
      <p:ext uri="{BB962C8B-B14F-4D97-AF65-F5344CB8AC3E}">
        <p14:creationId xmlns:p14="http://schemas.microsoft.com/office/powerpoint/2010/main" val="17460764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a:p>
        </p:txBody>
      </p:sp>
    </p:spTree>
    <p:extLst>
      <p:ext uri="{BB962C8B-B14F-4D97-AF65-F5344CB8AC3E}">
        <p14:creationId xmlns:p14="http://schemas.microsoft.com/office/powerpoint/2010/main" val="19658198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D51600C1-6CC5-4B14-93F2-54643C8C738D}" type="slidenum">
              <a:rPr lang="en-US" smtClean="0"/>
              <a:pPr/>
              <a:t>‹#›</a:t>
            </a:fld>
            <a:endParaRPr lang="en-US" dirty="0"/>
          </a:p>
        </p:txBody>
      </p:sp>
    </p:spTree>
    <p:extLst>
      <p:ext uri="{BB962C8B-B14F-4D97-AF65-F5344CB8AC3E}">
        <p14:creationId xmlns:p14="http://schemas.microsoft.com/office/powerpoint/2010/main" val="382223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4679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D51600C1-6CC5-4B14-93F2-54643C8C738D}" type="slidenum">
              <a:rPr lang="en-US" smtClean="0"/>
              <a:pPr/>
              <a:t>‹#›</a:t>
            </a:fld>
            <a:endParaRPr lang="en-US" dirty="0"/>
          </a:p>
        </p:txBody>
      </p:sp>
      <p:sp>
        <p:nvSpPr>
          <p:cNvPr id="8" name="Text Placeholder 3"/>
          <p:cNvSpPr>
            <a:spLocks noGrp="1"/>
          </p:cNvSpPr>
          <p:nvPr>
            <p:ph type="body" sz="half" idx="13"/>
          </p:nvPr>
        </p:nvSpPr>
        <p:spPr>
          <a:xfrm>
            <a:off x="3581400" y="5029200"/>
            <a:ext cx="5105400" cy="63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8056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2.jpe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4322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27" r:id="rId3"/>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752600" cy="365125"/>
          </a:xfrm>
          <a:prstGeom prst="rect">
            <a:avLst/>
          </a:prstGeom>
        </p:spPr>
        <p:txBody>
          <a:bodyPr vert="horz" lIns="91440" tIns="45720" rIns="91440" bIns="45720" rtlCol="0" anchor="ctr"/>
          <a:lstStyle>
            <a:lvl1pPr algn="l">
              <a:defRPr sz="1200">
                <a:solidFill>
                  <a:srgbClr val="32B31D"/>
                </a:solidFill>
              </a:defRPr>
            </a:lvl1pPr>
          </a:lstStyle>
          <a:p>
            <a:fld id="{0593CE47-52B6-4244-B7A5-F965B86536FB}" type="datetimeFigureOut">
              <a:rPr lang="en-US" smtClean="0"/>
              <a:pPr/>
              <a:t>6/18/2015</a:t>
            </a:fld>
            <a:endParaRPr lang="en-US"/>
          </a:p>
        </p:txBody>
      </p:sp>
      <p:sp>
        <p:nvSpPr>
          <p:cNvPr id="5" name="Footer Placeholder 4"/>
          <p:cNvSpPr>
            <a:spLocks noGrp="1"/>
          </p:cNvSpPr>
          <p:nvPr>
            <p:ph type="ftr" sz="quarter" idx="3"/>
          </p:nvPr>
        </p:nvSpPr>
        <p:spPr>
          <a:xfrm>
            <a:off x="838200" y="6248400"/>
            <a:ext cx="7848600" cy="349249"/>
          </a:xfrm>
          <a:prstGeom prst="rect">
            <a:avLst/>
          </a:prstGeom>
        </p:spPr>
        <p:txBody>
          <a:bodyPr vert="horz" lIns="91440" tIns="45720" rIns="91440" bIns="45720" rtlCol="0" anchor="ctr"/>
          <a:lstStyle>
            <a:lvl1pPr algn="ctr">
              <a:defRPr sz="1200">
                <a:solidFill>
                  <a:srgbClr val="32B31D"/>
                </a:solidFill>
              </a:defRPr>
            </a:lvl1pPr>
          </a:lstStyle>
          <a:p>
            <a:endParaRPr lang="en-US" dirty="0"/>
          </a:p>
        </p:txBody>
      </p:sp>
      <p:sp>
        <p:nvSpPr>
          <p:cNvPr id="6" name="Slide Number Placeholder 5"/>
          <p:cNvSpPr>
            <a:spLocks noGrp="1"/>
          </p:cNvSpPr>
          <p:nvPr>
            <p:ph type="sldNum" sz="quarter" idx="4"/>
          </p:nvPr>
        </p:nvSpPr>
        <p:spPr>
          <a:xfrm>
            <a:off x="6553200" y="6356350"/>
            <a:ext cx="1600200" cy="365125"/>
          </a:xfrm>
          <a:prstGeom prst="rect">
            <a:avLst/>
          </a:prstGeom>
        </p:spPr>
        <p:txBody>
          <a:bodyPr vert="horz" lIns="91440" tIns="45720" rIns="91440" bIns="45720" rtlCol="0" anchor="ctr"/>
          <a:lstStyle>
            <a:lvl1pPr algn="r">
              <a:defRPr sz="1200">
                <a:solidFill>
                  <a:srgbClr val="32B31D"/>
                </a:solidFill>
              </a:defRPr>
            </a:lvl1pPr>
          </a:lstStyle>
          <a:p>
            <a:fld id="{FC75F432-EEF9-468F-9A7F-103B7154A0BA}" type="slidenum">
              <a:rPr lang="en-US" smtClean="0"/>
              <a:pPr/>
              <a:t>‹#›</a:t>
            </a:fld>
            <a:endParaRPr lang="en-US" dirty="0"/>
          </a:p>
        </p:txBody>
      </p:sp>
      <p:sp>
        <p:nvSpPr>
          <p:cNvPr id="8" name="Text Placeholder 2"/>
          <p:cNvSpPr txBox="1">
            <a:spLocks/>
          </p:cNvSpPr>
          <p:nvPr userDrawn="1"/>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20" r:id="rId5"/>
    <p:sldLayoutId id="2147483721" r:id="rId6"/>
    <p:sldLayoutId id="2147483722" r:id="rId7"/>
    <p:sldLayoutId id="2147483730" r:id="rId8"/>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10"/>
          </p:nvPr>
        </p:nvSpPr>
        <p:spPr>
          <a:xfrm>
            <a:off x="0" y="6264275"/>
            <a:ext cx="1752600" cy="365125"/>
          </a:xfrm>
          <a:prstGeom prst="rect">
            <a:avLst/>
          </a:prstGeom>
        </p:spPr>
        <p:txBody>
          <a:bodyPr/>
          <a:lstStyle>
            <a:lvl1pPr>
              <a:defRPr sz="1000">
                <a:solidFill>
                  <a:srgbClr val="00B050"/>
                </a:solidFill>
              </a:defRPr>
            </a:lvl1pPr>
          </a:lstStyle>
          <a:p>
            <a:fld id="{0593CE47-52B6-4244-B7A5-F965B86536FB}" type="datetimeFigureOut">
              <a:rPr lang="en-US" smtClean="0"/>
              <a:pPr/>
              <a:t>6/18/2015</a:t>
            </a:fld>
            <a:endParaRPr lang="en-US" dirty="0"/>
          </a:p>
        </p:txBody>
      </p:sp>
      <p:sp>
        <p:nvSpPr>
          <p:cNvPr id="8" name="Slide Number Placeholder 6"/>
          <p:cNvSpPr>
            <a:spLocks noGrp="1"/>
          </p:cNvSpPr>
          <p:nvPr>
            <p:ph type="sldNum" sz="quarter" idx="12"/>
          </p:nvPr>
        </p:nvSpPr>
        <p:spPr>
          <a:xfrm>
            <a:off x="7528034" y="6456336"/>
            <a:ext cx="1600200" cy="365125"/>
          </a:xfrm>
          <a:prstGeom prst="rect">
            <a:avLst/>
          </a:prstGeom>
        </p:spPr>
        <p:txBody>
          <a:bodyPr/>
          <a:lstStyle>
            <a:lvl1pPr algn="r">
              <a:defRPr sz="1000">
                <a:solidFill>
                  <a:srgbClr val="00B050"/>
                </a:solidFill>
              </a:defRPr>
            </a:lvl1pPr>
          </a:lstStyle>
          <a:p>
            <a:fld id="{FC75F432-EEF9-468F-9A7F-103B7154A0BA}" type="slidenum">
              <a:rPr lang="en-US" smtClean="0"/>
              <a:pPr/>
              <a:t>‹#›</a:t>
            </a:fld>
            <a:endParaRPr lang="en-US" dirty="0"/>
          </a:p>
        </p:txBody>
      </p:sp>
      <p:sp>
        <p:nvSpPr>
          <p:cNvPr id="9" name="Text Placeholder 2"/>
          <p:cNvSpPr txBox="1">
            <a:spLocks/>
          </p:cNvSpPr>
          <p:nvPr userDrawn="1"/>
        </p:nvSpPr>
        <p:spPr>
          <a:xfrm>
            <a:off x="0" y="6456336"/>
            <a:ext cx="3886200" cy="554064"/>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000" dirty="0" smtClean="0">
                <a:solidFill>
                  <a:srgbClr val="09A718"/>
                </a:solidFill>
              </a:rPr>
              <a:t>Created by the National Plant Diagnostic Network for the Sentinel Plant Network, an APGA│NPDN</a:t>
            </a:r>
            <a:r>
              <a:rPr lang="en-US" sz="1000" baseline="0" dirty="0" smtClean="0">
                <a:solidFill>
                  <a:srgbClr val="09A718"/>
                </a:solidFill>
              </a:rPr>
              <a:t> partnership </a:t>
            </a:r>
            <a:r>
              <a:rPr lang="en-US" sz="100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26" r:id="rId1"/>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10"/>
          </p:nvPr>
        </p:nvSpPr>
        <p:spPr>
          <a:xfrm>
            <a:off x="76200" y="6456336"/>
            <a:ext cx="1752600" cy="365125"/>
          </a:xfrm>
          <a:prstGeom prst="rect">
            <a:avLst/>
          </a:prstGeom>
        </p:spPr>
        <p:txBody>
          <a:bodyPr/>
          <a:lstStyle>
            <a:lvl1pPr>
              <a:defRPr sz="1000">
                <a:solidFill>
                  <a:srgbClr val="00B050"/>
                </a:solidFill>
              </a:defRPr>
            </a:lvl1pPr>
          </a:lstStyle>
          <a:p>
            <a:fld id="{0593CE47-52B6-4244-B7A5-F965B86536FB}" type="datetimeFigureOut">
              <a:rPr lang="en-US" smtClean="0"/>
              <a:pPr/>
              <a:t>6/18/2015</a:t>
            </a:fld>
            <a:endParaRPr lang="en-US" dirty="0"/>
          </a:p>
        </p:txBody>
      </p:sp>
      <p:sp>
        <p:nvSpPr>
          <p:cNvPr id="8" name="Slide Number Placeholder 6"/>
          <p:cNvSpPr>
            <a:spLocks noGrp="1"/>
          </p:cNvSpPr>
          <p:nvPr>
            <p:ph type="sldNum" sz="quarter" idx="12"/>
          </p:nvPr>
        </p:nvSpPr>
        <p:spPr>
          <a:xfrm>
            <a:off x="7528034" y="6456336"/>
            <a:ext cx="1600200" cy="365125"/>
          </a:xfrm>
          <a:prstGeom prst="rect">
            <a:avLst/>
          </a:prstGeom>
        </p:spPr>
        <p:txBody>
          <a:bodyPr/>
          <a:lstStyle>
            <a:lvl1pPr algn="r">
              <a:defRPr sz="1000">
                <a:solidFill>
                  <a:srgbClr val="00B050"/>
                </a:solidFill>
              </a:defRPr>
            </a:lvl1pPr>
          </a:lstStyle>
          <a:p>
            <a:fld id="{FC75F432-EEF9-468F-9A7F-103B7154A0BA}" type="slidenum">
              <a:rPr lang="en-US" smtClean="0"/>
              <a:pPr/>
              <a:t>‹#›</a:t>
            </a:fld>
            <a:endParaRPr lang="en-US" dirty="0"/>
          </a:p>
        </p:txBody>
      </p:sp>
      <p:sp>
        <p:nvSpPr>
          <p:cNvPr id="9" name="Text Placeholder 2"/>
          <p:cNvSpPr txBox="1">
            <a:spLocks/>
          </p:cNvSpPr>
          <p:nvPr userDrawn="1"/>
        </p:nvSpPr>
        <p:spPr>
          <a:xfrm>
            <a:off x="4800600" y="6456336"/>
            <a:ext cx="3886200" cy="554064"/>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000" dirty="0" smtClean="0">
                <a:solidFill>
                  <a:srgbClr val="09A718"/>
                </a:solidFill>
              </a:rPr>
              <a:t>Created by the National Plant Diagnostic Network for the Sentinel Plant Network, an APGA│NPDN</a:t>
            </a:r>
            <a:r>
              <a:rPr lang="en-US" sz="1000" baseline="0" dirty="0" smtClean="0">
                <a:solidFill>
                  <a:srgbClr val="09A718"/>
                </a:solidFill>
              </a:rPr>
              <a:t> partnership </a:t>
            </a:r>
            <a:r>
              <a:rPr lang="en-US" sz="100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29" r:id="rId1"/>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iki.bugwood.org/Dendrolimus_sibiricus"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www.eppo.org/QUARANTINE/insects/Dendrolimus_sibiricus/DS_Dendrolimus_spp.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rachel.mccarthy@cornell.edu"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www.npdn.or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www.sentinelplantnetwork.org/"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Siberian Silk Moth</a:t>
            </a:r>
            <a:endParaRPr lang="en-US" i="1" dirty="0"/>
          </a:p>
        </p:txBody>
      </p:sp>
      <p:sp>
        <p:nvSpPr>
          <p:cNvPr id="3" name="Subtitle 2"/>
          <p:cNvSpPr>
            <a:spLocks noGrp="1"/>
          </p:cNvSpPr>
          <p:nvPr>
            <p:ph type="body" idx="1"/>
          </p:nvPr>
        </p:nvSpPr>
        <p:spPr/>
        <p:txBody>
          <a:bodyPr/>
          <a:lstStyle/>
          <a:p>
            <a:r>
              <a:rPr lang="en-US" dirty="0" smtClean="0"/>
              <a:t>Sentinel Plant Network Pest/Pathogen Series</a:t>
            </a:r>
            <a:endParaRPr lang="en-US" dirty="0"/>
          </a:p>
        </p:txBody>
      </p:sp>
    </p:spTree>
    <p:extLst>
      <p:ext uri="{BB962C8B-B14F-4D97-AF65-F5344CB8AC3E}">
        <p14:creationId xmlns:p14="http://schemas.microsoft.com/office/powerpoint/2010/main" val="3337360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Potential environmental </a:t>
            </a:r>
            <a:r>
              <a:rPr lang="en-US" dirty="0"/>
              <a:t>i</a:t>
            </a:r>
            <a:r>
              <a:rPr lang="en-US" dirty="0" smtClean="0"/>
              <a:t>mpact</a:t>
            </a:r>
            <a:endParaRPr lang="en-US" dirty="0"/>
          </a:p>
        </p:txBody>
      </p:sp>
      <p:sp>
        <p:nvSpPr>
          <p:cNvPr id="7" name="Content Placeholder 6"/>
          <p:cNvSpPr>
            <a:spLocks noGrp="1"/>
          </p:cNvSpPr>
          <p:nvPr>
            <p:ph sz="half" idx="2"/>
          </p:nvPr>
        </p:nvSpPr>
        <p:spPr>
          <a:xfrm>
            <a:off x="5105400" y="1600201"/>
            <a:ext cx="3581400" cy="4419600"/>
          </a:xfrm>
        </p:spPr>
        <p:txBody>
          <a:bodyPr>
            <a:normAutofit fontScale="92500" lnSpcReduction="10000"/>
          </a:bodyPr>
          <a:lstStyle/>
          <a:p>
            <a:pPr marL="457200" indent="-457200">
              <a:buFont typeface="Arial" panose="020B0604020202020204" pitchFamily="34" charset="0"/>
              <a:buChar char="•"/>
            </a:pPr>
            <a:r>
              <a:rPr lang="en-US" sz="2800" dirty="0" smtClean="0"/>
              <a:t>High</a:t>
            </a:r>
          </a:p>
          <a:p>
            <a:pPr marL="457200" indent="-457200">
              <a:buFont typeface="Arial" panose="020B0604020202020204" pitchFamily="34" charset="0"/>
              <a:buChar char="•"/>
            </a:pPr>
            <a:r>
              <a:rPr lang="en-US" sz="2800" dirty="0" smtClean="0"/>
              <a:t>Reduce biodiversity</a:t>
            </a:r>
          </a:p>
          <a:p>
            <a:pPr marL="457200" indent="-457200">
              <a:buFont typeface="Arial" panose="020B0604020202020204" pitchFamily="34" charset="0"/>
              <a:buChar char="•"/>
            </a:pPr>
            <a:r>
              <a:rPr lang="en-US" sz="2800" dirty="0" smtClean="0"/>
              <a:t>Disrupt ecosystem function</a:t>
            </a:r>
          </a:p>
          <a:p>
            <a:pPr marL="457200" indent="-457200">
              <a:buFont typeface="Arial" panose="020B0604020202020204" pitchFamily="34" charset="0"/>
              <a:buChar char="•"/>
            </a:pPr>
            <a:r>
              <a:rPr lang="en-US" sz="2800" dirty="0" smtClean="0"/>
              <a:t>Degrade critical habitat</a:t>
            </a:r>
          </a:p>
          <a:p>
            <a:pPr marL="457200" indent="-457200">
              <a:buFont typeface="Arial" panose="020B0604020202020204" pitchFamily="34" charset="0"/>
              <a:buChar char="•"/>
            </a:pPr>
            <a:r>
              <a:rPr lang="en-US" sz="2800" dirty="0" smtClean="0"/>
              <a:t>Endanger threatened plants</a:t>
            </a:r>
          </a:p>
          <a:p>
            <a:pPr marL="457200" indent="-457200">
              <a:buFont typeface="Arial" panose="020B0604020202020204" pitchFamily="34" charset="0"/>
              <a:buChar char="•"/>
            </a:pPr>
            <a:r>
              <a:rPr lang="en-US" sz="2800" dirty="0" smtClean="0"/>
              <a:t>Increase use of chemical or biological control</a:t>
            </a:r>
          </a:p>
          <a:p>
            <a:pPr marL="457200" indent="-457200">
              <a:buFont typeface="Arial" panose="020B0604020202020204" pitchFamily="34" charset="0"/>
              <a:buChar char="•"/>
            </a:pPr>
            <a:endParaRPr lang="en-US" sz="2800" dirty="0" smtClean="0"/>
          </a:p>
          <a:p>
            <a:pPr marL="0" indent="0">
              <a:buNone/>
            </a:pPr>
            <a:endParaRPr lang="en-US" sz="2800" dirty="0" smtClean="0"/>
          </a:p>
          <a:p>
            <a:endParaRPr lang="en-US" dirty="0"/>
          </a:p>
        </p:txBody>
      </p:sp>
      <p:pic>
        <p:nvPicPr>
          <p:cNvPr id="4098" name="Picture 2" descr="C:\Users\Tracy_2\Dropbox\Tracy-Rachel\photos for siberian silk moth ppt\SSM_5174048-SMPT.jpg"/>
          <p:cNvPicPr>
            <a:picLocks noChangeAspect="1" noChangeArrowheads="1"/>
          </p:cNvPicPr>
          <p:nvPr/>
        </p:nvPicPr>
        <p:blipFill>
          <a:blip r:embed="rId3" cstate="print"/>
          <a:srcRect/>
          <a:stretch>
            <a:fillRect/>
          </a:stretch>
        </p:blipFill>
        <p:spPr bwMode="auto">
          <a:xfrm>
            <a:off x="0" y="1600200"/>
            <a:ext cx="4953000" cy="3714750"/>
          </a:xfrm>
          <a:prstGeom prst="rect">
            <a:avLst/>
          </a:prstGeom>
          <a:noFill/>
        </p:spPr>
      </p:pic>
      <p:sp>
        <p:nvSpPr>
          <p:cNvPr id="8" name="Rectangle 7"/>
          <p:cNvSpPr/>
          <p:nvPr/>
        </p:nvSpPr>
        <p:spPr>
          <a:xfrm>
            <a:off x="9331" y="5314950"/>
            <a:ext cx="5181600" cy="246221"/>
          </a:xfrm>
          <a:prstGeom prst="rect">
            <a:avLst/>
          </a:prstGeom>
        </p:spPr>
        <p:txBody>
          <a:bodyPr wrap="square">
            <a:spAutoFit/>
          </a:bodyPr>
          <a:lstStyle/>
          <a:p>
            <a:r>
              <a:rPr lang="en-US" sz="1000" dirty="0" smtClean="0">
                <a:solidFill>
                  <a:schemeClr val="tx2">
                    <a:lumMod val="60000"/>
                    <a:lumOff val="40000"/>
                  </a:schemeClr>
                </a:solidFill>
              </a:rPr>
              <a:t>Photo: © Vladimir </a:t>
            </a:r>
            <a:r>
              <a:rPr lang="en-US" sz="1000" dirty="0" err="1" smtClean="0">
                <a:solidFill>
                  <a:schemeClr val="tx2">
                    <a:lumMod val="60000"/>
                    <a:lumOff val="40000"/>
                  </a:schemeClr>
                </a:solidFill>
              </a:rPr>
              <a:t>Petko</a:t>
            </a:r>
            <a:r>
              <a:rPr lang="en-US" sz="1000" dirty="0" smtClean="0">
                <a:solidFill>
                  <a:schemeClr val="tx2">
                    <a:lumMod val="60000"/>
                    <a:lumOff val="40000"/>
                  </a:schemeClr>
                </a:solidFill>
              </a:rPr>
              <a:t>, V.N. </a:t>
            </a:r>
            <a:r>
              <a:rPr lang="en-US" sz="1000" dirty="0" err="1" smtClean="0">
                <a:solidFill>
                  <a:schemeClr val="tx2">
                    <a:lumMod val="60000"/>
                    <a:lumOff val="40000"/>
                  </a:schemeClr>
                </a:solidFill>
              </a:rPr>
              <a:t>Sukachev</a:t>
            </a:r>
            <a:r>
              <a:rPr lang="en-US" sz="1000" dirty="0" smtClean="0">
                <a:solidFill>
                  <a:schemeClr val="tx2">
                    <a:lumMod val="60000"/>
                    <a:lumOff val="40000"/>
                  </a:schemeClr>
                </a:solidFill>
              </a:rPr>
              <a:t> Institute of Forest SB RAS, Bugwood.org </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74885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Host availability</a:t>
            </a:r>
            <a:endParaRPr lang="en-US" dirty="0"/>
          </a:p>
        </p:txBody>
      </p:sp>
      <p:sp>
        <p:nvSpPr>
          <p:cNvPr id="7" name="Content Placeholder 6"/>
          <p:cNvSpPr>
            <a:spLocks noGrp="1"/>
          </p:cNvSpPr>
          <p:nvPr>
            <p:ph sz="half" idx="2"/>
          </p:nvPr>
        </p:nvSpPr>
        <p:spPr/>
        <p:txBody>
          <a:bodyPr>
            <a:normAutofit/>
          </a:bodyPr>
          <a:lstStyle/>
          <a:p>
            <a:pPr marL="457200" indent="-457200">
              <a:buFont typeface="Arial" panose="020B0604020202020204" pitchFamily="34" charset="0"/>
              <a:buChar char="•"/>
            </a:pPr>
            <a:r>
              <a:rPr lang="en-US" sz="2800" dirty="0" smtClean="0"/>
              <a:t>Low…however</a:t>
            </a:r>
          </a:p>
          <a:p>
            <a:pPr marL="457200" indent="-457200">
              <a:buFont typeface="Arial" panose="020B0604020202020204" pitchFamily="34" charset="0"/>
              <a:buChar char="•"/>
            </a:pPr>
            <a:r>
              <a:rPr lang="en-US" sz="2800" b="1" dirty="0" smtClean="0"/>
              <a:t>Preferred</a:t>
            </a:r>
            <a:r>
              <a:rPr lang="en-US" sz="2800" dirty="0" smtClean="0"/>
              <a:t> </a:t>
            </a:r>
            <a:r>
              <a:rPr lang="en-US" sz="2800" dirty="0"/>
              <a:t>host species are more likely to occur in ornamental settings</a:t>
            </a:r>
          </a:p>
          <a:p>
            <a:pPr marL="457200" indent="-457200">
              <a:buFont typeface="Arial" panose="020B0604020202020204" pitchFamily="34" charset="0"/>
              <a:buChar char="•"/>
            </a:pPr>
            <a:r>
              <a:rPr lang="en-US" sz="2800" dirty="0"/>
              <a:t>Several species which are endangered or threatened would be at risk</a:t>
            </a:r>
          </a:p>
          <a:p>
            <a:endParaRPr lang="en-US" dirty="0"/>
          </a:p>
        </p:txBody>
      </p:sp>
      <p:sp>
        <p:nvSpPr>
          <p:cNvPr id="3" name="Text Placeholder 2"/>
          <p:cNvSpPr>
            <a:spLocks noGrp="1"/>
          </p:cNvSpPr>
          <p:nvPr>
            <p:ph type="body" sz="half" idx="4294967295"/>
          </p:nvPr>
        </p:nvSpPr>
        <p:spPr>
          <a:xfrm>
            <a:off x="533400" y="5562600"/>
            <a:ext cx="3962400" cy="411163"/>
          </a:xfrm>
        </p:spPr>
        <p:txBody>
          <a:bodyPr>
            <a:normAutofit fontScale="55000" lnSpcReduction="20000"/>
          </a:bodyPr>
          <a:lstStyle/>
          <a:p>
            <a:pPr marL="0" indent="0">
              <a:buNone/>
            </a:pPr>
            <a:r>
              <a:rPr lang="en-US" i="1" dirty="0" err="1"/>
              <a:t>Larix</a:t>
            </a:r>
            <a:r>
              <a:rPr lang="en-US" dirty="0"/>
              <a:t> </a:t>
            </a:r>
            <a:r>
              <a:rPr lang="en-US" i="1" dirty="0" err="1"/>
              <a:t>gmelinii</a:t>
            </a:r>
            <a:r>
              <a:rPr lang="en-US" dirty="0"/>
              <a:t> var. </a:t>
            </a:r>
            <a:r>
              <a:rPr lang="en-US" i="1" dirty="0" err="1"/>
              <a:t>principis-rupprechtii</a:t>
            </a:r>
            <a:r>
              <a:rPr lang="en-US" dirty="0"/>
              <a:t> </a:t>
            </a:r>
          </a:p>
        </p:txBody>
      </p:sp>
      <p:pic>
        <p:nvPicPr>
          <p:cNvPr id="5122" name="Picture 2" descr="C:\Users\Tracy_2\Dropbox\Tracy-Rachel\photos for siberian silk moth ppt\17656_D318-1113080gk.jpg"/>
          <p:cNvPicPr>
            <a:picLocks noChangeAspect="1" noChangeArrowheads="1"/>
          </p:cNvPicPr>
          <p:nvPr/>
        </p:nvPicPr>
        <p:blipFill>
          <a:blip r:embed="rId3" cstate="print"/>
          <a:srcRect/>
          <a:stretch>
            <a:fillRect/>
          </a:stretch>
        </p:blipFill>
        <p:spPr bwMode="auto">
          <a:xfrm>
            <a:off x="0" y="1752600"/>
            <a:ext cx="4800600" cy="3594450"/>
          </a:xfrm>
          <a:prstGeom prst="rect">
            <a:avLst/>
          </a:prstGeom>
          <a:noFill/>
        </p:spPr>
      </p:pic>
      <p:sp>
        <p:nvSpPr>
          <p:cNvPr id="9" name="Rectangle 8"/>
          <p:cNvSpPr/>
          <p:nvPr/>
        </p:nvSpPr>
        <p:spPr>
          <a:xfrm>
            <a:off x="0" y="5334000"/>
            <a:ext cx="5181600" cy="246221"/>
          </a:xfrm>
          <a:prstGeom prst="rect">
            <a:avLst/>
          </a:prstGeom>
        </p:spPr>
        <p:txBody>
          <a:bodyPr wrap="square">
            <a:spAutoFit/>
          </a:bodyPr>
          <a:lstStyle/>
          <a:p>
            <a:r>
              <a:rPr lang="en-US" sz="1000" dirty="0" smtClean="0">
                <a:solidFill>
                  <a:schemeClr val="tx2">
                    <a:lumMod val="60000"/>
                    <a:lumOff val="40000"/>
                  </a:schemeClr>
                </a:solidFill>
              </a:rPr>
              <a:t>Photo: © www.missouribotanicalgarden.org/PlantFinder</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94771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1400" y="228600"/>
            <a:ext cx="3581400" cy="1162050"/>
          </a:xfrm>
        </p:spPr>
        <p:txBody>
          <a:bodyPr/>
          <a:lstStyle/>
          <a:p>
            <a:r>
              <a:rPr lang="en-US" dirty="0" smtClean="0"/>
              <a:t>Entry potential</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2788920" cy="6858000"/>
          </a:xfrm>
          <a:prstGeom prst="rect">
            <a:avLst/>
          </a:prstGeom>
          <a:ln w="3175">
            <a:solidFill>
              <a:schemeClr val="tx1"/>
            </a:solidFill>
          </a:ln>
          <a:effectLst>
            <a:outerShdw blurRad="292100" dist="139700" dir="2700000" algn="tl" rotWithShape="0">
              <a:srgbClr val="333333">
                <a:alpha val="65000"/>
              </a:srgbClr>
            </a:outerShdw>
          </a:effectLst>
        </p:spPr>
      </p:pic>
      <p:sp>
        <p:nvSpPr>
          <p:cNvPr id="3" name="Text Placeholder 2"/>
          <p:cNvSpPr>
            <a:spLocks noGrp="1"/>
          </p:cNvSpPr>
          <p:nvPr>
            <p:ph type="body" sz="half" idx="2"/>
          </p:nvPr>
        </p:nvSpPr>
        <p:spPr>
          <a:xfrm rot="16200000">
            <a:off x="1" y="3796004"/>
            <a:ext cx="5791200" cy="304800"/>
          </a:xfrm>
          <a:noFill/>
        </p:spPr>
        <p:txBody>
          <a:bodyPr>
            <a:normAutofit/>
          </a:bodyPr>
          <a:lstStyle/>
          <a:p>
            <a:pPr marL="0" indent="0">
              <a:buNone/>
            </a:pPr>
            <a:r>
              <a:rPr lang="en-US" sz="900" dirty="0">
                <a:solidFill>
                  <a:schemeClr val="accent6">
                    <a:lumMod val="50000"/>
                  </a:schemeClr>
                </a:solidFill>
              </a:rPr>
              <a:t>Vlad </a:t>
            </a:r>
            <a:r>
              <a:rPr lang="en-US" sz="900" dirty="0" err="1" smtClean="0">
                <a:solidFill>
                  <a:schemeClr val="accent6">
                    <a:lumMod val="50000"/>
                  </a:schemeClr>
                </a:solidFill>
              </a:rPr>
              <a:t>Proklov</a:t>
            </a:r>
            <a:r>
              <a:rPr lang="en-US" sz="900" dirty="0">
                <a:solidFill>
                  <a:schemeClr val="accent6">
                    <a:lumMod val="50000"/>
                  </a:schemeClr>
                </a:solidFill>
              </a:rPr>
              <a:t>, </a:t>
            </a:r>
            <a:r>
              <a:rPr lang="en-US" sz="900" dirty="0" smtClean="0">
                <a:solidFill>
                  <a:schemeClr val="accent6">
                    <a:lumMod val="50000"/>
                  </a:schemeClr>
                </a:solidFill>
              </a:rPr>
              <a:t>public.fotki.com/</a:t>
            </a:r>
            <a:r>
              <a:rPr lang="en-US" sz="900" dirty="0" err="1" smtClean="0">
                <a:solidFill>
                  <a:schemeClr val="accent6">
                    <a:lumMod val="50000"/>
                  </a:schemeClr>
                </a:solidFill>
              </a:rPr>
              <a:t>kotbegemot</a:t>
            </a:r>
            <a:r>
              <a:rPr lang="en-US" sz="900" dirty="0" smtClean="0">
                <a:solidFill>
                  <a:schemeClr val="accent6">
                    <a:lumMod val="50000"/>
                  </a:schemeClr>
                </a:solidFill>
              </a:rPr>
              <a:t>/entomology/lasiocampidae.html</a:t>
            </a:r>
            <a:endParaRPr lang="en-US" sz="900" dirty="0">
              <a:solidFill>
                <a:schemeClr val="accent6">
                  <a:lumMod val="50000"/>
                </a:schemeClr>
              </a:solidFill>
            </a:endParaRPr>
          </a:p>
        </p:txBody>
      </p:sp>
      <p:sp>
        <p:nvSpPr>
          <p:cNvPr id="7" name="Content Placeholder 6"/>
          <p:cNvSpPr>
            <a:spLocks noGrp="1"/>
          </p:cNvSpPr>
          <p:nvPr>
            <p:ph sz="half" idx="4294967295"/>
          </p:nvPr>
        </p:nvSpPr>
        <p:spPr>
          <a:xfrm>
            <a:off x="3581400" y="1600200"/>
            <a:ext cx="5562600" cy="4419600"/>
          </a:xfrm>
        </p:spPr>
        <p:txBody>
          <a:bodyPr>
            <a:normAutofit/>
          </a:bodyPr>
          <a:lstStyle/>
          <a:p>
            <a:pPr marL="457200" indent="-457200">
              <a:buFont typeface="Arial" panose="020B0604020202020204" pitchFamily="34" charset="0"/>
              <a:buChar char="•"/>
            </a:pPr>
            <a:r>
              <a:rPr lang="en-US" sz="2800" dirty="0" smtClean="0"/>
              <a:t>Low - uncertain</a:t>
            </a:r>
          </a:p>
          <a:p>
            <a:pPr marL="457200" indent="-457200">
              <a:buFont typeface="Arial" panose="020B0604020202020204" pitchFamily="34" charset="0"/>
              <a:buChar char="•"/>
            </a:pPr>
            <a:r>
              <a:rPr lang="en-US" sz="2800" i="1" dirty="0"/>
              <a:t>Dendrolimus</a:t>
            </a:r>
            <a:r>
              <a:rPr lang="en-US" sz="2800" dirty="0"/>
              <a:t> sp. are in the family </a:t>
            </a:r>
            <a:r>
              <a:rPr lang="en-US" sz="2800" dirty="0" err="1"/>
              <a:t>Lasiocampidae</a:t>
            </a:r>
            <a:r>
              <a:rPr lang="en-US" sz="2800" dirty="0"/>
              <a:t> – which are ALL actionable</a:t>
            </a:r>
          </a:p>
          <a:p>
            <a:pPr marL="457200" indent="-457200">
              <a:buFont typeface="Arial" panose="020B0604020202020204" pitchFamily="34" charset="0"/>
              <a:buChar char="•"/>
            </a:pPr>
            <a:r>
              <a:rPr lang="en-US" sz="2800" dirty="0" smtClean="0"/>
              <a:t>Transported within infested plant material</a:t>
            </a:r>
          </a:p>
          <a:p>
            <a:pPr marL="457200" indent="-457200">
              <a:buFont typeface="Arial" panose="020B0604020202020204" pitchFamily="34" charset="0"/>
              <a:buChar char="•"/>
            </a:pPr>
            <a:r>
              <a:rPr lang="en-US" sz="2800" dirty="0" smtClean="0"/>
              <a:t>Cryptic stages</a:t>
            </a:r>
          </a:p>
        </p:txBody>
      </p:sp>
    </p:spTree>
    <p:extLst>
      <p:ext uri="{BB962C8B-B14F-4D97-AF65-F5344CB8AC3E}">
        <p14:creationId xmlns:p14="http://schemas.microsoft.com/office/powerpoint/2010/main" val="29670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Establishment potential</a:t>
            </a:r>
            <a:endParaRPr lang="en-US" dirty="0"/>
          </a:p>
        </p:txBody>
      </p:sp>
      <p:sp>
        <p:nvSpPr>
          <p:cNvPr id="7" name="Content Placeholder 6"/>
          <p:cNvSpPr>
            <a:spLocks noGrp="1"/>
          </p:cNvSpPr>
          <p:nvPr>
            <p:ph sz="half" idx="2"/>
          </p:nvPr>
        </p:nvSpPr>
        <p:spPr>
          <a:xfrm>
            <a:off x="5105400" y="1600201"/>
            <a:ext cx="3581400" cy="4419600"/>
          </a:xfrm>
        </p:spPr>
        <p:txBody>
          <a:bodyPr>
            <a:normAutofit/>
          </a:bodyPr>
          <a:lstStyle/>
          <a:p>
            <a:pPr marL="457200" indent="-457200">
              <a:buFont typeface="Arial" panose="020B0604020202020204" pitchFamily="34" charset="0"/>
              <a:buChar char="•"/>
            </a:pPr>
            <a:r>
              <a:rPr lang="en-US" sz="2800" dirty="0" smtClean="0"/>
              <a:t>High</a:t>
            </a:r>
          </a:p>
          <a:p>
            <a:pPr marL="457200" indent="-457200">
              <a:buFont typeface="Arial" panose="020B0604020202020204" pitchFamily="34" charset="0"/>
              <a:buChar char="•"/>
            </a:pPr>
            <a:r>
              <a:rPr lang="en-US" sz="2800" dirty="0" smtClean="0"/>
              <a:t>Cryptic stages could </a:t>
            </a:r>
            <a:r>
              <a:rPr lang="en-US" sz="2800" dirty="0"/>
              <a:t>be missed during routine inspections</a:t>
            </a:r>
          </a:p>
          <a:p>
            <a:pPr marL="457200" indent="-457200">
              <a:buFont typeface="Arial" panose="020B0604020202020204" pitchFamily="34" charset="0"/>
              <a:buChar char="•"/>
            </a:pPr>
            <a:r>
              <a:rPr lang="en-US" sz="2800" dirty="0" smtClean="0"/>
              <a:t>Much of the US has a suitable climate and host plants for establishment</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a:p>
          <a:p>
            <a:pPr marL="0" indent="0">
              <a:buNone/>
            </a:pPr>
            <a:endParaRPr lang="en-US" sz="2800" dirty="0" smtClean="0"/>
          </a:p>
          <a:p>
            <a:endParaRPr lang="en-US" dirty="0"/>
          </a:p>
        </p:txBody>
      </p:sp>
      <p:pic>
        <p:nvPicPr>
          <p:cNvPr id="6146" name="Picture 2" descr="C:\Users\Tracy_2\Dropbox\Tracy-Rachel\photos for siberian silk moth ppt\Larix_0976016-LGPT.jpg"/>
          <p:cNvPicPr>
            <a:picLocks noChangeAspect="1" noChangeArrowheads="1"/>
          </p:cNvPicPr>
          <p:nvPr/>
        </p:nvPicPr>
        <p:blipFill>
          <a:blip r:embed="rId3" cstate="print"/>
          <a:srcRect/>
          <a:stretch>
            <a:fillRect/>
          </a:stretch>
        </p:blipFill>
        <p:spPr bwMode="auto">
          <a:xfrm>
            <a:off x="0" y="1730375"/>
            <a:ext cx="5062538" cy="3375025"/>
          </a:xfrm>
          <a:prstGeom prst="rect">
            <a:avLst/>
          </a:prstGeom>
          <a:noFill/>
        </p:spPr>
      </p:pic>
      <p:sp>
        <p:nvSpPr>
          <p:cNvPr id="6" name="Rectangle 5"/>
          <p:cNvSpPr/>
          <p:nvPr/>
        </p:nvSpPr>
        <p:spPr>
          <a:xfrm>
            <a:off x="0" y="5105400"/>
            <a:ext cx="5181600" cy="246221"/>
          </a:xfrm>
          <a:prstGeom prst="rect">
            <a:avLst/>
          </a:prstGeom>
        </p:spPr>
        <p:txBody>
          <a:bodyPr wrap="square">
            <a:spAutoFit/>
          </a:bodyPr>
          <a:lstStyle/>
          <a:p>
            <a:r>
              <a:rPr lang="en-US" sz="1000" dirty="0" smtClean="0">
                <a:solidFill>
                  <a:schemeClr val="tx2">
                    <a:lumMod val="60000"/>
                    <a:lumOff val="40000"/>
                  </a:schemeClr>
                </a:solidFill>
              </a:rPr>
              <a:t>Photo: © Dave Powell, USDA Forest Service,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299589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Introduction pathways</a:t>
            </a:r>
            <a:endParaRPr lang="en-US" dirty="0"/>
          </a:p>
        </p:txBody>
      </p:sp>
      <p:sp>
        <p:nvSpPr>
          <p:cNvPr id="6" name="Content Placeholder 5"/>
          <p:cNvSpPr>
            <a:spLocks noGrp="1"/>
          </p:cNvSpPr>
          <p:nvPr>
            <p:ph idx="1"/>
          </p:nvPr>
        </p:nvSpPr>
        <p:spPr/>
        <p:txBody>
          <a:bodyPr/>
          <a:lstStyle/>
          <a:p>
            <a:pPr marL="0" indent="0">
              <a:buNone/>
            </a:pPr>
            <a:r>
              <a:rPr lang="en-US" sz="3200" dirty="0" smtClean="0"/>
              <a:t>Natural dispersal</a:t>
            </a:r>
          </a:p>
          <a:p>
            <a:r>
              <a:rPr lang="en-US" sz="3200" dirty="0" smtClean="0"/>
              <a:t>Adult moths are strong fliers</a:t>
            </a:r>
          </a:p>
          <a:p>
            <a:r>
              <a:rPr lang="en-US" sz="3200" i="1" dirty="0" smtClean="0"/>
              <a:t>D. </a:t>
            </a:r>
            <a:r>
              <a:rPr lang="en-US" sz="3200" i="1" dirty="0"/>
              <a:t>sibiricus </a:t>
            </a:r>
            <a:r>
              <a:rPr lang="en-US" sz="3200" dirty="0"/>
              <a:t>is extending its range westward by approximately 7.5-31 miles per year.</a:t>
            </a:r>
            <a:endParaRPr lang="en-US" sz="3200" i="1" dirty="0"/>
          </a:p>
          <a:p>
            <a:endParaRPr lang="en-US" dirty="0" smtClean="0"/>
          </a:p>
          <a:p>
            <a:endParaRPr lang="en-US" dirty="0"/>
          </a:p>
        </p:txBody>
      </p:sp>
    </p:spTree>
    <p:extLst>
      <p:ext uri="{BB962C8B-B14F-4D97-AF65-F5344CB8AC3E}">
        <p14:creationId xmlns:p14="http://schemas.microsoft.com/office/powerpoint/2010/main" val="427736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Introduction pathways</a:t>
            </a:r>
            <a:endParaRPr lang="en-US" dirty="0"/>
          </a:p>
        </p:txBody>
      </p:sp>
      <p:sp>
        <p:nvSpPr>
          <p:cNvPr id="7" name="Content Placeholder 6"/>
          <p:cNvSpPr>
            <a:spLocks noGrp="1"/>
          </p:cNvSpPr>
          <p:nvPr>
            <p:ph sz="half" idx="2"/>
          </p:nvPr>
        </p:nvSpPr>
        <p:spPr/>
        <p:txBody>
          <a:bodyPr>
            <a:normAutofit fontScale="92500" lnSpcReduction="20000"/>
          </a:bodyPr>
          <a:lstStyle/>
          <a:p>
            <a:pPr marL="0" indent="0">
              <a:buNone/>
            </a:pPr>
            <a:r>
              <a:rPr lang="en-US" sz="3200" dirty="0" smtClean="0"/>
              <a:t>All stages can be transported on plants moving in </a:t>
            </a:r>
            <a:r>
              <a:rPr lang="en-US" sz="3200" dirty="0"/>
              <a:t>trade </a:t>
            </a:r>
            <a:r>
              <a:rPr lang="en-US" sz="3200" dirty="0" smtClean="0"/>
              <a:t>particularly--</a:t>
            </a:r>
          </a:p>
          <a:p>
            <a:pPr marL="1257300" lvl="2" indent="-342900">
              <a:buFont typeface="Arial" pitchFamily="34" charset="0"/>
              <a:buChar char="•"/>
            </a:pPr>
            <a:r>
              <a:rPr lang="en-US" sz="2800" dirty="0" smtClean="0"/>
              <a:t>plants for planting, including seedlings and plants with soil intact</a:t>
            </a:r>
          </a:p>
          <a:p>
            <a:pPr marL="1257300" lvl="2" indent="-342900">
              <a:buFont typeface="Arial" pitchFamily="34" charset="0"/>
              <a:buChar char="•"/>
            </a:pPr>
            <a:r>
              <a:rPr lang="en-US" sz="2800" dirty="0" smtClean="0"/>
              <a:t>cut branches</a:t>
            </a:r>
          </a:p>
          <a:p>
            <a:pPr marL="1257300" lvl="2" indent="-342900">
              <a:buFont typeface="Arial" pitchFamily="34" charset="0"/>
              <a:buChar char="•"/>
            </a:pPr>
            <a:r>
              <a:rPr lang="en-US" sz="2800" dirty="0" smtClean="0"/>
              <a:t>Christmas trees</a:t>
            </a:r>
          </a:p>
          <a:p>
            <a:endParaRPr lang="en-US" dirty="0" smtClean="0"/>
          </a:p>
        </p:txBody>
      </p:sp>
      <p:pic>
        <p:nvPicPr>
          <p:cNvPr id="7170" name="Picture 2" descr="C:\Users\Tracy_2\Dropbox\Tracy-Rachel\photos for siberian silk moth ppt\inspection_0010031-LGPT.jpg"/>
          <p:cNvPicPr>
            <a:picLocks noChangeAspect="1" noChangeArrowheads="1"/>
          </p:cNvPicPr>
          <p:nvPr/>
        </p:nvPicPr>
        <p:blipFill>
          <a:blip r:embed="rId3" cstate="print"/>
          <a:srcRect/>
          <a:stretch>
            <a:fillRect/>
          </a:stretch>
        </p:blipFill>
        <p:spPr bwMode="auto">
          <a:xfrm>
            <a:off x="0" y="1676400"/>
            <a:ext cx="4686300" cy="3124200"/>
          </a:xfrm>
          <a:prstGeom prst="rect">
            <a:avLst/>
          </a:prstGeom>
          <a:noFill/>
        </p:spPr>
      </p:pic>
      <p:sp>
        <p:nvSpPr>
          <p:cNvPr id="6" name="Rectangle 5"/>
          <p:cNvSpPr/>
          <p:nvPr/>
        </p:nvSpPr>
        <p:spPr>
          <a:xfrm>
            <a:off x="0" y="4800600"/>
            <a:ext cx="5181600" cy="246221"/>
          </a:xfrm>
          <a:prstGeom prst="rect">
            <a:avLst/>
          </a:prstGeom>
        </p:spPr>
        <p:txBody>
          <a:bodyPr wrap="square">
            <a:spAutoFit/>
          </a:bodyPr>
          <a:lstStyle/>
          <a:p>
            <a:r>
              <a:rPr lang="en-US" sz="1000" dirty="0" smtClean="0">
                <a:solidFill>
                  <a:schemeClr val="tx2">
                    <a:lumMod val="60000"/>
                    <a:lumOff val="40000"/>
                  </a:schemeClr>
                </a:solidFill>
              </a:rPr>
              <a:t>Photo: © Thomas D. ‘Tom’ Landis, USDA Forest Service,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113894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Introduction pathways</a:t>
            </a:r>
            <a:endParaRPr lang="en-US" dirty="0"/>
          </a:p>
        </p:txBody>
      </p:sp>
      <p:sp>
        <p:nvSpPr>
          <p:cNvPr id="7" name="Content Placeholder 6"/>
          <p:cNvSpPr>
            <a:spLocks noGrp="1"/>
          </p:cNvSpPr>
          <p:nvPr>
            <p:ph sz="half" idx="2"/>
          </p:nvPr>
        </p:nvSpPr>
        <p:spPr>
          <a:xfrm>
            <a:off x="5791200" y="1600201"/>
            <a:ext cx="3048000" cy="4419600"/>
          </a:xfrm>
        </p:spPr>
        <p:txBody>
          <a:bodyPr/>
          <a:lstStyle/>
          <a:p>
            <a:pPr marL="0" indent="0">
              <a:buNone/>
            </a:pPr>
            <a:r>
              <a:rPr lang="en-US" dirty="0" smtClean="0"/>
              <a:t>During outbreak years eggs and larvae can be associated with wood with intact bark and isolated bark</a:t>
            </a:r>
          </a:p>
          <a:p>
            <a:endParaRPr lang="en-US" dirty="0" smtClean="0"/>
          </a:p>
          <a:p>
            <a:endParaRPr lang="en-US" dirty="0" smtClean="0"/>
          </a:p>
        </p:txBody>
      </p:sp>
      <p:pic>
        <p:nvPicPr>
          <p:cNvPr id="8194" name="Picture 2" descr="C:\Users\Tracy_2\Dropbox\Tracy-Rachel\photos for siberian silk moth ppt\SSM_1335023-LGPT.jpg"/>
          <p:cNvPicPr>
            <a:picLocks noChangeAspect="1" noChangeArrowheads="1"/>
          </p:cNvPicPr>
          <p:nvPr/>
        </p:nvPicPr>
        <p:blipFill>
          <a:blip r:embed="rId3" cstate="print"/>
          <a:srcRect/>
          <a:stretch>
            <a:fillRect/>
          </a:stretch>
        </p:blipFill>
        <p:spPr bwMode="auto">
          <a:xfrm>
            <a:off x="0" y="1600200"/>
            <a:ext cx="5486400" cy="3657600"/>
          </a:xfrm>
          <a:prstGeom prst="rect">
            <a:avLst/>
          </a:prstGeom>
          <a:noFill/>
        </p:spPr>
      </p:pic>
      <p:sp>
        <p:nvSpPr>
          <p:cNvPr id="6" name="Rectangle 5"/>
          <p:cNvSpPr/>
          <p:nvPr/>
        </p:nvSpPr>
        <p:spPr>
          <a:xfrm>
            <a:off x="0" y="5240179"/>
            <a:ext cx="5181600" cy="246221"/>
          </a:xfrm>
          <a:prstGeom prst="rect">
            <a:avLst/>
          </a:prstGeom>
        </p:spPr>
        <p:txBody>
          <a:bodyPr wrap="square">
            <a:spAutoFit/>
          </a:bodyPr>
          <a:lstStyle/>
          <a:p>
            <a:r>
              <a:rPr lang="en-US" sz="1000" dirty="0" smtClean="0">
                <a:solidFill>
                  <a:schemeClr val="tx2">
                    <a:lumMod val="60000"/>
                    <a:lumOff val="40000"/>
                  </a:schemeClr>
                </a:solidFill>
              </a:rPr>
              <a:t>Photo: © John H. Ghent, USDA Forest Service,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2468975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Insect biology</a:t>
            </a:r>
            <a:endParaRPr lang="en-US" dirty="0"/>
          </a:p>
        </p:txBody>
      </p:sp>
      <p:sp>
        <p:nvSpPr>
          <p:cNvPr id="5" name="Content Placeholder 4"/>
          <p:cNvSpPr>
            <a:spLocks noGrp="1"/>
          </p:cNvSpPr>
          <p:nvPr>
            <p:ph idx="1"/>
          </p:nvPr>
        </p:nvSpPr>
        <p:spPr/>
        <p:txBody>
          <a:bodyPr/>
          <a:lstStyle/>
          <a:p>
            <a:r>
              <a:rPr lang="en-US" smtClean="0"/>
              <a:t>Life cycle is complex and is affected by population density and climate</a:t>
            </a:r>
          </a:p>
          <a:p>
            <a:r>
              <a:rPr lang="en-US" smtClean="0"/>
              <a:t>Typically requires two-three years to complete its life cycle (can be as little as one year and up to four years-EPPO 2005)</a:t>
            </a:r>
          </a:p>
          <a:p>
            <a:r>
              <a:rPr lang="en-US" smtClean="0"/>
              <a:t>Adults from two generations can emerge simultaneously causing sharp population increases during an outbreak</a:t>
            </a:r>
          </a:p>
          <a:p>
            <a:endParaRPr lang="en-US" dirty="0"/>
          </a:p>
        </p:txBody>
      </p:sp>
    </p:spTree>
    <p:extLst>
      <p:ext uri="{BB962C8B-B14F-4D97-AF65-F5344CB8AC3E}">
        <p14:creationId xmlns:p14="http://schemas.microsoft.com/office/powerpoint/2010/main" val="116997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4" y="-4011"/>
            <a:ext cx="9164053" cy="6858000"/>
          </a:xfrm>
          <a:prstGeom prst="rect">
            <a:avLst/>
          </a:prstGeom>
        </p:spPr>
      </p:pic>
      <p:sp>
        <p:nvSpPr>
          <p:cNvPr id="2" name="TextBox 1"/>
          <p:cNvSpPr txBox="1"/>
          <p:nvPr/>
        </p:nvSpPr>
        <p:spPr>
          <a:xfrm>
            <a:off x="551447" y="5181600"/>
            <a:ext cx="8001000" cy="1077218"/>
          </a:xfrm>
          <a:prstGeom prst="rect">
            <a:avLst/>
          </a:prstGeom>
          <a:solidFill>
            <a:schemeClr val="accent6">
              <a:lumMod val="20000"/>
              <a:lumOff val="80000"/>
              <a:alpha val="50000"/>
            </a:schemeClr>
          </a:solidFill>
        </p:spPr>
        <p:txBody>
          <a:bodyPr wrap="square" rtlCol="0" anchor="ctr">
            <a:spAutoFit/>
          </a:bodyPr>
          <a:lstStyle/>
          <a:p>
            <a:pPr algn="ctr"/>
            <a:r>
              <a:rPr lang="en-US" sz="3200" dirty="0"/>
              <a:t>An establishment of </a:t>
            </a:r>
            <a:r>
              <a:rPr lang="en-US" sz="3200" i="1" dirty="0"/>
              <a:t>D. </a:t>
            </a:r>
            <a:r>
              <a:rPr lang="en-US" sz="3200" i="1" dirty="0" smtClean="0"/>
              <a:t>sibiricus </a:t>
            </a:r>
            <a:r>
              <a:rPr lang="en-US" sz="3200" dirty="0"/>
              <a:t>in the US could be a single year life cycle</a:t>
            </a:r>
            <a:r>
              <a:rPr lang="en-US" sz="3200" dirty="0" smtClean="0"/>
              <a:t>.</a:t>
            </a:r>
            <a:endParaRPr lang="en-US" dirty="0"/>
          </a:p>
        </p:txBody>
      </p:sp>
    </p:spTree>
    <p:extLst>
      <p:ext uri="{BB962C8B-B14F-4D97-AF65-F5344CB8AC3E}">
        <p14:creationId xmlns:p14="http://schemas.microsoft.com/office/powerpoint/2010/main" val="10419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0" y="457199"/>
            <a:ext cx="9144000" cy="838201"/>
          </a:xfrm>
          <a:solidFill>
            <a:schemeClr val="bg1">
              <a:alpha val="25000"/>
            </a:schemeClr>
          </a:solidFill>
        </p:spPr>
        <p:txBody>
          <a:bodyPr/>
          <a:lstStyle/>
          <a:p>
            <a:pPr algn="l"/>
            <a:r>
              <a:rPr lang="en-US" dirty="0" smtClean="0">
                <a:solidFill>
                  <a:schemeClr val="bg1"/>
                </a:solidFill>
              </a:rPr>
              <a:t>	Eggs</a:t>
            </a:r>
            <a:endParaRPr lang="en-US" dirty="0">
              <a:solidFill>
                <a:schemeClr val="bg1"/>
              </a:solidFill>
            </a:endParaRPr>
          </a:p>
        </p:txBody>
      </p:sp>
    </p:spTree>
    <p:extLst>
      <p:ext uri="{BB962C8B-B14F-4D97-AF65-F5344CB8AC3E}">
        <p14:creationId xmlns:p14="http://schemas.microsoft.com/office/powerpoint/2010/main" val="661414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 y="11430"/>
            <a:ext cx="9144000" cy="6854871"/>
          </a:xfrm>
        </p:spPr>
      </p:pic>
      <p:sp>
        <p:nvSpPr>
          <p:cNvPr id="4" name="Title 3"/>
          <p:cNvSpPr>
            <a:spLocks noGrp="1"/>
          </p:cNvSpPr>
          <p:nvPr>
            <p:ph type="title"/>
          </p:nvPr>
        </p:nvSpPr>
        <p:spPr>
          <a:xfrm>
            <a:off x="0" y="457199"/>
            <a:ext cx="9144000" cy="762001"/>
          </a:xfrm>
          <a:solidFill>
            <a:schemeClr val="bg1">
              <a:alpha val="49000"/>
            </a:schemeClr>
          </a:solidFill>
        </p:spPr>
        <p:txBody>
          <a:bodyPr>
            <a:normAutofit/>
          </a:bodyPr>
          <a:lstStyle/>
          <a:p>
            <a:r>
              <a:rPr lang="en-US" sz="2800" i="1" dirty="0" smtClean="0">
                <a:solidFill>
                  <a:schemeClr val="bg2">
                    <a:lumMod val="25000"/>
                  </a:schemeClr>
                </a:solidFill>
              </a:rPr>
              <a:t>Dendrolimus sibiricus*</a:t>
            </a:r>
            <a:r>
              <a:rPr lang="en-US" sz="2800" dirty="0" smtClean="0">
                <a:solidFill>
                  <a:schemeClr val="bg2">
                    <a:lumMod val="25000"/>
                  </a:schemeClr>
                </a:solidFill>
              </a:rPr>
              <a:t>, Siberian silk </a:t>
            </a:r>
            <a:r>
              <a:rPr lang="en-US" sz="2800" dirty="0">
                <a:solidFill>
                  <a:schemeClr val="bg2">
                    <a:lumMod val="25000"/>
                  </a:schemeClr>
                </a:solidFill>
              </a:rPr>
              <a:t>m</a:t>
            </a:r>
            <a:r>
              <a:rPr lang="en-US" sz="2800" dirty="0" smtClean="0">
                <a:solidFill>
                  <a:schemeClr val="bg2">
                    <a:lumMod val="25000"/>
                  </a:schemeClr>
                </a:solidFill>
              </a:rPr>
              <a:t>oth </a:t>
            </a:r>
            <a:endParaRPr lang="en-US" sz="2800" dirty="0">
              <a:solidFill>
                <a:schemeClr val="bg2">
                  <a:lumMod val="25000"/>
                </a:schemeClr>
              </a:solidFill>
            </a:endParaRPr>
          </a:p>
        </p:txBody>
      </p:sp>
      <p:sp>
        <p:nvSpPr>
          <p:cNvPr id="6" name="TextBox 5"/>
          <p:cNvSpPr txBox="1"/>
          <p:nvPr/>
        </p:nvSpPr>
        <p:spPr>
          <a:xfrm>
            <a:off x="228600" y="6163270"/>
            <a:ext cx="8305800" cy="923330"/>
          </a:xfrm>
          <a:prstGeom prst="rect">
            <a:avLst/>
          </a:prstGeom>
          <a:noFill/>
        </p:spPr>
        <p:txBody>
          <a:bodyPr wrap="square" rtlCol="0">
            <a:spAutoFit/>
          </a:bodyPr>
          <a:lstStyle/>
          <a:p>
            <a:r>
              <a:rPr lang="en-US" dirty="0">
                <a:solidFill>
                  <a:schemeClr val="bg2">
                    <a:lumMod val="50000"/>
                  </a:schemeClr>
                </a:solidFill>
              </a:rPr>
              <a:t>According to the EPPO </a:t>
            </a:r>
            <a:r>
              <a:rPr lang="en-US" dirty="0" smtClean="0">
                <a:solidFill>
                  <a:schemeClr val="bg2">
                    <a:lumMod val="50000"/>
                  </a:schemeClr>
                </a:solidFill>
              </a:rPr>
              <a:t>this is the </a:t>
            </a:r>
            <a:r>
              <a:rPr lang="en-US" dirty="0">
                <a:solidFill>
                  <a:schemeClr val="bg2">
                    <a:lumMod val="50000"/>
                  </a:schemeClr>
                </a:solidFill>
              </a:rPr>
              <a:t>currently accepted </a:t>
            </a:r>
            <a:r>
              <a:rPr lang="en-US" dirty="0" smtClean="0">
                <a:solidFill>
                  <a:schemeClr val="bg2">
                    <a:lumMod val="50000"/>
                  </a:schemeClr>
                </a:solidFill>
              </a:rPr>
              <a:t>name</a:t>
            </a:r>
            <a:endParaRPr lang="en-US" i="1" dirty="0">
              <a:solidFill>
                <a:schemeClr val="bg2">
                  <a:lumMod val="50000"/>
                </a:schemeClr>
              </a:solidFill>
            </a:endParaRPr>
          </a:p>
          <a:p>
            <a:r>
              <a:rPr lang="en-US" dirty="0" smtClean="0">
                <a:solidFill>
                  <a:schemeClr val="bg2">
                    <a:lumMod val="50000"/>
                  </a:schemeClr>
                </a:solidFill>
              </a:rPr>
              <a:t>Synonyms-</a:t>
            </a:r>
            <a:r>
              <a:rPr lang="en-US" i="1" dirty="0" smtClean="0">
                <a:solidFill>
                  <a:schemeClr val="bg2">
                    <a:lumMod val="50000"/>
                  </a:schemeClr>
                </a:solidFill>
              </a:rPr>
              <a:t>Dendrolimus </a:t>
            </a:r>
            <a:r>
              <a:rPr lang="en-US" i="1" dirty="0" err="1" smtClean="0">
                <a:solidFill>
                  <a:schemeClr val="bg2">
                    <a:lumMod val="50000"/>
                  </a:schemeClr>
                </a:solidFill>
              </a:rPr>
              <a:t>superans</a:t>
            </a:r>
            <a:r>
              <a:rPr lang="en-US" i="1" dirty="0" smtClean="0">
                <a:solidFill>
                  <a:schemeClr val="bg2">
                    <a:lumMod val="50000"/>
                  </a:schemeClr>
                </a:solidFill>
              </a:rPr>
              <a:t> </a:t>
            </a:r>
            <a:r>
              <a:rPr lang="en-US" i="1" dirty="0">
                <a:solidFill>
                  <a:schemeClr val="bg2">
                    <a:lumMod val="50000"/>
                  </a:schemeClr>
                </a:solidFill>
              </a:rPr>
              <a:t>sibiricus </a:t>
            </a:r>
            <a:r>
              <a:rPr lang="en-US" dirty="0">
                <a:solidFill>
                  <a:schemeClr val="bg2">
                    <a:lumMod val="50000"/>
                  </a:schemeClr>
                </a:solidFill>
              </a:rPr>
              <a:t>and </a:t>
            </a:r>
            <a:r>
              <a:rPr lang="en-US" i="1" dirty="0">
                <a:solidFill>
                  <a:schemeClr val="bg2">
                    <a:lumMod val="50000"/>
                  </a:schemeClr>
                </a:solidFill>
              </a:rPr>
              <a:t>Dendrolimus </a:t>
            </a:r>
            <a:r>
              <a:rPr lang="en-US" i="1" dirty="0" err="1">
                <a:solidFill>
                  <a:schemeClr val="bg2">
                    <a:lumMod val="50000"/>
                  </a:schemeClr>
                </a:solidFill>
              </a:rPr>
              <a:t>laricis</a:t>
            </a:r>
            <a:r>
              <a:rPr lang="en-US" i="1" dirty="0">
                <a:solidFill>
                  <a:schemeClr val="bg2">
                    <a:lumMod val="50000"/>
                  </a:schemeClr>
                </a:solidFill>
              </a:rPr>
              <a:t> </a:t>
            </a:r>
          </a:p>
          <a:p>
            <a:endParaRPr lang="en-US" dirty="0">
              <a:solidFill>
                <a:schemeClr val="bg2">
                  <a:lumMod val="50000"/>
                </a:schemeClr>
              </a:solidFill>
            </a:endParaRPr>
          </a:p>
        </p:txBody>
      </p:sp>
    </p:spTree>
    <p:extLst>
      <p:ext uri="{BB962C8B-B14F-4D97-AF65-F5344CB8AC3E}">
        <p14:creationId xmlns:p14="http://schemas.microsoft.com/office/powerpoint/2010/main" val="2822780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Identification—eggs</a:t>
            </a:r>
            <a:endParaRPr lang="en-US" dirty="0"/>
          </a:p>
        </p:txBody>
      </p:sp>
      <p:sp>
        <p:nvSpPr>
          <p:cNvPr id="7" name="Content Placeholder 6"/>
          <p:cNvSpPr>
            <a:spLocks noGrp="1"/>
          </p:cNvSpPr>
          <p:nvPr>
            <p:ph sz="half" idx="1"/>
          </p:nvPr>
        </p:nvSpPr>
        <p:spPr>
          <a:xfrm>
            <a:off x="457200" y="1600201"/>
            <a:ext cx="3810000" cy="4419600"/>
          </a:xfrm>
        </p:spPr>
        <p:txBody>
          <a:bodyPr>
            <a:normAutofit lnSpcReduction="10000"/>
          </a:bodyPr>
          <a:lstStyle/>
          <a:p>
            <a:pPr marL="0" indent="0">
              <a:buNone/>
            </a:pPr>
            <a:r>
              <a:rPr lang="en-US" dirty="0" smtClean="0"/>
              <a:t>For diagnostic accuracy, the following descriptions are quoted from EPPO, 2005</a:t>
            </a:r>
          </a:p>
          <a:p>
            <a:pPr lvl="1"/>
            <a:r>
              <a:rPr lang="en-US" dirty="0" smtClean="0"/>
              <a:t>About 2.2 x 1.9 mm [approx. 1⁄16 in]</a:t>
            </a:r>
          </a:p>
          <a:p>
            <a:pPr lvl="1"/>
            <a:r>
              <a:rPr lang="en-US" dirty="0" smtClean="0"/>
              <a:t>Elongate</a:t>
            </a:r>
          </a:p>
          <a:p>
            <a:pPr lvl="1"/>
            <a:r>
              <a:rPr lang="en-US" dirty="0" smtClean="0"/>
              <a:t>Light-green when laid, turning creamy-white, then becoming darker and spotted</a:t>
            </a:r>
            <a:endParaRPr lang="en-US" dirty="0"/>
          </a:p>
        </p:txBody>
      </p:sp>
      <p:pic>
        <p:nvPicPr>
          <p:cNvPr id="9218" name="Picture 2" descr="C:\Users\Tracy_2\Dropbox\Tracy-Rachel\photos for siberian silk moth ppt\SSM_1241015-SMPT.jpg"/>
          <p:cNvPicPr>
            <a:picLocks noChangeAspect="1" noChangeArrowheads="1"/>
          </p:cNvPicPr>
          <p:nvPr/>
        </p:nvPicPr>
        <p:blipFill>
          <a:blip r:embed="rId3" cstate="print"/>
          <a:srcRect/>
          <a:stretch>
            <a:fillRect/>
          </a:stretch>
        </p:blipFill>
        <p:spPr bwMode="auto">
          <a:xfrm>
            <a:off x="4462463" y="1600200"/>
            <a:ext cx="4681537" cy="3511550"/>
          </a:xfrm>
          <a:prstGeom prst="rect">
            <a:avLst/>
          </a:prstGeom>
          <a:noFill/>
        </p:spPr>
      </p:pic>
      <p:sp>
        <p:nvSpPr>
          <p:cNvPr id="6" name="Rectangle 5"/>
          <p:cNvSpPr/>
          <p:nvPr/>
        </p:nvSpPr>
        <p:spPr>
          <a:xfrm>
            <a:off x="5867400" y="5105400"/>
            <a:ext cx="5181600" cy="246221"/>
          </a:xfrm>
          <a:prstGeom prst="rect">
            <a:avLst/>
          </a:prstGeom>
        </p:spPr>
        <p:txBody>
          <a:bodyPr wrap="square">
            <a:spAutoFit/>
          </a:bodyPr>
          <a:lstStyle/>
          <a:p>
            <a:r>
              <a:rPr lang="en-US" sz="1000" dirty="0" smtClean="0">
                <a:solidFill>
                  <a:schemeClr val="tx2">
                    <a:lumMod val="60000"/>
                    <a:lumOff val="40000"/>
                  </a:schemeClr>
                </a:solidFill>
              </a:rPr>
              <a:t>Photo: © John H. Ghent, USDA Forest Service,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28743062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0" y="381001"/>
            <a:ext cx="9144000" cy="914400"/>
          </a:xfrm>
          <a:solidFill>
            <a:schemeClr val="bg1">
              <a:alpha val="25000"/>
            </a:schemeClr>
          </a:solidFill>
        </p:spPr>
        <p:txBody>
          <a:bodyPr/>
          <a:lstStyle/>
          <a:p>
            <a:pPr algn="l"/>
            <a:r>
              <a:rPr lang="en-US" dirty="0" smtClean="0">
                <a:solidFill>
                  <a:schemeClr val="bg1"/>
                </a:solidFill>
              </a:rPr>
              <a:t>	Larvae</a:t>
            </a:r>
            <a:endParaRPr lang="en-US" dirty="0">
              <a:solidFill>
                <a:schemeClr val="bg1"/>
              </a:solidFill>
            </a:endParaRPr>
          </a:p>
        </p:txBody>
      </p:sp>
    </p:spTree>
    <p:extLst>
      <p:ext uri="{BB962C8B-B14F-4D97-AF65-F5344CB8AC3E}">
        <p14:creationId xmlns:p14="http://schemas.microsoft.com/office/powerpoint/2010/main" val="4048614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Identification—larvae</a:t>
            </a:r>
            <a:endParaRPr lang="en-US" dirty="0"/>
          </a:p>
        </p:txBody>
      </p:sp>
      <p:sp>
        <p:nvSpPr>
          <p:cNvPr id="7" name="Content Placeholder 6"/>
          <p:cNvSpPr>
            <a:spLocks noGrp="1"/>
          </p:cNvSpPr>
          <p:nvPr>
            <p:ph sz="half" idx="1"/>
          </p:nvPr>
        </p:nvSpPr>
        <p:spPr>
          <a:xfrm>
            <a:off x="533400" y="1600201"/>
            <a:ext cx="3810000" cy="4419600"/>
          </a:xfrm>
        </p:spPr>
        <p:txBody>
          <a:bodyPr>
            <a:normAutofit fontScale="85000" lnSpcReduction="10000"/>
          </a:bodyPr>
          <a:lstStyle/>
          <a:p>
            <a:pPr marL="0" indent="0">
              <a:buNone/>
            </a:pPr>
            <a:r>
              <a:rPr lang="en-US" dirty="0" smtClean="0"/>
              <a:t>For diagnostic accuracy, the following descriptions are quoted from EPPO, 2005</a:t>
            </a:r>
          </a:p>
          <a:p>
            <a:pPr lvl="1"/>
            <a:r>
              <a:rPr lang="en-US" dirty="0" smtClean="0"/>
              <a:t>The mature larvae are 55–70 mm [approx. 2 </a:t>
            </a:r>
            <a:r>
              <a:rPr lang="en-US" sz="1500" baseline="30000" dirty="0" smtClean="0"/>
              <a:t>3</a:t>
            </a:r>
            <a:r>
              <a:rPr lang="en-US" sz="1500" dirty="0" smtClean="0"/>
              <a:t>⁄</a:t>
            </a:r>
            <a:r>
              <a:rPr lang="en-US" sz="1500" baseline="-25000" dirty="0" smtClean="0"/>
              <a:t>16</a:t>
            </a:r>
            <a:r>
              <a:rPr lang="en-US" sz="1500" dirty="0" smtClean="0"/>
              <a:t> </a:t>
            </a:r>
            <a:r>
              <a:rPr lang="en-US" dirty="0" smtClean="0"/>
              <a:t>to 2 </a:t>
            </a:r>
            <a:r>
              <a:rPr lang="en-US" sz="1500" baseline="30000" dirty="0" smtClean="0"/>
              <a:t>3</a:t>
            </a:r>
            <a:r>
              <a:rPr lang="en-US" sz="1500" dirty="0" smtClean="0"/>
              <a:t>⁄</a:t>
            </a:r>
            <a:r>
              <a:rPr lang="en-US" sz="1500" baseline="-25000" dirty="0" smtClean="0"/>
              <a:t>4</a:t>
            </a:r>
            <a:r>
              <a:rPr lang="en-US" sz="1500" dirty="0" smtClean="0"/>
              <a:t> </a:t>
            </a:r>
            <a:r>
              <a:rPr lang="en-US" dirty="0" smtClean="0"/>
              <a:t>in] long and the 2</a:t>
            </a:r>
            <a:r>
              <a:rPr lang="en-US" baseline="30000" dirty="0" smtClean="0"/>
              <a:t>nd</a:t>
            </a:r>
            <a:r>
              <a:rPr lang="en-US" dirty="0" smtClean="0"/>
              <a:t> and 3</a:t>
            </a:r>
            <a:r>
              <a:rPr lang="en-US" baseline="30000" dirty="0" smtClean="0"/>
              <a:t>rd</a:t>
            </a:r>
            <a:r>
              <a:rPr lang="en-US" dirty="0" smtClean="0"/>
              <a:t> segments are marked with blue-black stripes. </a:t>
            </a:r>
          </a:p>
          <a:p>
            <a:pPr lvl="1"/>
            <a:r>
              <a:rPr lang="en-US" dirty="0" smtClean="0"/>
              <a:t>Reddish setae are found on the sides of larvae, usually as red jagged bands or spots. </a:t>
            </a:r>
          </a:p>
          <a:p>
            <a:pPr lvl="1"/>
            <a:r>
              <a:rPr lang="en-US" dirty="0" smtClean="0"/>
              <a:t>Larvae can be up to 110 mm [approx. 4 </a:t>
            </a:r>
            <a:r>
              <a:rPr lang="en-US" sz="1500" baseline="30000" dirty="0" smtClean="0"/>
              <a:t>3</a:t>
            </a:r>
            <a:r>
              <a:rPr lang="en-US" sz="1500" dirty="0" smtClean="0"/>
              <a:t>⁄</a:t>
            </a:r>
            <a:r>
              <a:rPr lang="en-US" sz="1500" baseline="-25000" dirty="0" smtClean="0"/>
              <a:t>16</a:t>
            </a:r>
            <a:r>
              <a:rPr lang="en-US" sz="1500" dirty="0" smtClean="0"/>
              <a:t> </a:t>
            </a:r>
            <a:r>
              <a:rPr lang="en-US" dirty="0" smtClean="0"/>
              <a:t>in] long. </a:t>
            </a:r>
            <a:endParaRPr lang="en-US" dirty="0"/>
          </a:p>
        </p:txBody>
      </p:sp>
      <p:pic>
        <p:nvPicPr>
          <p:cNvPr id="10243" name="Picture 3" descr="C:\Users\Tracy_2\Dropbox\Tracy-Rachel\photos for siberian silk moth ppt\SSM_5444736-SMPT.jpg"/>
          <p:cNvPicPr>
            <a:picLocks noChangeAspect="1" noChangeArrowheads="1"/>
          </p:cNvPicPr>
          <p:nvPr/>
        </p:nvPicPr>
        <p:blipFill>
          <a:blip r:embed="rId3" cstate="print"/>
          <a:srcRect/>
          <a:stretch>
            <a:fillRect/>
          </a:stretch>
        </p:blipFill>
        <p:spPr bwMode="auto">
          <a:xfrm>
            <a:off x="4572001" y="1676400"/>
            <a:ext cx="4571999" cy="3428999"/>
          </a:xfrm>
          <a:prstGeom prst="rect">
            <a:avLst/>
          </a:prstGeom>
          <a:noFill/>
        </p:spPr>
      </p:pic>
      <p:sp>
        <p:nvSpPr>
          <p:cNvPr id="8" name="Rectangle 7"/>
          <p:cNvSpPr/>
          <p:nvPr/>
        </p:nvSpPr>
        <p:spPr>
          <a:xfrm>
            <a:off x="5410200" y="5105400"/>
            <a:ext cx="5181600" cy="246221"/>
          </a:xfrm>
          <a:prstGeom prst="rect">
            <a:avLst/>
          </a:prstGeom>
        </p:spPr>
        <p:txBody>
          <a:bodyPr wrap="square">
            <a:spAutoFit/>
          </a:bodyPr>
          <a:lstStyle/>
          <a:p>
            <a:r>
              <a:rPr lang="en-US" sz="1000" dirty="0" smtClean="0">
                <a:solidFill>
                  <a:schemeClr val="tx2">
                    <a:lumMod val="60000"/>
                    <a:lumOff val="40000"/>
                  </a:schemeClr>
                </a:solidFill>
              </a:rPr>
              <a:t>Photo: © Yuri </a:t>
            </a:r>
            <a:r>
              <a:rPr lang="en-US" sz="1000" dirty="0" err="1" smtClean="0">
                <a:solidFill>
                  <a:schemeClr val="tx2">
                    <a:lumMod val="60000"/>
                    <a:lumOff val="40000"/>
                  </a:schemeClr>
                </a:solidFill>
              </a:rPr>
              <a:t>Baranchikov</a:t>
            </a:r>
            <a:r>
              <a:rPr lang="en-US" sz="1000" dirty="0" smtClean="0">
                <a:solidFill>
                  <a:schemeClr val="tx2">
                    <a:lumMod val="60000"/>
                    <a:lumOff val="40000"/>
                  </a:schemeClr>
                </a:solidFill>
              </a:rPr>
              <a:t>, Institute of Forest SB RASC,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492595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457200"/>
            <a:ext cx="9144000" cy="838200"/>
          </a:xfrm>
          <a:prstGeom prst="rect">
            <a:avLst/>
          </a:prstGeom>
          <a:solidFill>
            <a:schemeClr val="bg2">
              <a:lumMod val="1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noFill/>
        </p:spPr>
        <p:txBody>
          <a:bodyPr/>
          <a:lstStyle/>
          <a:p>
            <a:pPr algn="l"/>
            <a:r>
              <a:rPr lang="en-US" dirty="0" smtClean="0">
                <a:solidFill>
                  <a:schemeClr val="bg1"/>
                </a:solidFill>
              </a:rPr>
              <a:t>Overwintering larvae</a:t>
            </a:r>
            <a:endParaRPr lang="en-US" dirty="0">
              <a:solidFill>
                <a:schemeClr val="bg1"/>
              </a:solidFill>
            </a:endParaRPr>
          </a:p>
        </p:txBody>
      </p:sp>
    </p:spTree>
    <p:extLst>
      <p:ext uri="{BB962C8B-B14F-4D97-AF65-F5344CB8AC3E}">
        <p14:creationId xmlns:p14="http://schemas.microsoft.com/office/powerpoint/2010/main" val="1992068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0" y="5181600"/>
            <a:ext cx="9144000" cy="762000"/>
          </a:xfrm>
          <a:solidFill>
            <a:schemeClr val="accent6">
              <a:lumMod val="20000"/>
              <a:lumOff val="80000"/>
              <a:alpha val="36000"/>
            </a:schemeClr>
          </a:solidFill>
        </p:spPr>
        <p:txBody>
          <a:bodyPr/>
          <a:lstStyle/>
          <a:p>
            <a:pPr algn="l"/>
            <a:r>
              <a:rPr lang="en-US" dirty="0" smtClean="0">
                <a:solidFill>
                  <a:schemeClr val="bg2">
                    <a:lumMod val="25000"/>
                  </a:schemeClr>
                </a:solidFill>
              </a:rPr>
              <a:t>	Pupae</a:t>
            </a:r>
            <a:endParaRPr lang="en-US" dirty="0">
              <a:solidFill>
                <a:schemeClr val="bg2">
                  <a:lumMod val="25000"/>
                </a:schemeClr>
              </a:solidFill>
            </a:endParaRPr>
          </a:p>
        </p:txBody>
      </p:sp>
    </p:spTree>
    <p:extLst>
      <p:ext uri="{BB962C8B-B14F-4D97-AF65-F5344CB8AC3E}">
        <p14:creationId xmlns:p14="http://schemas.microsoft.com/office/powerpoint/2010/main" val="2234075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Users\Tracy_2\Dropbox\Tracy-Rachel\photos for siberian silk moth ppt\SSM_5444737-LGPT.jpg"/>
          <p:cNvPicPr>
            <a:picLocks noGrp="1" noChangeAspect="1" noChangeArrowheads="1"/>
          </p:cNvPicPr>
          <p:nvPr>
            <p:ph idx="1"/>
          </p:nvPr>
        </p:nvPicPr>
        <p:blipFill>
          <a:blip r:embed="rId3" cstate="print"/>
          <a:srcRect/>
          <a:stretch>
            <a:fillRect/>
          </a:stretch>
        </p:blipFill>
        <p:spPr bwMode="auto">
          <a:xfrm>
            <a:off x="4114800" y="1"/>
            <a:ext cx="5029200" cy="6858000"/>
          </a:xfrm>
          <a:prstGeom prst="rect">
            <a:avLst/>
          </a:prstGeom>
          <a:noFill/>
        </p:spPr>
      </p:pic>
      <p:sp>
        <p:nvSpPr>
          <p:cNvPr id="2" name="Title 1"/>
          <p:cNvSpPr>
            <a:spLocks noGrp="1"/>
          </p:cNvSpPr>
          <p:nvPr>
            <p:ph type="title"/>
          </p:nvPr>
        </p:nvSpPr>
        <p:spPr>
          <a:xfrm>
            <a:off x="381000" y="273050"/>
            <a:ext cx="3581400" cy="1162050"/>
          </a:xfrm>
          <a:noFill/>
        </p:spPr>
        <p:txBody>
          <a:bodyPr anchor="ctr">
            <a:normAutofit fontScale="90000"/>
          </a:bodyPr>
          <a:lstStyle/>
          <a:p>
            <a:r>
              <a:rPr lang="en-US" dirty="0" smtClean="0">
                <a:solidFill>
                  <a:schemeClr val="bg2">
                    <a:lumMod val="25000"/>
                  </a:schemeClr>
                </a:solidFill>
              </a:rPr>
              <a:t>Identification—pupae</a:t>
            </a:r>
            <a:endParaRPr lang="en-US" dirty="0">
              <a:solidFill>
                <a:schemeClr val="bg2">
                  <a:lumMod val="25000"/>
                </a:schemeClr>
              </a:solidFill>
            </a:endParaRPr>
          </a:p>
        </p:txBody>
      </p:sp>
      <p:sp>
        <p:nvSpPr>
          <p:cNvPr id="12" name="Text Placeholder 11"/>
          <p:cNvSpPr>
            <a:spLocks noGrp="1"/>
          </p:cNvSpPr>
          <p:nvPr>
            <p:ph type="body" sz="half" idx="2"/>
          </p:nvPr>
        </p:nvSpPr>
        <p:spPr>
          <a:xfrm>
            <a:off x="381000" y="1447800"/>
            <a:ext cx="3581400" cy="4584700"/>
          </a:xfrm>
        </p:spPr>
        <p:txBody>
          <a:bodyPr>
            <a:normAutofit lnSpcReduction="10000"/>
          </a:bodyPr>
          <a:lstStyle/>
          <a:p>
            <a:r>
              <a:rPr lang="en-US" sz="2400" dirty="0" smtClean="0"/>
              <a:t>For diagnostic accuracy, the following descriptions are quoted from EPPO, 2005</a:t>
            </a:r>
          </a:p>
          <a:p>
            <a:pPr lvl="1"/>
            <a:r>
              <a:rPr lang="en-US" sz="2000" dirty="0" smtClean="0"/>
              <a:t>The pupa…is brown, 33–39 mm [approx. 1 </a:t>
            </a:r>
            <a:r>
              <a:rPr lang="en-US" sz="2000" baseline="30000" dirty="0" smtClean="0"/>
              <a:t>5</a:t>
            </a:r>
            <a:r>
              <a:rPr lang="en-US" sz="2000" dirty="0" smtClean="0"/>
              <a:t>⁄</a:t>
            </a:r>
            <a:r>
              <a:rPr lang="en-US" sz="2000" baseline="-25000" dirty="0" smtClean="0"/>
              <a:t>16</a:t>
            </a:r>
            <a:r>
              <a:rPr lang="en-US" sz="2000" dirty="0" smtClean="0"/>
              <a:t> to 1 </a:t>
            </a:r>
            <a:r>
              <a:rPr lang="en-US" sz="2000" baseline="30000" dirty="0" smtClean="0"/>
              <a:t>1</a:t>
            </a:r>
            <a:r>
              <a:rPr lang="en-US" sz="2000" dirty="0" smtClean="0"/>
              <a:t>⁄</a:t>
            </a:r>
            <a:r>
              <a:rPr lang="en-US" sz="2000" baseline="-25000" dirty="0" smtClean="0"/>
              <a:t>2</a:t>
            </a:r>
            <a:r>
              <a:rPr lang="en-US" sz="2000" dirty="0" smtClean="0"/>
              <a:t> in] long in females, 28–34 mm [approx. 1 </a:t>
            </a:r>
            <a:r>
              <a:rPr lang="en-US" sz="2000" baseline="30000" dirty="0" smtClean="0"/>
              <a:t>1</a:t>
            </a:r>
            <a:r>
              <a:rPr lang="en-US" sz="2000" dirty="0" smtClean="0"/>
              <a:t>⁄</a:t>
            </a:r>
            <a:r>
              <a:rPr lang="en-US" sz="2000" baseline="-25000" dirty="0" smtClean="0"/>
              <a:t>8</a:t>
            </a:r>
            <a:r>
              <a:rPr lang="en-US" sz="2000" dirty="0" smtClean="0"/>
              <a:t> to 1 </a:t>
            </a:r>
            <a:r>
              <a:rPr lang="en-US" sz="2000" baseline="30000" dirty="0" smtClean="0"/>
              <a:t>5</a:t>
            </a:r>
            <a:r>
              <a:rPr lang="en-US" sz="2000" dirty="0" smtClean="0"/>
              <a:t>⁄</a:t>
            </a:r>
            <a:r>
              <a:rPr lang="en-US" sz="2000" baseline="-25000" dirty="0" smtClean="0"/>
              <a:t>16</a:t>
            </a:r>
            <a:r>
              <a:rPr lang="en-US" sz="2000" dirty="0" smtClean="0"/>
              <a:t> in] in males. </a:t>
            </a:r>
          </a:p>
          <a:p>
            <a:pPr lvl="1"/>
            <a:r>
              <a:rPr lang="en-US" sz="2000" dirty="0" smtClean="0"/>
              <a:t>Pupation occurs in cocoons spun with silk, needles and small branches. Cocoon is gray or brownish, 70 x 12 to 15 mm, compact, rough, with inclusion of hairs. </a:t>
            </a:r>
          </a:p>
          <a:p>
            <a:endParaRPr lang="en-US" dirty="0"/>
          </a:p>
        </p:txBody>
      </p:sp>
      <p:sp>
        <p:nvSpPr>
          <p:cNvPr id="10" name="Rectangle 9"/>
          <p:cNvSpPr/>
          <p:nvPr/>
        </p:nvSpPr>
        <p:spPr>
          <a:xfrm>
            <a:off x="5486400" y="6611779"/>
            <a:ext cx="5181600" cy="246221"/>
          </a:xfrm>
          <a:prstGeom prst="rect">
            <a:avLst/>
          </a:prstGeom>
        </p:spPr>
        <p:txBody>
          <a:bodyPr wrap="square">
            <a:spAutoFit/>
          </a:bodyPr>
          <a:lstStyle/>
          <a:p>
            <a:r>
              <a:rPr lang="en-US" sz="1000" dirty="0" smtClean="0">
                <a:solidFill>
                  <a:schemeClr val="bg1"/>
                </a:solidFill>
              </a:rPr>
              <a:t>Photo: © Yuri </a:t>
            </a:r>
            <a:r>
              <a:rPr lang="en-US" sz="1000" dirty="0" err="1" smtClean="0">
                <a:solidFill>
                  <a:schemeClr val="bg1"/>
                </a:solidFill>
              </a:rPr>
              <a:t>Baranchikov</a:t>
            </a:r>
            <a:r>
              <a:rPr lang="en-US" sz="1000" dirty="0" smtClean="0">
                <a:solidFill>
                  <a:schemeClr val="bg1"/>
                </a:solidFill>
              </a:rPr>
              <a:t>, Institute of Forest SB RASC, Bugwood.org</a:t>
            </a:r>
            <a:endParaRPr lang="en-US" sz="1000" dirty="0">
              <a:solidFill>
                <a:schemeClr val="bg1"/>
              </a:solidFill>
            </a:endParaRPr>
          </a:p>
        </p:txBody>
      </p:sp>
    </p:spTree>
    <p:extLst>
      <p:ext uri="{BB962C8B-B14F-4D97-AF65-F5344CB8AC3E}">
        <p14:creationId xmlns:p14="http://schemas.microsoft.com/office/powerpoint/2010/main" val="2130372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smtClean="0"/>
              <a:t>Adults</a:t>
            </a:r>
            <a:endParaRPr lang="en-US" dirty="0"/>
          </a:p>
        </p:txBody>
      </p:sp>
    </p:spTree>
    <p:extLst>
      <p:ext uri="{BB962C8B-B14F-4D97-AF65-F5344CB8AC3E}">
        <p14:creationId xmlns:p14="http://schemas.microsoft.com/office/powerpoint/2010/main" val="3010838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Identification—adults</a:t>
            </a:r>
            <a:endParaRPr lang="en-US" dirty="0"/>
          </a:p>
        </p:txBody>
      </p:sp>
      <p:sp>
        <p:nvSpPr>
          <p:cNvPr id="7" name="Content Placeholder 6"/>
          <p:cNvSpPr>
            <a:spLocks noGrp="1"/>
          </p:cNvSpPr>
          <p:nvPr>
            <p:ph sz="half" idx="1"/>
          </p:nvPr>
        </p:nvSpPr>
        <p:spPr>
          <a:xfrm>
            <a:off x="228600" y="1600201"/>
            <a:ext cx="3810000" cy="4419600"/>
          </a:xfrm>
        </p:spPr>
        <p:txBody>
          <a:bodyPr>
            <a:normAutofit fontScale="85000" lnSpcReduction="10000"/>
          </a:bodyPr>
          <a:lstStyle/>
          <a:p>
            <a:pPr marL="0" indent="0">
              <a:buNone/>
            </a:pPr>
            <a:r>
              <a:rPr lang="en-US" smtClean="0"/>
              <a:t>For diagnostic accuracy, the following descriptions are quoted from EPPO, 2005</a:t>
            </a:r>
          </a:p>
          <a:p>
            <a:pPr lvl="1"/>
            <a:r>
              <a:rPr lang="en-US" smtClean="0"/>
              <a:t>The female adult has a wingspan of 60–80 mm [approx. 2 </a:t>
            </a:r>
            <a:r>
              <a:rPr lang="en-US" sz="1500" smtClean="0"/>
              <a:t>⅜</a:t>
            </a:r>
            <a:r>
              <a:rPr lang="en-US" smtClean="0"/>
              <a:t> to 3 </a:t>
            </a:r>
            <a:r>
              <a:rPr lang="en-US" sz="1500" smtClean="0"/>
              <a:t>⅛</a:t>
            </a:r>
            <a:r>
              <a:rPr lang="en-US" smtClean="0"/>
              <a:t>  in]. The male adults have a wingspan of 40–60 mm [approx. 1 </a:t>
            </a:r>
            <a:r>
              <a:rPr lang="en-US" sz="1500" baseline="30000" smtClean="0"/>
              <a:t>9</a:t>
            </a:r>
            <a:r>
              <a:rPr lang="en-US" sz="1500" smtClean="0"/>
              <a:t>⁄</a:t>
            </a:r>
            <a:r>
              <a:rPr lang="en-US" sz="1500" baseline="-25000" smtClean="0"/>
              <a:t>16</a:t>
            </a:r>
            <a:r>
              <a:rPr lang="en-US" smtClean="0"/>
              <a:t> to 3 ⅛ in]. </a:t>
            </a:r>
          </a:p>
          <a:p>
            <a:pPr lvl="1"/>
            <a:r>
              <a:rPr lang="en-US" smtClean="0"/>
              <a:t>The female body length averages 39 mm [approx. 1 </a:t>
            </a:r>
            <a:r>
              <a:rPr lang="en-US" sz="1500" smtClean="0"/>
              <a:t>½</a:t>
            </a:r>
            <a:r>
              <a:rPr lang="en-US" smtClean="0"/>
              <a:t> in], and the male body length averages 31 mm [approx. 1 </a:t>
            </a:r>
            <a:r>
              <a:rPr lang="en-US" sz="1500" smtClean="0"/>
              <a:t>¼</a:t>
            </a:r>
            <a:r>
              <a:rPr lang="en-US" smtClean="0"/>
              <a:t> in]. </a:t>
            </a:r>
            <a:endParaRPr lang="en-US" dirty="0" smtClean="0"/>
          </a:p>
        </p:txBody>
      </p:sp>
      <p:pic>
        <p:nvPicPr>
          <p:cNvPr id="12290" name="Picture 2" descr="C:\Users\Tracy_2\Dropbox\Tracy-Rachel\photos for siberian silk moth ppt\SSM_5465542-LGPT_female.jpg"/>
          <p:cNvPicPr>
            <a:picLocks noChangeAspect="1" noChangeArrowheads="1"/>
          </p:cNvPicPr>
          <p:nvPr/>
        </p:nvPicPr>
        <p:blipFill>
          <a:blip r:embed="rId3" cstate="print"/>
          <a:srcRect/>
          <a:stretch>
            <a:fillRect/>
          </a:stretch>
        </p:blipFill>
        <p:spPr bwMode="auto">
          <a:xfrm>
            <a:off x="4000500" y="1905000"/>
            <a:ext cx="5143500" cy="3429000"/>
          </a:xfrm>
          <a:prstGeom prst="rect">
            <a:avLst/>
          </a:prstGeom>
          <a:noFill/>
        </p:spPr>
      </p:pic>
      <p:sp>
        <p:nvSpPr>
          <p:cNvPr id="6" name="Rectangle 5"/>
          <p:cNvSpPr/>
          <p:nvPr/>
        </p:nvSpPr>
        <p:spPr>
          <a:xfrm>
            <a:off x="6096000" y="5316379"/>
            <a:ext cx="5181600" cy="246221"/>
          </a:xfrm>
          <a:prstGeom prst="rect">
            <a:avLst/>
          </a:prstGeom>
        </p:spPr>
        <p:txBody>
          <a:bodyPr wrap="square">
            <a:spAutoFit/>
          </a:bodyPr>
          <a:lstStyle/>
          <a:p>
            <a:r>
              <a:rPr lang="en-US" sz="1000" dirty="0" smtClean="0">
                <a:solidFill>
                  <a:schemeClr val="tx2">
                    <a:lumMod val="60000"/>
                    <a:lumOff val="40000"/>
                  </a:schemeClr>
                </a:solidFill>
              </a:rPr>
              <a:t>Photo: © Pest and Diseases Image Library,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846584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Identification—adults</a:t>
            </a:r>
            <a:endParaRPr lang="en-US" dirty="0"/>
          </a:p>
        </p:txBody>
      </p:sp>
      <p:sp>
        <p:nvSpPr>
          <p:cNvPr id="7" name="Content Placeholder 6"/>
          <p:cNvSpPr>
            <a:spLocks noGrp="1"/>
          </p:cNvSpPr>
          <p:nvPr>
            <p:ph sz="half" idx="1"/>
          </p:nvPr>
        </p:nvSpPr>
        <p:spPr/>
        <p:txBody>
          <a:bodyPr>
            <a:normAutofit fontScale="92500" lnSpcReduction="20000"/>
          </a:bodyPr>
          <a:lstStyle/>
          <a:p>
            <a:pPr marL="0" indent="0">
              <a:buNone/>
            </a:pPr>
            <a:r>
              <a:rPr lang="en-US" dirty="0" smtClean="0"/>
              <a:t>For diagnostic accuracy, the following descriptions are quoted from EPPO, 2005</a:t>
            </a:r>
          </a:p>
          <a:p>
            <a:pPr lvl="1"/>
            <a:r>
              <a:rPr lang="en-US" dirty="0" smtClean="0"/>
              <a:t>The color of the moths varies from light yellowish-brown or light gray to dark brown or almost black. </a:t>
            </a:r>
          </a:p>
          <a:p>
            <a:pPr lvl="1"/>
            <a:r>
              <a:rPr lang="en-US" dirty="0" smtClean="0"/>
              <a:t>Front wings are marked by two characteristic dark stripes. </a:t>
            </a:r>
          </a:p>
          <a:p>
            <a:pPr lvl="1"/>
            <a:r>
              <a:rPr lang="en-US" dirty="0" smtClean="0"/>
              <a:t>A white spot is located at the center of front wing.</a:t>
            </a:r>
            <a:endParaRPr lang="en-US" dirty="0"/>
          </a:p>
        </p:txBody>
      </p:sp>
      <p:pic>
        <p:nvPicPr>
          <p:cNvPr id="13314" name="Picture 2" descr="C:\Users\Tracy_2\Dropbox\Tracy-Rachel\photos for siberian silk moth ppt\SSM_5465546-LGPT.jpg"/>
          <p:cNvPicPr>
            <a:picLocks noChangeAspect="1" noChangeArrowheads="1"/>
          </p:cNvPicPr>
          <p:nvPr/>
        </p:nvPicPr>
        <p:blipFill>
          <a:blip r:embed="rId3" cstate="print"/>
          <a:srcRect/>
          <a:stretch>
            <a:fillRect/>
          </a:stretch>
        </p:blipFill>
        <p:spPr bwMode="auto">
          <a:xfrm>
            <a:off x="5029200" y="1496707"/>
            <a:ext cx="3429000" cy="4675493"/>
          </a:xfrm>
          <a:prstGeom prst="rect">
            <a:avLst/>
          </a:prstGeom>
          <a:noFill/>
        </p:spPr>
      </p:pic>
      <p:sp>
        <p:nvSpPr>
          <p:cNvPr id="6" name="Rectangle 5"/>
          <p:cNvSpPr/>
          <p:nvPr/>
        </p:nvSpPr>
        <p:spPr>
          <a:xfrm>
            <a:off x="5486400" y="6154579"/>
            <a:ext cx="5181600" cy="246221"/>
          </a:xfrm>
          <a:prstGeom prst="rect">
            <a:avLst/>
          </a:prstGeom>
        </p:spPr>
        <p:txBody>
          <a:bodyPr wrap="square">
            <a:spAutoFit/>
          </a:bodyPr>
          <a:lstStyle/>
          <a:p>
            <a:r>
              <a:rPr lang="en-US" sz="1000" dirty="0" smtClean="0">
                <a:solidFill>
                  <a:schemeClr val="tx2">
                    <a:lumMod val="60000"/>
                    <a:lumOff val="40000"/>
                  </a:schemeClr>
                </a:solidFill>
              </a:rPr>
              <a:t>Photo: © Pest and Diseases Image Library,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2728027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Tracy_2\Dropbox\Tracy-Rachel\photos for siberian silk moth ppt\Larix_1388008-LGPT.jpg"/>
          <p:cNvPicPr>
            <a:picLocks noGrp="1" noChangeAspect="1" noChangeArrowheads="1"/>
          </p:cNvPicPr>
          <p:nvPr>
            <p:ph idx="1"/>
          </p:nvPr>
        </p:nvPicPr>
        <p:blipFill>
          <a:blip r:embed="rId3" cstate="print"/>
          <a:srcRect/>
          <a:stretch>
            <a:fillRect/>
          </a:stretch>
        </p:blipFill>
        <p:spPr bwMode="auto">
          <a:xfrm>
            <a:off x="4767351" y="0"/>
            <a:ext cx="4376650" cy="6857999"/>
          </a:xfrm>
          <a:prstGeom prst="rect">
            <a:avLst/>
          </a:prstGeom>
          <a:noFill/>
        </p:spPr>
      </p:pic>
      <p:sp>
        <p:nvSpPr>
          <p:cNvPr id="10" name="Title 9"/>
          <p:cNvSpPr>
            <a:spLocks noGrp="1"/>
          </p:cNvSpPr>
          <p:nvPr>
            <p:ph type="title"/>
          </p:nvPr>
        </p:nvSpPr>
        <p:spPr/>
        <p:txBody>
          <a:bodyPr anchor="ctr"/>
          <a:lstStyle/>
          <a:p>
            <a:r>
              <a:rPr lang="en-US" dirty="0" smtClean="0"/>
              <a:t>Hosts</a:t>
            </a:r>
            <a:endParaRPr lang="en-US" dirty="0"/>
          </a:p>
        </p:txBody>
      </p:sp>
      <p:sp>
        <p:nvSpPr>
          <p:cNvPr id="9" name="Text Placeholder 8"/>
          <p:cNvSpPr>
            <a:spLocks noGrp="1"/>
          </p:cNvSpPr>
          <p:nvPr>
            <p:ph type="body" sz="half" idx="2"/>
          </p:nvPr>
        </p:nvSpPr>
        <p:spPr>
          <a:xfrm>
            <a:off x="609600" y="1447800"/>
            <a:ext cx="3581400" cy="4953000"/>
          </a:xfrm>
        </p:spPr>
        <p:txBody>
          <a:bodyPr>
            <a:normAutofit fontScale="92500" lnSpcReduction="20000"/>
          </a:bodyPr>
          <a:lstStyle/>
          <a:p>
            <a:pPr marL="457200" indent="-457200">
              <a:buFont typeface="Arial" panose="020B0604020202020204" pitchFamily="34" charset="0"/>
              <a:buChar char="•"/>
            </a:pPr>
            <a:r>
              <a:rPr lang="en-US" sz="2600" dirty="0" smtClean="0"/>
              <a:t>Exclusively feeds on conifers in the </a:t>
            </a:r>
            <a:r>
              <a:rPr lang="en-US" sz="2600" dirty="0" err="1" smtClean="0"/>
              <a:t>Pinaceae</a:t>
            </a:r>
            <a:r>
              <a:rPr lang="en-US" sz="2600" dirty="0" smtClean="0"/>
              <a:t> family.</a:t>
            </a:r>
          </a:p>
          <a:p>
            <a:pPr marL="457200" indent="-457200">
              <a:buFont typeface="Arial" panose="020B0604020202020204" pitchFamily="34" charset="0"/>
              <a:buChar char="•"/>
            </a:pPr>
            <a:r>
              <a:rPr lang="en-US" sz="2600" dirty="0" smtClean="0"/>
              <a:t>Hosts are genus specific </a:t>
            </a:r>
          </a:p>
          <a:p>
            <a:pPr marL="457200" indent="-457200">
              <a:buFont typeface="Arial" panose="020B0604020202020204" pitchFamily="34" charset="0"/>
              <a:buChar char="•"/>
            </a:pPr>
            <a:r>
              <a:rPr lang="en-US" sz="2600" dirty="0" smtClean="0"/>
              <a:t>Preferred hosts within native range decrease in order:</a:t>
            </a:r>
          </a:p>
          <a:p>
            <a:pPr marL="1257300" lvl="2" indent="-342900">
              <a:buFont typeface="Arial" panose="020B0604020202020204" pitchFamily="34" charset="0"/>
              <a:buChar char="•"/>
            </a:pPr>
            <a:r>
              <a:rPr lang="en-US" sz="2000" i="1" dirty="0" err="1" smtClean="0"/>
              <a:t>Larix</a:t>
            </a:r>
            <a:r>
              <a:rPr lang="en-US" sz="2000" dirty="0" smtClean="0"/>
              <a:t> spp.</a:t>
            </a:r>
          </a:p>
          <a:p>
            <a:pPr marL="1257300" lvl="2" indent="-342900">
              <a:buFont typeface="Arial" panose="020B0604020202020204" pitchFamily="34" charset="0"/>
              <a:buChar char="•"/>
            </a:pPr>
            <a:r>
              <a:rPr lang="en-US" sz="2000" i="1" dirty="0" err="1" smtClean="0"/>
              <a:t>Abies</a:t>
            </a:r>
            <a:r>
              <a:rPr lang="en-US" sz="2000" dirty="0" smtClean="0"/>
              <a:t> spp.</a:t>
            </a:r>
          </a:p>
          <a:p>
            <a:pPr marL="1257300" lvl="2" indent="-342900">
              <a:buFont typeface="Arial" panose="020B0604020202020204" pitchFamily="34" charset="0"/>
              <a:buChar char="•"/>
            </a:pPr>
            <a:r>
              <a:rPr lang="en-US" sz="2000" i="1" dirty="0" err="1" smtClean="0"/>
              <a:t>Pinus</a:t>
            </a:r>
            <a:r>
              <a:rPr lang="en-US" sz="2000" dirty="0" smtClean="0"/>
              <a:t> spp. (five needle pines)</a:t>
            </a:r>
          </a:p>
          <a:p>
            <a:pPr marL="1257300" lvl="2" indent="-342900">
              <a:buFont typeface="Arial" panose="020B0604020202020204" pitchFamily="34" charset="0"/>
              <a:buChar char="•"/>
            </a:pPr>
            <a:r>
              <a:rPr lang="en-US" sz="2000" i="1" dirty="0" err="1" smtClean="0"/>
              <a:t>Picea</a:t>
            </a:r>
            <a:r>
              <a:rPr lang="en-US" sz="2000" dirty="0" smtClean="0"/>
              <a:t> spp.</a:t>
            </a:r>
          </a:p>
          <a:p>
            <a:pPr marL="1257300" lvl="2" indent="-342900">
              <a:buFont typeface="Arial" panose="020B0604020202020204" pitchFamily="34" charset="0"/>
              <a:buChar char="•"/>
            </a:pPr>
            <a:r>
              <a:rPr lang="en-US" sz="2000" i="1" dirty="0" err="1" smtClean="0"/>
              <a:t>Pinus</a:t>
            </a:r>
            <a:r>
              <a:rPr lang="en-US" sz="2000" dirty="0" smtClean="0"/>
              <a:t> spp. (two needle species)</a:t>
            </a:r>
          </a:p>
          <a:p>
            <a:endParaRPr lang="en-US" dirty="0" smtClean="0"/>
          </a:p>
          <a:p>
            <a:endParaRPr lang="en-US" dirty="0"/>
          </a:p>
        </p:txBody>
      </p:sp>
      <p:sp>
        <p:nvSpPr>
          <p:cNvPr id="7" name="Rectangle 6"/>
          <p:cNvSpPr/>
          <p:nvPr/>
        </p:nvSpPr>
        <p:spPr>
          <a:xfrm>
            <a:off x="5791200" y="6611779"/>
            <a:ext cx="5181600" cy="246221"/>
          </a:xfrm>
          <a:prstGeom prst="rect">
            <a:avLst/>
          </a:prstGeom>
        </p:spPr>
        <p:txBody>
          <a:bodyPr wrap="square">
            <a:spAutoFit/>
          </a:bodyPr>
          <a:lstStyle/>
          <a:p>
            <a:r>
              <a:rPr lang="en-US" sz="1000" dirty="0" smtClean="0">
                <a:solidFill>
                  <a:schemeClr val="bg1"/>
                </a:solidFill>
              </a:rPr>
              <a:t>Photo: © Steven </a:t>
            </a:r>
            <a:r>
              <a:rPr lang="en-US" sz="1000" dirty="0" err="1" smtClean="0">
                <a:solidFill>
                  <a:schemeClr val="bg1"/>
                </a:solidFill>
              </a:rPr>
              <a:t>Katovich</a:t>
            </a:r>
            <a:r>
              <a:rPr lang="en-US" sz="1000" dirty="0" smtClean="0">
                <a:solidFill>
                  <a:schemeClr val="bg1"/>
                </a:solidFill>
              </a:rPr>
              <a:t>, USDA Forest Service , Bugwood.org</a:t>
            </a:r>
            <a:endParaRPr lang="en-US" sz="1000" dirty="0">
              <a:solidFill>
                <a:schemeClr val="bg1"/>
              </a:solidFill>
            </a:endParaRPr>
          </a:p>
        </p:txBody>
      </p:sp>
    </p:spTree>
    <p:extLst>
      <p:ext uri="{BB962C8B-B14F-4D97-AF65-F5344CB8AC3E}">
        <p14:creationId xmlns:p14="http://schemas.microsoft.com/office/powerpoint/2010/main" val="2790927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Dendrolimus sibiricus</a:t>
            </a:r>
            <a:endParaRPr lang="en-US" i="1" dirty="0"/>
          </a:p>
        </p:txBody>
      </p:sp>
      <p:sp>
        <p:nvSpPr>
          <p:cNvPr id="3" name="Content Placeholder 2"/>
          <p:cNvSpPr>
            <a:spLocks noGrp="1"/>
          </p:cNvSpPr>
          <p:nvPr>
            <p:ph sz="half" idx="1"/>
          </p:nvPr>
        </p:nvSpPr>
        <p:spPr/>
        <p:txBody>
          <a:bodyPr/>
          <a:lstStyle/>
          <a:p>
            <a:r>
              <a:rPr lang="en-US" sz="3600" dirty="0" smtClean="0"/>
              <a:t>Background</a:t>
            </a:r>
          </a:p>
          <a:p>
            <a:r>
              <a:rPr lang="en-US" sz="3600" dirty="0" smtClean="0"/>
              <a:t>Impact</a:t>
            </a:r>
          </a:p>
          <a:p>
            <a:r>
              <a:rPr lang="en-US" sz="3600" dirty="0" smtClean="0"/>
              <a:t>Pathways</a:t>
            </a:r>
          </a:p>
          <a:p>
            <a:r>
              <a:rPr lang="en-US" sz="3600" dirty="0" smtClean="0"/>
              <a:t>Identification and insect biology</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8" name="Picture 2" descr="C:\Users\Tracy_2\Dropbox\Tracy-Rachel\photos for siberian silk moth ppt\SSM_5174047-SMPT.jpg"/>
          <p:cNvPicPr>
            <a:picLocks noGrp="1" noChangeAspect="1" noChangeArrowheads="1"/>
          </p:cNvPicPr>
          <p:nvPr>
            <p:ph sz="half" idx="2"/>
          </p:nvPr>
        </p:nvPicPr>
        <p:blipFill>
          <a:blip r:embed="rId3" cstate="print"/>
          <a:srcRect/>
          <a:stretch>
            <a:fillRect/>
          </a:stretch>
        </p:blipFill>
        <p:spPr bwMode="auto">
          <a:xfrm>
            <a:off x="4800600" y="2353137"/>
            <a:ext cx="3886200" cy="2913726"/>
          </a:xfrm>
          <a:prstGeom prst="rect">
            <a:avLst/>
          </a:prstGeom>
          <a:noFill/>
        </p:spPr>
      </p:pic>
      <p:sp>
        <p:nvSpPr>
          <p:cNvPr id="5" name="Rectangle 4"/>
          <p:cNvSpPr/>
          <p:nvPr/>
        </p:nvSpPr>
        <p:spPr>
          <a:xfrm>
            <a:off x="6172200" y="5266863"/>
            <a:ext cx="2514600" cy="246221"/>
          </a:xfrm>
          <a:prstGeom prst="rect">
            <a:avLst/>
          </a:prstGeom>
        </p:spPr>
        <p:txBody>
          <a:bodyPr wrap="square">
            <a:spAutoFit/>
          </a:bodyPr>
          <a:lstStyle/>
          <a:p>
            <a:r>
              <a:rPr lang="en-US" sz="1000" dirty="0" smtClean="0">
                <a:solidFill>
                  <a:schemeClr val="tx2">
                    <a:lumMod val="60000"/>
                    <a:lumOff val="40000"/>
                  </a:schemeClr>
                </a:solidFill>
              </a:rPr>
              <a:t>Photo: ©  Natalia </a:t>
            </a:r>
            <a:r>
              <a:rPr lang="en-US" sz="1000" dirty="0" err="1" smtClean="0">
                <a:solidFill>
                  <a:schemeClr val="tx2">
                    <a:lumMod val="60000"/>
                    <a:lumOff val="40000"/>
                  </a:schemeClr>
                </a:solidFill>
              </a:rPr>
              <a:t>Kirichenko</a:t>
            </a:r>
            <a:r>
              <a:rPr lang="en-US" sz="1000" dirty="0" smtClean="0">
                <a:solidFill>
                  <a:schemeClr val="tx2">
                    <a:lumMod val="60000"/>
                    <a:lumOff val="40000"/>
                  </a:schemeClr>
                </a:solidFill>
              </a:rPr>
              <a:t>,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242701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Users\Tracy_2\Dropbox\Tracy-Rachel\photos for siberian silk moth ppt\Douglas fir_5001064-SMPT.jpg"/>
          <p:cNvPicPr>
            <a:picLocks noGrp="1" noChangeAspect="1" noChangeArrowheads="1"/>
          </p:cNvPicPr>
          <p:nvPr>
            <p:ph idx="1"/>
          </p:nvPr>
        </p:nvPicPr>
        <p:blipFill>
          <a:blip r:embed="rId3" cstate="print"/>
          <a:srcRect/>
          <a:stretch>
            <a:fillRect/>
          </a:stretch>
        </p:blipFill>
        <p:spPr bwMode="auto">
          <a:xfrm>
            <a:off x="4000500" y="0"/>
            <a:ext cx="5143500" cy="6858000"/>
          </a:xfrm>
          <a:prstGeom prst="rect">
            <a:avLst/>
          </a:prstGeom>
          <a:noFill/>
        </p:spPr>
      </p:pic>
      <p:sp>
        <p:nvSpPr>
          <p:cNvPr id="6" name="Title 5"/>
          <p:cNvSpPr>
            <a:spLocks noGrp="1"/>
          </p:cNvSpPr>
          <p:nvPr>
            <p:ph type="title"/>
          </p:nvPr>
        </p:nvSpPr>
        <p:spPr>
          <a:noFill/>
        </p:spPr>
        <p:txBody>
          <a:bodyPr anchor="ctr">
            <a:normAutofit fontScale="90000"/>
          </a:bodyPr>
          <a:lstStyle/>
          <a:p>
            <a:r>
              <a:rPr lang="en-US" dirty="0" smtClean="0"/>
              <a:t>Hosts</a:t>
            </a:r>
            <a:r>
              <a:rPr lang="en-US" dirty="0"/>
              <a:t>, continued</a:t>
            </a:r>
            <a:r>
              <a:rPr lang="en-US" dirty="0" smtClean="0"/>
              <a:t>…</a:t>
            </a:r>
            <a:endParaRPr lang="en-US" dirty="0"/>
          </a:p>
        </p:txBody>
      </p:sp>
      <p:sp>
        <p:nvSpPr>
          <p:cNvPr id="10" name="Text Placeholder 9"/>
          <p:cNvSpPr>
            <a:spLocks noGrp="1"/>
          </p:cNvSpPr>
          <p:nvPr>
            <p:ph type="body" sz="half" idx="2"/>
          </p:nvPr>
        </p:nvSpPr>
        <p:spPr>
          <a:xfrm>
            <a:off x="609600" y="1447800"/>
            <a:ext cx="3276600" cy="4584700"/>
          </a:xfrm>
        </p:spPr>
        <p:txBody>
          <a:bodyPr>
            <a:normAutofit/>
          </a:bodyPr>
          <a:lstStyle/>
          <a:p>
            <a:r>
              <a:rPr lang="en-US" sz="2400" dirty="0" smtClean="0"/>
              <a:t>Host species in regard to European and North American conifers</a:t>
            </a:r>
          </a:p>
          <a:p>
            <a:pPr marL="342900" indent="-342900">
              <a:buFont typeface="Arial" panose="020B0604020202020204" pitchFamily="34" charset="0"/>
              <a:buChar char="•"/>
            </a:pPr>
            <a:r>
              <a:rPr lang="en-US" i="1" dirty="0" err="1" smtClean="0"/>
              <a:t>Larix</a:t>
            </a:r>
            <a:r>
              <a:rPr lang="en-US" i="1" dirty="0" smtClean="0"/>
              <a:t> deciduas</a:t>
            </a:r>
          </a:p>
          <a:p>
            <a:pPr marL="342900" indent="-342900">
              <a:buFont typeface="Arial" panose="020B0604020202020204" pitchFamily="34" charset="0"/>
              <a:buChar char="•"/>
            </a:pPr>
            <a:r>
              <a:rPr lang="en-US" i="1" dirty="0" err="1" smtClean="0"/>
              <a:t>Abies</a:t>
            </a:r>
            <a:r>
              <a:rPr lang="en-US" i="1" dirty="0" smtClean="0"/>
              <a:t> </a:t>
            </a:r>
            <a:r>
              <a:rPr lang="en-US" i="1" dirty="0" err="1" smtClean="0"/>
              <a:t>grandis</a:t>
            </a:r>
            <a:endParaRPr lang="en-US" i="1" dirty="0" smtClean="0"/>
          </a:p>
          <a:p>
            <a:pPr marL="342900" indent="-342900">
              <a:buFont typeface="Arial" panose="020B0604020202020204" pitchFamily="34" charset="0"/>
              <a:buChar char="•"/>
            </a:pPr>
            <a:r>
              <a:rPr lang="en-US" i="1" dirty="0" err="1" smtClean="0"/>
              <a:t>Pinus</a:t>
            </a:r>
            <a:r>
              <a:rPr lang="en-US" i="1" dirty="0" smtClean="0"/>
              <a:t> </a:t>
            </a:r>
            <a:r>
              <a:rPr lang="en-US" i="1" dirty="0" err="1" smtClean="0"/>
              <a:t>strobus</a:t>
            </a:r>
            <a:endParaRPr lang="en-US" i="1" dirty="0" smtClean="0"/>
          </a:p>
          <a:p>
            <a:pPr marL="342900" indent="-342900">
              <a:buFont typeface="Arial" panose="020B0604020202020204" pitchFamily="34" charset="0"/>
              <a:buChar char="•"/>
            </a:pPr>
            <a:r>
              <a:rPr lang="en-US" i="1" dirty="0" err="1" smtClean="0"/>
              <a:t>Psuedotsuga</a:t>
            </a:r>
            <a:r>
              <a:rPr lang="en-US" i="1" dirty="0" smtClean="0"/>
              <a:t> </a:t>
            </a:r>
            <a:r>
              <a:rPr lang="en-US" i="1" dirty="0" err="1" smtClean="0"/>
              <a:t>menziesii</a:t>
            </a:r>
            <a:r>
              <a:rPr lang="en-US" dirty="0" smtClean="0"/>
              <a:t>* (new host – not in native range of moth)</a:t>
            </a:r>
          </a:p>
          <a:p>
            <a:pPr marL="342900" indent="-342900">
              <a:buFont typeface="Arial" panose="020B0604020202020204" pitchFamily="34" charset="0"/>
              <a:buChar char="•"/>
            </a:pPr>
            <a:r>
              <a:rPr lang="en-US" i="1" dirty="0" err="1" smtClean="0"/>
              <a:t>Cedrus</a:t>
            </a:r>
            <a:r>
              <a:rPr lang="en-US" dirty="0" smtClean="0"/>
              <a:t>* spp. and </a:t>
            </a:r>
            <a:r>
              <a:rPr lang="en-US" i="1" dirty="0" err="1" smtClean="0"/>
              <a:t>Tsuga</a:t>
            </a:r>
            <a:r>
              <a:rPr lang="en-US" dirty="0" smtClean="0"/>
              <a:t>* spp.</a:t>
            </a:r>
          </a:p>
        </p:txBody>
      </p:sp>
      <p:sp>
        <p:nvSpPr>
          <p:cNvPr id="9" name="Rectangle 8"/>
          <p:cNvSpPr/>
          <p:nvPr/>
        </p:nvSpPr>
        <p:spPr>
          <a:xfrm>
            <a:off x="6477000" y="6553200"/>
            <a:ext cx="2667000" cy="246221"/>
          </a:xfrm>
          <a:prstGeom prst="rect">
            <a:avLst/>
          </a:prstGeom>
          <a:solidFill>
            <a:schemeClr val="tx1">
              <a:alpha val="35000"/>
            </a:schemeClr>
          </a:solidFill>
        </p:spPr>
        <p:txBody>
          <a:bodyPr wrap="square">
            <a:spAutoFit/>
          </a:bodyPr>
          <a:lstStyle/>
          <a:p>
            <a:r>
              <a:rPr lang="en-US" sz="1000" dirty="0" smtClean="0">
                <a:solidFill>
                  <a:schemeClr val="bg1"/>
                </a:solidFill>
              </a:rPr>
              <a:t>Photo: © Mary Ellen (Mel) Harte, Bugwood.org</a:t>
            </a:r>
            <a:endParaRPr lang="en-US" sz="1000" dirty="0">
              <a:solidFill>
                <a:schemeClr val="bg1"/>
              </a:solidFill>
            </a:endParaRPr>
          </a:p>
        </p:txBody>
      </p:sp>
    </p:spTree>
    <p:extLst>
      <p:ext uri="{BB962C8B-B14F-4D97-AF65-F5344CB8AC3E}">
        <p14:creationId xmlns:p14="http://schemas.microsoft.com/office/powerpoint/2010/main" val="7036411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l"/>
            <a:r>
              <a:rPr lang="en-US" sz="3200" dirty="0" smtClean="0"/>
              <a:t>Signs and symptoms</a:t>
            </a:r>
            <a:endParaRPr lang="en-US" sz="3200" dirty="0"/>
          </a:p>
        </p:txBody>
      </p:sp>
      <p:pic>
        <p:nvPicPr>
          <p:cNvPr id="16389" name="Picture 5" descr="C:\Users\Tracy_2\Dropbox\Tracy-Rachel\photos for siberian silk moth ppt\Cimg3075sm_damage_D-spectabilis.jpg"/>
          <p:cNvPicPr>
            <a:picLocks noGrp="1" noChangeAspect="1" noChangeArrowheads="1"/>
          </p:cNvPicPr>
          <p:nvPr>
            <p:ph idx="1"/>
          </p:nvPr>
        </p:nvPicPr>
        <p:blipFill>
          <a:blip r:embed="rId3" cstate="print"/>
          <a:stretch>
            <a:fillRect/>
          </a:stretch>
        </p:blipFill>
        <p:spPr bwMode="auto">
          <a:xfrm>
            <a:off x="0" y="2647950"/>
            <a:ext cx="4800600" cy="3600450"/>
          </a:xfrm>
          <a:prstGeom prst="rect">
            <a:avLst/>
          </a:prstGeom>
          <a:noFill/>
        </p:spPr>
      </p:pic>
      <p:sp>
        <p:nvSpPr>
          <p:cNvPr id="4" name="Text Placeholder 3"/>
          <p:cNvSpPr>
            <a:spLocks noGrp="1"/>
          </p:cNvSpPr>
          <p:nvPr>
            <p:ph type="body" sz="half" idx="2"/>
          </p:nvPr>
        </p:nvSpPr>
        <p:spPr>
          <a:xfrm>
            <a:off x="609600" y="1447800"/>
            <a:ext cx="4191000" cy="4584700"/>
          </a:xfrm>
        </p:spPr>
        <p:txBody>
          <a:bodyPr>
            <a:noAutofit/>
          </a:bodyPr>
          <a:lstStyle/>
          <a:p>
            <a:r>
              <a:rPr lang="en-US" sz="1800" dirty="0"/>
              <a:t>A related species of pine moth, </a:t>
            </a:r>
            <a:r>
              <a:rPr lang="en-US" sz="1800" i="1" dirty="0"/>
              <a:t>Dendrolimus </a:t>
            </a:r>
            <a:r>
              <a:rPr lang="en-US" sz="1800" i="1" dirty="0" err="1" smtClean="0"/>
              <a:t>spectabilis</a:t>
            </a:r>
            <a:r>
              <a:rPr lang="en-US" sz="1800" i="1" dirty="0" smtClean="0"/>
              <a:t>, </a:t>
            </a:r>
            <a:r>
              <a:rPr lang="en-US" sz="1800" dirty="0" smtClean="0"/>
              <a:t>showing similar symptoms of feeding on pine.</a:t>
            </a:r>
            <a:endParaRPr lang="en-US" sz="1800" dirty="0"/>
          </a:p>
        </p:txBody>
      </p:sp>
      <p:pic>
        <p:nvPicPr>
          <p:cNvPr id="16388" name="Picture 4" descr="C:\Users\Tracy_2\Dropbox\Tracy-Rachel\photos for siberian silk moth ppt\FAO_damage_ssm1_mongolia.jpg"/>
          <p:cNvPicPr>
            <a:picLocks noGrp="1" noChangeAspect="1" noChangeArrowheads="1"/>
          </p:cNvPicPr>
          <p:nvPr>
            <p:ph sz="quarter" idx="4294967295"/>
          </p:nvPr>
        </p:nvPicPr>
        <p:blipFill>
          <a:blip r:embed="rId4" cstate="print"/>
          <a:srcRect/>
          <a:stretch>
            <a:fillRect/>
          </a:stretch>
        </p:blipFill>
        <p:spPr bwMode="auto">
          <a:xfrm>
            <a:off x="5073650" y="0"/>
            <a:ext cx="4070350" cy="6858000"/>
          </a:xfrm>
          <a:prstGeom prst="rect">
            <a:avLst/>
          </a:prstGeom>
          <a:noFill/>
        </p:spPr>
      </p:pic>
      <p:sp>
        <p:nvSpPr>
          <p:cNvPr id="8" name="Rectangle 7"/>
          <p:cNvSpPr/>
          <p:nvPr/>
        </p:nvSpPr>
        <p:spPr>
          <a:xfrm>
            <a:off x="5943600" y="6553200"/>
            <a:ext cx="3200400" cy="246221"/>
          </a:xfrm>
          <a:prstGeom prst="rect">
            <a:avLst/>
          </a:prstGeom>
          <a:solidFill>
            <a:schemeClr val="tx1">
              <a:alpha val="35000"/>
            </a:schemeClr>
          </a:solidFill>
        </p:spPr>
        <p:txBody>
          <a:bodyPr wrap="square">
            <a:spAutoFit/>
          </a:bodyPr>
          <a:lstStyle/>
          <a:p>
            <a:r>
              <a:rPr lang="en-US" sz="1000" dirty="0" smtClean="0">
                <a:solidFill>
                  <a:schemeClr val="bg1"/>
                </a:solidFill>
              </a:rPr>
              <a:t>Photo: © G. Allard, www.fao.org/forestry/49410/en/mng/</a:t>
            </a:r>
            <a:endParaRPr lang="en-US" sz="1000" dirty="0">
              <a:solidFill>
                <a:schemeClr val="bg1"/>
              </a:solidFill>
            </a:endParaRPr>
          </a:p>
        </p:txBody>
      </p:sp>
      <p:sp>
        <p:nvSpPr>
          <p:cNvPr id="12" name="Rectangle 11"/>
          <p:cNvSpPr/>
          <p:nvPr/>
        </p:nvSpPr>
        <p:spPr>
          <a:xfrm>
            <a:off x="0" y="6230779"/>
            <a:ext cx="5181600" cy="246221"/>
          </a:xfrm>
          <a:prstGeom prst="rect">
            <a:avLst/>
          </a:prstGeom>
        </p:spPr>
        <p:txBody>
          <a:bodyPr wrap="square">
            <a:spAutoFit/>
          </a:bodyPr>
          <a:lstStyle/>
          <a:p>
            <a:r>
              <a:rPr lang="en-US" sz="1000" dirty="0" smtClean="0">
                <a:solidFill>
                  <a:schemeClr val="tx2">
                    <a:lumMod val="60000"/>
                    <a:lumOff val="40000"/>
                  </a:schemeClr>
                </a:solidFill>
              </a:rPr>
              <a:t>Photo: © G. Allard, www.fao.org/forestry/49410/en/mng/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312159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Signs and symptoms</a:t>
            </a:r>
            <a:endParaRPr lang="en-US" dirty="0"/>
          </a:p>
        </p:txBody>
      </p:sp>
      <p:pic>
        <p:nvPicPr>
          <p:cNvPr id="17410" name="Picture 2" descr="C:\Users\Tracy_2\Dropbox\Tracy-Rachel\photos for siberian silk moth ppt\SSM_5444740-PPT.jpg"/>
          <p:cNvPicPr>
            <a:picLocks noGrp="1" noChangeAspect="1" noChangeArrowheads="1"/>
          </p:cNvPicPr>
          <p:nvPr>
            <p:ph idx="1"/>
          </p:nvPr>
        </p:nvPicPr>
        <p:blipFill>
          <a:blip r:embed="rId3" cstate="print"/>
          <a:srcRect/>
          <a:stretch>
            <a:fillRect/>
          </a:stretch>
        </p:blipFill>
        <p:spPr bwMode="auto">
          <a:xfrm>
            <a:off x="1356863" y="1295400"/>
            <a:ext cx="6430275" cy="5140870"/>
          </a:xfrm>
          <a:prstGeom prst="rect">
            <a:avLst/>
          </a:prstGeom>
          <a:noFill/>
        </p:spPr>
      </p:pic>
      <p:sp>
        <p:nvSpPr>
          <p:cNvPr id="5" name="Rectangle 4"/>
          <p:cNvSpPr/>
          <p:nvPr/>
        </p:nvSpPr>
        <p:spPr>
          <a:xfrm>
            <a:off x="1981200" y="6400800"/>
            <a:ext cx="5181600" cy="246221"/>
          </a:xfrm>
          <a:prstGeom prst="rect">
            <a:avLst/>
          </a:prstGeom>
        </p:spPr>
        <p:txBody>
          <a:bodyPr wrap="square">
            <a:spAutoFit/>
          </a:bodyPr>
          <a:lstStyle/>
          <a:p>
            <a:pPr algn="ctr"/>
            <a:r>
              <a:rPr lang="en-US" sz="1000" dirty="0" smtClean="0">
                <a:solidFill>
                  <a:schemeClr val="tx2">
                    <a:lumMod val="60000"/>
                    <a:lumOff val="40000"/>
                  </a:schemeClr>
                </a:solidFill>
              </a:rPr>
              <a:t>Photo: © Yuri </a:t>
            </a:r>
            <a:r>
              <a:rPr lang="en-US" sz="1000" dirty="0" err="1" smtClean="0">
                <a:solidFill>
                  <a:schemeClr val="tx2">
                    <a:lumMod val="60000"/>
                    <a:lumOff val="40000"/>
                  </a:schemeClr>
                </a:solidFill>
              </a:rPr>
              <a:t>Baranchikov</a:t>
            </a:r>
            <a:r>
              <a:rPr lang="en-US" sz="1000" dirty="0" smtClean="0">
                <a:solidFill>
                  <a:schemeClr val="tx2">
                    <a:lumMod val="60000"/>
                    <a:lumOff val="40000"/>
                  </a:schemeClr>
                </a:solidFill>
              </a:rPr>
              <a:t>, Institute of Forest SB RASC,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018131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and symptoms</a:t>
            </a:r>
            <a:endParaRPr lang="en-US" dirty="0"/>
          </a:p>
        </p:txBody>
      </p:sp>
      <p:sp>
        <p:nvSpPr>
          <p:cNvPr id="6" name="Text Placeholder 5"/>
          <p:cNvSpPr>
            <a:spLocks noGrp="1"/>
          </p:cNvSpPr>
          <p:nvPr>
            <p:ph sz="half" idx="2"/>
          </p:nvPr>
        </p:nvSpPr>
        <p:spPr/>
        <p:txBody>
          <a:bodyPr>
            <a:normAutofit lnSpcReduction="10000"/>
          </a:bodyPr>
          <a:lstStyle/>
          <a:p>
            <a:r>
              <a:rPr lang="en-US" sz="2800" dirty="0"/>
              <a:t>In areas where the moth’s life cycle takes two to three years, developing larvae will hibernate in the duff layer at the base of host trees.  </a:t>
            </a:r>
            <a:endParaRPr lang="en-US" sz="2800" dirty="0" smtClean="0"/>
          </a:p>
          <a:p>
            <a:r>
              <a:rPr lang="en-US" sz="2800" dirty="0" smtClean="0"/>
              <a:t>During </a:t>
            </a:r>
            <a:r>
              <a:rPr lang="en-US" sz="2800" dirty="0"/>
              <a:t>outbreak conditions, larvae can be found in mass.</a:t>
            </a:r>
          </a:p>
          <a:p>
            <a:endParaRPr lang="en-US" dirty="0"/>
          </a:p>
        </p:txBody>
      </p:sp>
      <p:pic>
        <p:nvPicPr>
          <p:cNvPr id="18434" name="Picture 2" descr="C:\Users\Tracy_2\Dropbox\Tracy-Rachel\photos for siberian silk moth ppt\SSM_1335023-LGPT.jpg"/>
          <p:cNvPicPr>
            <a:picLocks noGrp="1" noChangeAspect="1" noChangeArrowheads="1"/>
          </p:cNvPicPr>
          <p:nvPr>
            <p:ph sz="half" idx="1"/>
          </p:nvPr>
        </p:nvPicPr>
        <p:blipFill>
          <a:blip r:embed="rId3" cstate="print"/>
          <a:srcRect/>
          <a:stretch>
            <a:fillRect/>
          </a:stretch>
        </p:blipFill>
        <p:spPr bwMode="auto">
          <a:xfrm>
            <a:off x="0" y="1981200"/>
            <a:ext cx="4686300" cy="3124200"/>
          </a:xfrm>
          <a:prstGeom prst="rect">
            <a:avLst/>
          </a:prstGeom>
          <a:noFill/>
        </p:spPr>
      </p:pic>
      <p:sp>
        <p:nvSpPr>
          <p:cNvPr id="7" name="Rectangle 6"/>
          <p:cNvSpPr/>
          <p:nvPr/>
        </p:nvSpPr>
        <p:spPr>
          <a:xfrm>
            <a:off x="0" y="5105400"/>
            <a:ext cx="5181600" cy="246221"/>
          </a:xfrm>
          <a:prstGeom prst="rect">
            <a:avLst/>
          </a:prstGeom>
        </p:spPr>
        <p:txBody>
          <a:bodyPr wrap="square">
            <a:spAutoFit/>
          </a:bodyPr>
          <a:lstStyle/>
          <a:p>
            <a:r>
              <a:rPr lang="en-US" sz="1000" dirty="0" smtClean="0">
                <a:solidFill>
                  <a:schemeClr val="tx2">
                    <a:lumMod val="60000"/>
                    <a:lumOff val="40000"/>
                  </a:schemeClr>
                </a:solidFill>
              </a:rPr>
              <a:t>Photo: © John H. Ghent, USDA Forest Service,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7163516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Scouting</a:t>
            </a:r>
            <a:endParaRPr lang="en-US" dirty="0"/>
          </a:p>
        </p:txBody>
      </p:sp>
      <p:sp>
        <p:nvSpPr>
          <p:cNvPr id="7" name="Content Placeholder 6"/>
          <p:cNvSpPr>
            <a:spLocks noGrp="1"/>
          </p:cNvSpPr>
          <p:nvPr>
            <p:ph idx="1"/>
          </p:nvPr>
        </p:nvSpPr>
        <p:spPr>
          <a:xfrm>
            <a:off x="838200" y="1600201"/>
            <a:ext cx="7848600" cy="2514599"/>
          </a:xfrm>
        </p:spPr>
        <p:txBody>
          <a:bodyPr>
            <a:normAutofit fontScale="92500" lnSpcReduction="10000"/>
          </a:bodyPr>
          <a:lstStyle/>
          <a:p>
            <a:r>
              <a:rPr lang="en-US" dirty="0" smtClean="0"/>
              <a:t>August look for eggs</a:t>
            </a:r>
          </a:p>
          <a:p>
            <a:r>
              <a:rPr lang="en-US" dirty="0" smtClean="0"/>
              <a:t>August-Sept. look for larvae</a:t>
            </a:r>
          </a:p>
          <a:p>
            <a:r>
              <a:rPr lang="en-US" dirty="0" smtClean="0"/>
              <a:t>Overwinter as larvae in soil</a:t>
            </a:r>
          </a:p>
          <a:p>
            <a:r>
              <a:rPr lang="en-US" dirty="0" smtClean="0"/>
              <a:t>Check host plants coming in from overseas for signs</a:t>
            </a:r>
          </a:p>
          <a:p>
            <a:endParaRPr lang="en-US" dirty="0" smtClean="0"/>
          </a:p>
        </p:txBody>
      </p:sp>
      <p:pic>
        <p:nvPicPr>
          <p:cNvPr id="19458" name="Picture 2" descr="C:\Users\Tracy_2\Dropbox\Tracy-Rachel\photos for siberian silk moth ppt\SSM_1241015-SMPT.jpg"/>
          <p:cNvPicPr>
            <a:picLocks noChangeAspect="1" noChangeArrowheads="1"/>
          </p:cNvPicPr>
          <p:nvPr/>
        </p:nvPicPr>
        <p:blipFill>
          <a:blip r:embed="rId3" cstate="print"/>
          <a:srcRect/>
          <a:stretch>
            <a:fillRect/>
          </a:stretch>
        </p:blipFill>
        <p:spPr bwMode="auto">
          <a:xfrm>
            <a:off x="1" y="4114799"/>
            <a:ext cx="2844482" cy="2133601"/>
          </a:xfrm>
          <a:prstGeom prst="rect">
            <a:avLst/>
          </a:prstGeom>
          <a:noFill/>
        </p:spPr>
      </p:pic>
      <p:pic>
        <p:nvPicPr>
          <p:cNvPr id="19459" name="Picture 3" descr="C:\Users\Tracy_2\Dropbox\Tracy-Rachel\photos for siberian silk moth ppt\SSM_2130070-SMPT.jpg"/>
          <p:cNvPicPr>
            <a:picLocks noChangeAspect="1" noChangeArrowheads="1"/>
          </p:cNvPicPr>
          <p:nvPr/>
        </p:nvPicPr>
        <p:blipFill>
          <a:blip r:embed="rId4" cstate="print"/>
          <a:srcRect/>
          <a:stretch>
            <a:fillRect/>
          </a:stretch>
        </p:blipFill>
        <p:spPr bwMode="auto">
          <a:xfrm>
            <a:off x="2819400" y="4114800"/>
            <a:ext cx="3200400" cy="2133600"/>
          </a:xfrm>
          <a:prstGeom prst="rect">
            <a:avLst/>
          </a:prstGeom>
          <a:noFill/>
        </p:spPr>
      </p:pic>
      <p:pic>
        <p:nvPicPr>
          <p:cNvPr id="19460" name="Picture 4" descr="C:\Users\Tracy_2\Dropbox\Tracy-Rachel\photos for siberian silk moth ppt\SSM_1335023-LGPT.jpg"/>
          <p:cNvPicPr>
            <a:picLocks noChangeAspect="1" noChangeArrowheads="1"/>
          </p:cNvPicPr>
          <p:nvPr/>
        </p:nvPicPr>
        <p:blipFill>
          <a:blip r:embed="rId5" cstate="print"/>
          <a:srcRect/>
          <a:stretch>
            <a:fillRect/>
          </a:stretch>
        </p:blipFill>
        <p:spPr bwMode="auto">
          <a:xfrm>
            <a:off x="5943600" y="4114800"/>
            <a:ext cx="3200400" cy="2133600"/>
          </a:xfrm>
          <a:prstGeom prst="rect">
            <a:avLst/>
          </a:prstGeom>
          <a:noFill/>
        </p:spPr>
      </p:pic>
      <p:sp>
        <p:nvSpPr>
          <p:cNvPr id="12" name="Rectangle 11"/>
          <p:cNvSpPr/>
          <p:nvPr/>
        </p:nvSpPr>
        <p:spPr>
          <a:xfrm>
            <a:off x="0" y="6230779"/>
            <a:ext cx="9144000" cy="246221"/>
          </a:xfrm>
          <a:prstGeom prst="rect">
            <a:avLst/>
          </a:prstGeom>
        </p:spPr>
        <p:txBody>
          <a:bodyPr wrap="square">
            <a:spAutoFit/>
          </a:bodyPr>
          <a:lstStyle/>
          <a:p>
            <a:pPr algn="ctr"/>
            <a:r>
              <a:rPr lang="en-US" sz="1000" dirty="0" smtClean="0">
                <a:solidFill>
                  <a:schemeClr val="tx2">
                    <a:lumMod val="60000"/>
                    <a:lumOff val="40000"/>
                  </a:schemeClr>
                </a:solidFill>
              </a:rPr>
              <a:t>Photos: 1,3 © John H. Ghent, USDA Forest Service, Bugwood.org. 2 © David R. Lance, USDA APHIS PPQ,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07362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Scouting</a:t>
            </a:r>
            <a:endParaRPr lang="en-US" dirty="0"/>
          </a:p>
        </p:txBody>
      </p:sp>
      <p:sp>
        <p:nvSpPr>
          <p:cNvPr id="7" name="Content Placeholder 6"/>
          <p:cNvSpPr>
            <a:spLocks noGrp="1"/>
          </p:cNvSpPr>
          <p:nvPr>
            <p:ph idx="1"/>
          </p:nvPr>
        </p:nvSpPr>
        <p:spPr>
          <a:xfrm>
            <a:off x="838200" y="1600201"/>
            <a:ext cx="7848600" cy="1676399"/>
          </a:xfrm>
        </p:spPr>
        <p:txBody>
          <a:bodyPr/>
          <a:lstStyle/>
          <a:p>
            <a:r>
              <a:rPr lang="en-US" dirty="0" smtClean="0"/>
              <a:t>Larvae come back to feed for a second summer and then again for a third summer before pupating. </a:t>
            </a:r>
          </a:p>
        </p:txBody>
      </p:sp>
      <p:pic>
        <p:nvPicPr>
          <p:cNvPr id="20482" name="Picture 2" descr="C:\Users\Tracy_2\Dropbox\Tracy-Rachel\photos for siberian silk moth ppt\SSM_larva_damage_ghent_need permission.jpg"/>
          <p:cNvPicPr>
            <a:picLocks noChangeAspect="1" noChangeArrowheads="1"/>
          </p:cNvPicPr>
          <p:nvPr/>
        </p:nvPicPr>
        <p:blipFill>
          <a:blip r:embed="rId3" cstate="print"/>
          <a:srcRect/>
          <a:stretch>
            <a:fillRect/>
          </a:stretch>
        </p:blipFill>
        <p:spPr bwMode="auto">
          <a:xfrm>
            <a:off x="0" y="3657600"/>
            <a:ext cx="2867752" cy="2231136"/>
          </a:xfrm>
          <a:prstGeom prst="rect">
            <a:avLst/>
          </a:prstGeom>
          <a:noFill/>
        </p:spPr>
      </p:pic>
      <p:pic>
        <p:nvPicPr>
          <p:cNvPr id="20483" name="Picture 3" descr="C:\Users\Tracy_2\Dropbox\Tracy-Rachel\photos for siberian silk moth ppt\SSM_5444736-SMPT.jpg"/>
          <p:cNvPicPr>
            <a:picLocks noChangeAspect="1" noChangeArrowheads="1"/>
          </p:cNvPicPr>
          <p:nvPr/>
        </p:nvPicPr>
        <p:blipFill>
          <a:blip r:embed="rId4" cstate="print"/>
          <a:srcRect/>
          <a:stretch>
            <a:fillRect/>
          </a:stretch>
        </p:blipFill>
        <p:spPr bwMode="auto">
          <a:xfrm>
            <a:off x="2862072" y="3657600"/>
            <a:ext cx="2974848" cy="2231136"/>
          </a:xfrm>
          <a:prstGeom prst="rect">
            <a:avLst/>
          </a:prstGeom>
          <a:noFill/>
        </p:spPr>
      </p:pic>
      <p:pic>
        <p:nvPicPr>
          <p:cNvPr id="20484" name="Picture 4" descr="C:\Users\Tracy_2\Dropbox\Tracy-Rachel\photos for siberian silk moth ppt\SSM_1335018-LGPT.jpg"/>
          <p:cNvPicPr>
            <a:picLocks noChangeAspect="1" noChangeArrowheads="1"/>
          </p:cNvPicPr>
          <p:nvPr/>
        </p:nvPicPr>
        <p:blipFill>
          <a:blip r:embed="rId5" cstate="print"/>
          <a:srcRect/>
          <a:stretch>
            <a:fillRect/>
          </a:stretch>
        </p:blipFill>
        <p:spPr bwMode="auto">
          <a:xfrm>
            <a:off x="5829299" y="3657600"/>
            <a:ext cx="3346705" cy="2231136"/>
          </a:xfrm>
          <a:prstGeom prst="rect">
            <a:avLst/>
          </a:prstGeom>
          <a:noFill/>
        </p:spPr>
      </p:pic>
      <p:sp>
        <p:nvSpPr>
          <p:cNvPr id="10" name="Rectangle 9"/>
          <p:cNvSpPr/>
          <p:nvPr/>
        </p:nvSpPr>
        <p:spPr>
          <a:xfrm>
            <a:off x="0" y="5867400"/>
            <a:ext cx="9144000" cy="246221"/>
          </a:xfrm>
          <a:prstGeom prst="rect">
            <a:avLst/>
          </a:prstGeom>
        </p:spPr>
        <p:txBody>
          <a:bodyPr wrap="square">
            <a:spAutoFit/>
          </a:bodyPr>
          <a:lstStyle/>
          <a:p>
            <a:pPr algn="ctr"/>
            <a:r>
              <a:rPr lang="en-US" sz="1000" dirty="0" smtClean="0">
                <a:solidFill>
                  <a:schemeClr val="tx2">
                    <a:lumMod val="60000"/>
                    <a:lumOff val="40000"/>
                  </a:schemeClr>
                </a:solidFill>
              </a:rPr>
              <a:t>Photos: 1,3 © John H. Ghent, USDA Forest Service, Bugwood.org. 2 © Yuri </a:t>
            </a:r>
            <a:r>
              <a:rPr lang="en-US" sz="1000" dirty="0" err="1" smtClean="0">
                <a:solidFill>
                  <a:schemeClr val="tx2">
                    <a:lumMod val="60000"/>
                    <a:lumOff val="40000"/>
                  </a:schemeClr>
                </a:solidFill>
              </a:rPr>
              <a:t>Baranchikov</a:t>
            </a:r>
            <a:r>
              <a:rPr lang="en-US" sz="1000" dirty="0" smtClean="0">
                <a:solidFill>
                  <a:schemeClr val="tx2">
                    <a:lumMod val="60000"/>
                    <a:lumOff val="40000"/>
                  </a:schemeClr>
                </a:solidFill>
              </a:rPr>
              <a:t>, Institute of Forest SB RASC,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4264993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Scouting</a:t>
            </a:r>
            <a:endParaRPr lang="en-US" dirty="0"/>
          </a:p>
        </p:txBody>
      </p:sp>
      <p:sp>
        <p:nvSpPr>
          <p:cNvPr id="7" name="Content Placeholder 6"/>
          <p:cNvSpPr>
            <a:spLocks noGrp="1"/>
          </p:cNvSpPr>
          <p:nvPr>
            <p:ph idx="1"/>
          </p:nvPr>
        </p:nvSpPr>
        <p:spPr>
          <a:xfrm>
            <a:off x="838200" y="1600201"/>
            <a:ext cx="7848600" cy="1676399"/>
          </a:xfrm>
        </p:spPr>
        <p:txBody>
          <a:bodyPr/>
          <a:lstStyle/>
          <a:p>
            <a:r>
              <a:rPr lang="en-US" dirty="0"/>
              <a:t> </a:t>
            </a:r>
            <a:r>
              <a:rPr lang="en-US" dirty="0" smtClean="0"/>
              <a:t>About mid June-mid July look for pupae in crowns on stems and branches</a:t>
            </a:r>
          </a:p>
          <a:p>
            <a:r>
              <a:rPr lang="en-US" dirty="0" smtClean="0"/>
              <a:t>Adult moths fly in mid July</a:t>
            </a:r>
          </a:p>
          <a:p>
            <a:endParaRPr lang="en-US" dirty="0"/>
          </a:p>
          <a:p>
            <a:endParaRPr lang="en-US" dirty="0" smtClean="0"/>
          </a:p>
        </p:txBody>
      </p:sp>
      <p:pic>
        <p:nvPicPr>
          <p:cNvPr id="21507" name="Picture 3" descr="C:\Users\Tracy_2\Dropbox\Tracy-Rachel\photos for siberian silk moth ppt\SSM_5444737-LGPT.jpg"/>
          <p:cNvPicPr>
            <a:picLocks noChangeAspect="1" noChangeArrowheads="1"/>
          </p:cNvPicPr>
          <p:nvPr/>
        </p:nvPicPr>
        <p:blipFill>
          <a:blip r:embed="rId3" cstate="print"/>
          <a:srcRect/>
          <a:stretch>
            <a:fillRect/>
          </a:stretch>
        </p:blipFill>
        <p:spPr bwMode="auto">
          <a:xfrm>
            <a:off x="969264" y="3276600"/>
            <a:ext cx="2400571" cy="3200400"/>
          </a:xfrm>
          <a:prstGeom prst="rect">
            <a:avLst/>
          </a:prstGeom>
          <a:noFill/>
        </p:spPr>
      </p:pic>
      <p:pic>
        <p:nvPicPr>
          <p:cNvPr id="21508" name="Picture 4" descr="C:\Users\Tracy_2\Dropbox\Tracy-Rachel\photos for siberian silk moth ppt\SSM_5444739-LGPT.jpg"/>
          <p:cNvPicPr>
            <a:picLocks noChangeAspect="1" noChangeArrowheads="1"/>
          </p:cNvPicPr>
          <p:nvPr/>
        </p:nvPicPr>
        <p:blipFill>
          <a:blip r:embed="rId4" cstate="print"/>
          <a:srcRect/>
          <a:stretch>
            <a:fillRect/>
          </a:stretch>
        </p:blipFill>
        <p:spPr bwMode="auto">
          <a:xfrm>
            <a:off x="3371715" y="3276600"/>
            <a:ext cx="2400571" cy="3200400"/>
          </a:xfrm>
          <a:prstGeom prst="rect">
            <a:avLst/>
          </a:prstGeom>
          <a:noFill/>
        </p:spPr>
      </p:pic>
      <p:pic>
        <p:nvPicPr>
          <p:cNvPr id="21509" name="Picture 5" descr="C:\Users\Tracy_2\Dropbox\Tracy-Rachel\photos for siberian silk moth ppt\SSM_5444741-LGPT.jpg"/>
          <p:cNvPicPr>
            <a:picLocks noChangeAspect="1" noChangeArrowheads="1"/>
          </p:cNvPicPr>
          <p:nvPr/>
        </p:nvPicPr>
        <p:blipFill>
          <a:blip r:embed="rId5" cstate="print"/>
          <a:srcRect/>
          <a:stretch>
            <a:fillRect/>
          </a:stretch>
        </p:blipFill>
        <p:spPr bwMode="auto">
          <a:xfrm>
            <a:off x="5769864" y="3276600"/>
            <a:ext cx="2560645" cy="3200400"/>
          </a:xfrm>
          <a:prstGeom prst="rect">
            <a:avLst/>
          </a:prstGeom>
          <a:noFill/>
        </p:spPr>
      </p:pic>
      <p:sp>
        <p:nvSpPr>
          <p:cNvPr id="12" name="Rectangle 11"/>
          <p:cNvSpPr/>
          <p:nvPr/>
        </p:nvSpPr>
        <p:spPr>
          <a:xfrm>
            <a:off x="0" y="6459379"/>
            <a:ext cx="9144000" cy="246221"/>
          </a:xfrm>
          <a:prstGeom prst="rect">
            <a:avLst/>
          </a:prstGeom>
        </p:spPr>
        <p:txBody>
          <a:bodyPr wrap="square">
            <a:spAutoFit/>
          </a:bodyPr>
          <a:lstStyle/>
          <a:p>
            <a:pPr algn="ctr"/>
            <a:r>
              <a:rPr lang="en-US" sz="1000" dirty="0" smtClean="0">
                <a:solidFill>
                  <a:schemeClr val="tx2">
                    <a:lumMod val="60000"/>
                    <a:lumOff val="40000"/>
                  </a:schemeClr>
                </a:solidFill>
              </a:rPr>
              <a:t>Photos: © Yuri </a:t>
            </a:r>
            <a:r>
              <a:rPr lang="en-US" sz="1000" dirty="0" err="1" smtClean="0">
                <a:solidFill>
                  <a:schemeClr val="tx2">
                    <a:lumMod val="60000"/>
                    <a:lumOff val="40000"/>
                  </a:schemeClr>
                </a:solidFill>
              </a:rPr>
              <a:t>Baranchikov</a:t>
            </a:r>
            <a:r>
              <a:rPr lang="en-US" sz="1000" dirty="0" smtClean="0">
                <a:solidFill>
                  <a:schemeClr val="tx2">
                    <a:lumMod val="60000"/>
                    <a:lumOff val="40000"/>
                  </a:schemeClr>
                </a:solidFill>
              </a:rPr>
              <a:t>, Institute of Forest SB RASC,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250602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you should do…</a:t>
            </a:r>
            <a:endParaRPr lang="en-US" dirty="0"/>
          </a:p>
        </p:txBody>
      </p:sp>
      <p:sp>
        <p:nvSpPr>
          <p:cNvPr id="2" name="Content Placeholder 1"/>
          <p:cNvSpPr>
            <a:spLocks noGrp="1"/>
          </p:cNvSpPr>
          <p:nvPr>
            <p:ph idx="1"/>
          </p:nvPr>
        </p:nvSpPr>
        <p:spPr/>
        <p:txBody>
          <a:bodyPr>
            <a:normAutofit lnSpcReduction="10000"/>
          </a:bodyPr>
          <a:lstStyle/>
          <a:p>
            <a:r>
              <a:rPr lang="en-US" i="1" dirty="0" smtClean="0"/>
              <a:t>Dendrolimus sibiricus </a:t>
            </a:r>
            <a:r>
              <a:rPr lang="en-US" dirty="0" smtClean="0"/>
              <a:t>is a high-consequence insect pest of quarantine significance. It is not currently known to be established in the US. </a:t>
            </a:r>
          </a:p>
          <a:p>
            <a:r>
              <a:rPr lang="en-US" dirty="0" smtClean="0"/>
              <a:t>Symptoms of </a:t>
            </a:r>
            <a:r>
              <a:rPr lang="en-US" i="1" dirty="0" smtClean="0"/>
              <a:t>D. sibiricus</a:t>
            </a:r>
            <a:r>
              <a:rPr lang="en-US" dirty="0" smtClean="0"/>
              <a:t> are similar to those caused by other less serious pests.</a:t>
            </a:r>
          </a:p>
          <a:p>
            <a:r>
              <a:rPr lang="en-US" dirty="0" smtClean="0"/>
              <a:t>If you see symptoms described here in this presentation, look more closely for signs of the insect.</a:t>
            </a:r>
          </a:p>
        </p:txBody>
      </p:sp>
    </p:spTree>
    <p:extLst>
      <p:ext uri="{BB962C8B-B14F-4D97-AF65-F5344CB8AC3E}">
        <p14:creationId xmlns:p14="http://schemas.microsoft.com/office/powerpoint/2010/main" val="339600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Contact your state NPDN lab…</a:t>
            </a:r>
            <a:endParaRPr lang="en-US" dirty="0"/>
          </a:p>
        </p:txBody>
      </p:sp>
      <p:sp>
        <p:nvSpPr>
          <p:cNvPr id="2" name="Content Placeholder 1"/>
          <p:cNvSpPr>
            <a:spLocks noGrp="1"/>
          </p:cNvSpPr>
          <p:nvPr>
            <p:ph idx="1"/>
          </p:nvPr>
        </p:nvSpPr>
        <p:spPr/>
        <p:txBody>
          <a:bodyPr>
            <a:normAutofit/>
          </a:bodyPr>
          <a:lstStyle/>
          <a:p>
            <a:r>
              <a:rPr lang="en-US" dirty="0" smtClean="0"/>
              <a:t>If you think you have found signs of </a:t>
            </a:r>
            <a:r>
              <a:rPr lang="en-US" i="1" dirty="0" smtClean="0"/>
              <a:t>Dendrolimus sibiricus</a:t>
            </a:r>
            <a:r>
              <a:rPr lang="en-US" dirty="0" smtClean="0"/>
              <a:t>, that is, ANY life stage of the pest, contact the NPDN diagnostician in your state immediately. </a:t>
            </a:r>
          </a:p>
          <a:p>
            <a:r>
              <a:rPr lang="en-US" dirty="0" smtClean="0"/>
              <a:t>Take a series of quality photographs and send them to the diagnostician then ask about sending in a physical sample.</a:t>
            </a:r>
          </a:p>
        </p:txBody>
      </p:sp>
    </p:spTree>
    <p:extLst>
      <p:ext uri="{BB962C8B-B14F-4D97-AF65-F5344CB8AC3E}">
        <p14:creationId xmlns:p14="http://schemas.microsoft.com/office/powerpoint/2010/main" val="383114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 in a proper sample…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Remember</a:t>
            </a:r>
            <a:r>
              <a:rPr lang="en-US" dirty="0"/>
              <a:t> </a:t>
            </a:r>
            <a:r>
              <a:rPr lang="en-US" dirty="0" smtClean="0"/>
              <a:t>the following tips when </a:t>
            </a:r>
            <a:r>
              <a:rPr lang="en-US" dirty="0"/>
              <a:t>sending </a:t>
            </a:r>
            <a:r>
              <a:rPr lang="en-US" dirty="0" smtClean="0"/>
              <a:t>samples </a:t>
            </a:r>
            <a:r>
              <a:rPr lang="en-US" dirty="0"/>
              <a:t>that </a:t>
            </a:r>
            <a:r>
              <a:rPr lang="en-US" dirty="0" smtClean="0"/>
              <a:t>are considered </a:t>
            </a:r>
            <a:r>
              <a:rPr lang="en-US" dirty="0"/>
              <a:t>to be significant or </a:t>
            </a:r>
            <a:r>
              <a:rPr lang="en-US" dirty="0" smtClean="0"/>
              <a:t>high-consequence:</a:t>
            </a:r>
          </a:p>
          <a:p>
            <a:r>
              <a:rPr lang="en-US" dirty="0" smtClean="0"/>
              <a:t>Use a shatterproof container or sturdy lockable bag</a:t>
            </a:r>
          </a:p>
          <a:p>
            <a:r>
              <a:rPr lang="en-US" dirty="0" smtClean="0"/>
              <a:t>Double </a:t>
            </a:r>
            <a:r>
              <a:rPr lang="en-US" dirty="0"/>
              <a:t>bag </a:t>
            </a:r>
            <a:r>
              <a:rPr lang="en-US" dirty="0" smtClean="0"/>
              <a:t>or place container in a second lockable bag</a:t>
            </a:r>
          </a:p>
          <a:p>
            <a:r>
              <a:rPr lang="en-US" dirty="0" smtClean="0"/>
              <a:t>Place these in another </a:t>
            </a:r>
            <a:r>
              <a:rPr lang="en-US" dirty="0"/>
              <a:t>sturdy container </a:t>
            </a:r>
            <a:endParaRPr lang="en-US" dirty="0" smtClean="0"/>
          </a:p>
          <a:p>
            <a:r>
              <a:rPr lang="en-US" dirty="0" smtClean="0"/>
              <a:t>Include ALL of the </a:t>
            </a:r>
            <a:r>
              <a:rPr lang="en-US" dirty="0"/>
              <a:t>proper sample submission </a:t>
            </a:r>
            <a:r>
              <a:rPr lang="en-US" dirty="0" smtClean="0"/>
              <a:t>forms required by your NPDN lab </a:t>
            </a:r>
            <a:endParaRPr lang="en-US" dirty="0"/>
          </a:p>
          <a:p>
            <a:endParaRPr lang="en-US" dirty="0"/>
          </a:p>
        </p:txBody>
      </p:sp>
    </p:spTree>
    <p:extLst>
      <p:ext uri="{BB962C8B-B14F-4D97-AF65-F5344CB8AC3E}">
        <p14:creationId xmlns:p14="http://schemas.microsoft.com/office/powerpoint/2010/main" val="17206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Dendrolimus sibiricus</a:t>
            </a:r>
            <a:r>
              <a:rPr lang="en-US" dirty="0" smtClean="0"/>
              <a:t>, </a:t>
            </a:r>
            <a:r>
              <a:rPr lang="en-US" dirty="0" err="1" smtClean="0"/>
              <a:t>cont</a:t>
            </a:r>
            <a:r>
              <a:rPr lang="en-US" dirty="0" smtClean="0"/>
              <a:t>…</a:t>
            </a:r>
            <a:endParaRPr lang="en-US" dirty="0"/>
          </a:p>
        </p:txBody>
      </p:sp>
      <p:sp>
        <p:nvSpPr>
          <p:cNvPr id="3" name="Content Placeholder 2"/>
          <p:cNvSpPr>
            <a:spLocks noGrp="1"/>
          </p:cNvSpPr>
          <p:nvPr>
            <p:ph sz="half" idx="1"/>
          </p:nvPr>
        </p:nvSpPr>
        <p:spPr/>
        <p:txBody>
          <a:bodyPr>
            <a:normAutofit fontScale="92500"/>
          </a:bodyPr>
          <a:lstStyle/>
          <a:p>
            <a:r>
              <a:rPr lang="en-US" sz="3600" dirty="0" smtClean="0"/>
              <a:t>Hosts</a:t>
            </a:r>
          </a:p>
          <a:p>
            <a:r>
              <a:rPr lang="en-US" sz="3600" dirty="0" smtClean="0"/>
              <a:t>Signs and symptoms</a:t>
            </a:r>
          </a:p>
          <a:p>
            <a:r>
              <a:rPr lang="en-US" sz="3600" dirty="0" smtClean="0"/>
              <a:t>Scouting</a:t>
            </a:r>
          </a:p>
          <a:p>
            <a:r>
              <a:rPr lang="en-US" sz="3600" dirty="0" smtClean="0"/>
              <a:t>What to do if you suspect you find it</a:t>
            </a:r>
          </a:p>
          <a:p>
            <a:r>
              <a:rPr lang="en-US" sz="3600" dirty="0" smtClean="0"/>
              <a:t>Resources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6" name="Picture 2" descr="C:\Users\Tracy_2\Dropbox\Tracy-Rachel\photos for siberian silk moth ppt\SSM_5174047-SMPT.jpg"/>
          <p:cNvPicPr>
            <a:picLocks noGrp="1" noChangeAspect="1" noChangeArrowheads="1"/>
          </p:cNvPicPr>
          <p:nvPr>
            <p:ph sz="half" idx="2"/>
          </p:nvPr>
        </p:nvPicPr>
        <p:blipFill>
          <a:blip r:embed="rId3" cstate="print"/>
          <a:srcRect/>
          <a:stretch>
            <a:fillRect/>
          </a:stretch>
        </p:blipFill>
        <p:spPr bwMode="auto">
          <a:xfrm>
            <a:off x="4800600" y="2353137"/>
            <a:ext cx="3886200" cy="2913726"/>
          </a:xfrm>
          <a:prstGeom prst="rect">
            <a:avLst/>
          </a:prstGeom>
          <a:noFill/>
        </p:spPr>
      </p:pic>
      <p:sp>
        <p:nvSpPr>
          <p:cNvPr id="5" name="Rectangle 4"/>
          <p:cNvSpPr/>
          <p:nvPr/>
        </p:nvSpPr>
        <p:spPr>
          <a:xfrm>
            <a:off x="6172200" y="5266863"/>
            <a:ext cx="2514600" cy="246221"/>
          </a:xfrm>
          <a:prstGeom prst="rect">
            <a:avLst/>
          </a:prstGeom>
        </p:spPr>
        <p:txBody>
          <a:bodyPr wrap="square">
            <a:spAutoFit/>
          </a:bodyPr>
          <a:lstStyle/>
          <a:p>
            <a:r>
              <a:rPr lang="en-US" sz="1000" dirty="0" smtClean="0">
                <a:solidFill>
                  <a:schemeClr val="tx2">
                    <a:lumMod val="60000"/>
                    <a:lumOff val="40000"/>
                  </a:schemeClr>
                </a:solidFill>
              </a:rPr>
              <a:t>Photo: ©  Natalia </a:t>
            </a:r>
            <a:r>
              <a:rPr lang="en-US" sz="1000" dirty="0" err="1" smtClean="0">
                <a:solidFill>
                  <a:schemeClr val="tx2">
                    <a:lumMod val="60000"/>
                    <a:lumOff val="40000"/>
                  </a:schemeClr>
                </a:solidFill>
              </a:rPr>
              <a:t>Kirichenko</a:t>
            </a:r>
            <a:r>
              <a:rPr lang="en-US" sz="1000" dirty="0" smtClean="0">
                <a:solidFill>
                  <a:schemeClr val="tx2">
                    <a:lumMod val="60000"/>
                    <a:lumOff val="40000"/>
                  </a:schemeClr>
                </a:solidFill>
              </a:rPr>
              <a:t>,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2686532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a:t>
            </a:r>
            <a:endParaRPr lang="en-US" dirty="0"/>
          </a:p>
        </p:txBody>
      </p:sp>
      <p:sp>
        <p:nvSpPr>
          <p:cNvPr id="2" name="Content Placeholder 1"/>
          <p:cNvSpPr>
            <a:spLocks noGrp="1"/>
          </p:cNvSpPr>
          <p:nvPr>
            <p:ph idx="1"/>
          </p:nvPr>
        </p:nvSpPr>
        <p:spPr>
          <a:xfrm>
            <a:off x="457200" y="1295400"/>
            <a:ext cx="8686800" cy="4525963"/>
          </a:xfrm>
        </p:spPr>
        <p:txBody>
          <a:bodyPr>
            <a:normAutofit fontScale="92500"/>
          </a:bodyPr>
          <a:lstStyle/>
          <a:p>
            <a:r>
              <a:rPr lang="en-US" dirty="0">
                <a:hlinkClick r:id="rId3"/>
              </a:rPr>
              <a:t>http://</a:t>
            </a:r>
            <a:r>
              <a:rPr lang="en-US" dirty="0" smtClean="0">
                <a:hlinkClick r:id="rId3"/>
              </a:rPr>
              <a:t>wiki.bugwood.org/Dendrolimus_sibiricus</a:t>
            </a:r>
            <a:endParaRPr lang="en-US" dirty="0" smtClean="0"/>
          </a:p>
          <a:p>
            <a:r>
              <a:rPr lang="en-US" dirty="0" smtClean="0"/>
              <a:t>Davis, Erica E., French, Sarah &amp; </a:t>
            </a:r>
            <a:r>
              <a:rPr lang="en-US" dirty="0" err="1" smtClean="0"/>
              <a:t>Venette</a:t>
            </a:r>
            <a:r>
              <a:rPr lang="en-US" dirty="0" smtClean="0"/>
              <a:t>, Robert C. 2005. Mini Risk Assessment Siberian Silk Moth, </a:t>
            </a:r>
            <a:r>
              <a:rPr lang="en-US" i="1" dirty="0" smtClean="0"/>
              <a:t>Dendrolimus </a:t>
            </a:r>
            <a:r>
              <a:rPr lang="en-US" i="1" dirty="0" err="1" smtClean="0"/>
              <a:t>superans</a:t>
            </a:r>
            <a:r>
              <a:rPr lang="en-US" i="1" dirty="0" smtClean="0"/>
              <a:t> </a:t>
            </a:r>
            <a:r>
              <a:rPr lang="en-US" dirty="0" smtClean="0"/>
              <a:t>Butler [Lepidoptera: </a:t>
            </a:r>
            <a:r>
              <a:rPr lang="en-US" dirty="0" err="1" smtClean="0"/>
              <a:t>Lasiocampidae</a:t>
            </a:r>
            <a:r>
              <a:rPr lang="en-US" dirty="0" smtClean="0"/>
              <a:t>]. September 29, 2005. </a:t>
            </a:r>
          </a:p>
          <a:p>
            <a:r>
              <a:rPr lang="en-US" dirty="0" err="1" smtClean="0"/>
              <a:t>Molet</a:t>
            </a:r>
            <a:r>
              <a:rPr lang="en-US" dirty="0" smtClean="0"/>
              <a:t>, T. 2012. CPHST Pest Datasheet for Dendrolimus sibiricus. USDA-APHIS-PPQ-CPHST.</a:t>
            </a:r>
          </a:p>
          <a:p>
            <a:r>
              <a:rPr lang="en-US" dirty="0" smtClean="0">
                <a:hlinkClick r:id="rId4"/>
              </a:rPr>
              <a:t>www.eppo.org/QUARANTINE/insects/Dendrolimus_sibiricus/DS_Dendrolimus_spp.pdf</a:t>
            </a:r>
            <a:endParaRPr lang="en-US" dirty="0" smtClean="0"/>
          </a:p>
          <a:p>
            <a:endParaRPr lang="en-US" dirty="0"/>
          </a:p>
        </p:txBody>
      </p:sp>
    </p:spTree>
    <p:extLst>
      <p:ext uri="{BB962C8B-B14F-4D97-AF65-F5344CB8AC3E}">
        <p14:creationId xmlns:p14="http://schemas.microsoft.com/office/powerpoint/2010/main" val="21215436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Questions</a:t>
            </a:r>
            <a:endParaRPr lang="en-US" dirty="0"/>
          </a:p>
        </p:txBody>
      </p:sp>
      <p:sp>
        <p:nvSpPr>
          <p:cNvPr id="6" name="Content Placeholder 5"/>
          <p:cNvSpPr>
            <a:spLocks noGrp="1"/>
          </p:cNvSpPr>
          <p:nvPr>
            <p:ph idx="1"/>
          </p:nvPr>
        </p:nvSpPr>
        <p:spPr>
          <a:xfrm>
            <a:off x="457200" y="1600201"/>
            <a:ext cx="8229600" cy="2666999"/>
          </a:xfrm>
        </p:spPr>
        <p:txBody>
          <a:bodyPr>
            <a:normAutofit fontScale="92500"/>
          </a:bodyPr>
          <a:lstStyle/>
          <a:p>
            <a:r>
              <a:rPr lang="en-US" dirty="0" smtClean="0"/>
              <a:t>On this module or the NPDN c</a:t>
            </a:r>
            <a:r>
              <a:rPr lang="de-DE" dirty="0" smtClean="0"/>
              <a:t>ontact Rachel McCarthy at </a:t>
            </a:r>
            <a:r>
              <a:rPr lang="de-DE" dirty="0" smtClean="0">
                <a:hlinkClick r:id="rId3"/>
              </a:rPr>
              <a:t>rachel.mccarthy@cornell.edu</a:t>
            </a:r>
            <a:endParaRPr lang="de-DE" dirty="0" smtClean="0"/>
          </a:p>
          <a:p>
            <a:endParaRPr lang="de-DE" dirty="0" smtClean="0"/>
          </a:p>
          <a:p>
            <a:r>
              <a:rPr lang="en-US" dirty="0" smtClean="0"/>
              <a:t>On how to collect or submit a sample contact your state NPDN diagnostician at </a:t>
            </a:r>
            <a:r>
              <a:rPr lang="en-US" dirty="0" smtClean="0">
                <a:hlinkClick r:id="rId4"/>
              </a:rPr>
              <a:t>www.npdn.org</a:t>
            </a:r>
            <a:r>
              <a:rPr lang="en-US" dirty="0" smtClean="0"/>
              <a:t> </a:t>
            </a:r>
          </a:p>
          <a:p>
            <a:endParaRPr lang="en-US" dirty="0" smtClean="0"/>
          </a:p>
          <a:p>
            <a:endParaRPr lang="en-US" dirty="0"/>
          </a:p>
        </p:txBody>
      </p:sp>
      <p:sp>
        <p:nvSpPr>
          <p:cNvPr id="2" name="TextBox 1"/>
          <p:cNvSpPr txBox="1"/>
          <p:nvPr/>
        </p:nvSpPr>
        <p:spPr>
          <a:xfrm>
            <a:off x="533400" y="1676400"/>
            <a:ext cx="8382000" cy="523220"/>
          </a:xfrm>
          <a:prstGeom prst="rect">
            <a:avLst/>
          </a:prstGeom>
          <a:noFill/>
        </p:spPr>
        <p:txBody>
          <a:bodyPr wrap="square" rtlCol="0">
            <a:spAutoFit/>
          </a:bodyPr>
          <a:lstStyle/>
          <a:p>
            <a:endParaRPr lang="en-US" sz="2800" dirty="0" smtClean="0"/>
          </a:p>
        </p:txBody>
      </p:sp>
    </p:spTree>
    <p:extLst>
      <p:ext uri="{BB962C8B-B14F-4D97-AF65-F5344CB8AC3E}">
        <p14:creationId xmlns:p14="http://schemas.microsoft.com/office/powerpoint/2010/main" val="20767064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Credits</a:t>
            </a:r>
            <a:endParaRPr lang="en-US" dirty="0"/>
          </a:p>
        </p:txBody>
      </p:sp>
      <p:sp>
        <p:nvSpPr>
          <p:cNvPr id="4" name="Content Placeholder 3"/>
          <p:cNvSpPr>
            <a:spLocks noGrp="1"/>
          </p:cNvSpPr>
          <p:nvPr>
            <p:ph idx="1"/>
          </p:nvPr>
        </p:nvSpPr>
        <p:spPr/>
        <p:txBody>
          <a:bodyPr>
            <a:normAutofit fontScale="77500" lnSpcReduction="20000"/>
          </a:bodyPr>
          <a:lstStyle/>
          <a:p>
            <a:pPr marL="0" indent="0">
              <a:buNone/>
            </a:pPr>
            <a:r>
              <a:rPr lang="en-US" dirty="0" smtClean="0"/>
              <a:t>Authored by</a:t>
            </a:r>
          </a:p>
          <a:p>
            <a:pPr marL="0" indent="0">
              <a:buNone/>
            </a:pPr>
            <a:r>
              <a:rPr lang="en-US" dirty="0" smtClean="0"/>
              <a:t>Rachel L. McCarthy, NPDN-SPN Manager, Department of Plant Pathology and Plant-Microbe Biology, Cornell University</a:t>
            </a:r>
          </a:p>
          <a:p>
            <a:endParaRPr lang="en-US" dirty="0"/>
          </a:p>
          <a:p>
            <a:pPr marL="0" indent="0">
              <a:buNone/>
            </a:pPr>
            <a:r>
              <a:rPr lang="en-US" dirty="0" smtClean="0"/>
              <a:t>Reviewed by</a:t>
            </a:r>
          </a:p>
          <a:p>
            <a:pPr marL="0" indent="0">
              <a:buNone/>
            </a:pPr>
            <a:r>
              <a:rPr lang="en-US" dirty="0"/>
              <a:t>John H. Ghent, USDA Forest Service Entomologist, Ashville, North </a:t>
            </a:r>
            <a:r>
              <a:rPr lang="en-US" dirty="0" smtClean="0"/>
              <a:t>Carolina</a:t>
            </a:r>
          </a:p>
          <a:p>
            <a:endParaRPr lang="en-US" dirty="0"/>
          </a:p>
        </p:txBody>
      </p:sp>
    </p:spTree>
    <p:extLst>
      <p:ext uri="{BB962C8B-B14F-4D97-AF65-F5344CB8AC3E}">
        <p14:creationId xmlns:p14="http://schemas.microsoft.com/office/powerpoint/2010/main" val="32904321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Publication details</a:t>
            </a:r>
            <a:endParaRPr lang="en-US" dirty="0"/>
          </a:p>
        </p:txBody>
      </p:sp>
      <p:sp>
        <p:nvSpPr>
          <p:cNvPr id="5" name="Content Placeholder 4"/>
          <p:cNvSpPr>
            <a:spLocks noGrp="1"/>
          </p:cNvSpPr>
          <p:nvPr>
            <p:ph idx="1"/>
          </p:nvPr>
        </p:nvSpPr>
        <p:spPr/>
        <p:txBody>
          <a:bodyPr>
            <a:noAutofit/>
          </a:bodyPr>
          <a:lstStyle/>
          <a:p>
            <a:r>
              <a:rPr lang="en-US" sz="2400" dirty="0" smtClean="0"/>
              <a:t>This </a:t>
            </a:r>
            <a:r>
              <a:rPr lang="en-US" sz="2400" dirty="0"/>
              <a:t>publication can be used for non-profit, educational use only purposes.  Photographers retain copyright to photographs or other images contained in this publication as cited. </a:t>
            </a:r>
            <a:r>
              <a:rPr lang="en-US" sz="2400" dirty="0" smtClean="0"/>
              <a:t>Authors </a:t>
            </a:r>
            <a:r>
              <a:rPr lang="en-US" sz="2400" dirty="0"/>
              <a:t>and the website should be properly cited.  Images or photographs should also be properly cited and credited to the original source</a:t>
            </a:r>
            <a:r>
              <a:rPr lang="en-US" sz="2400" dirty="0" smtClean="0"/>
              <a:t>.</a:t>
            </a:r>
          </a:p>
          <a:p>
            <a:r>
              <a:rPr lang="en-US" sz="2400" dirty="0" smtClean="0"/>
              <a:t>Published—December 2013</a:t>
            </a:r>
            <a:endParaRPr lang="en-US" sz="2400" dirty="0"/>
          </a:p>
        </p:txBody>
      </p:sp>
    </p:spTree>
    <p:extLst>
      <p:ext uri="{BB962C8B-B14F-4D97-AF65-F5344CB8AC3E}">
        <p14:creationId xmlns:p14="http://schemas.microsoft.com/office/powerpoint/2010/main" val="963104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Sentinel Plant Network</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Sentinel Plant Network (SPN) is a collaboration between the American Public Gardens Association (APGA) and the National Plant Diagnostic Network (NPDN) and is funded </a:t>
            </a:r>
            <a:r>
              <a:rPr lang="en-US" dirty="0"/>
              <a:t>through the </a:t>
            </a:r>
            <a:r>
              <a:rPr lang="en-US" dirty="0" smtClean="0"/>
              <a:t>USDA’s </a:t>
            </a:r>
            <a:r>
              <a:rPr lang="en-US" dirty="0"/>
              <a:t>Animal and Plant Health Inspection Service (APHIS</a:t>
            </a:r>
            <a:r>
              <a:rPr lang="en-US" dirty="0" smtClean="0"/>
              <a:t>).</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1026" name="Picture 2" descr="C:\Users\Tracy_2\Dropbox\Tracy-Rachel\logos\Slide Logo Order.png"/>
          <p:cNvPicPr>
            <a:picLocks noChangeAspect="1" noChangeArrowheads="1"/>
          </p:cNvPicPr>
          <p:nvPr/>
        </p:nvPicPr>
        <p:blipFill>
          <a:blip r:embed="rId3" cstate="print"/>
          <a:srcRect/>
          <a:stretch>
            <a:fillRect/>
          </a:stretch>
        </p:blipFill>
        <p:spPr bwMode="auto">
          <a:xfrm>
            <a:off x="859096" y="5019675"/>
            <a:ext cx="7425808" cy="107632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6080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Sentinel Plant Network’s Mission</a:t>
            </a:r>
            <a:endParaRPr lang="en-US" dirty="0"/>
          </a:p>
        </p:txBody>
      </p:sp>
      <p:sp>
        <p:nvSpPr>
          <p:cNvPr id="3" name="Content Placeholder 2"/>
          <p:cNvSpPr>
            <a:spLocks noGrp="1"/>
          </p:cNvSpPr>
          <p:nvPr>
            <p:ph idx="1"/>
          </p:nvPr>
        </p:nvSpPr>
        <p:spPr>
          <a:xfrm>
            <a:off x="457200" y="1600201"/>
            <a:ext cx="8229600" cy="2743199"/>
          </a:xfrm>
        </p:spPr>
        <p:txBody>
          <a:bodyPr>
            <a:normAutofit fontScale="85000" lnSpcReduction="20000"/>
          </a:bodyPr>
          <a:lstStyle/>
          <a:p>
            <a:pPr marL="0" indent="0">
              <a:buNone/>
            </a:pPr>
            <a:r>
              <a:rPr lang="en-US" dirty="0"/>
              <a:t>The Sentinel Plant Network contributes to plant conservation by engaging public garden professionals, </a:t>
            </a:r>
            <a:r>
              <a:rPr lang="en-US" dirty="0" smtClean="0"/>
              <a:t>volunteers </a:t>
            </a:r>
            <a:r>
              <a:rPr lang="en-US" dirty="0"/>
              <a:t>and visitors in the detection and diagnosis of </a:t>
            </a:r>
            <a:r>
              <a:rPr lang="en-US" dirty="0" smtClean="0"/>
              <a:t>high-consequence </a:t>
            </a:r>
            <a:r>
              <a:rPr lang="en-US" dirty="0"/>
              <a:t>pests and pathogens</a:t>
            </a:r>
            <a:r>
              <a:rPr lang="en-US" dirty="0" smtClean="0"/>
              <a:t>.</a:t>
            </a:r>
          </a:p>
          <a:p>
            <a:pPr marL="0" indent="0">
              <a:buNone/>
            </a:pPr>
            <a:endParaRPr lang="en-US" dirty="0"/>
          </a:p>
          <a:p>
            <a:pPr marL="0" indent="0">
              <a:buNone/>
            </a:pPr>
            <a:r>
              <a:rPr lang="en-US" dirty="0" smtClean="0"/>
              <a:t>For more information on the Sentinel Plant Network visit </a:t>
            </a:r>
            <a:r>
              <a:rPr lang="en-US" dirty="0" smtClean="0">
                <a:hlinkClick r:id="rId3"/>
              </a:rPr>
              <a:t>www.sentinelplantnetwork.org</a:t>
            </a:r>
            <a:r>
              <a:rPr lang="en-US" dirty="0" smtClean="0"/>
              <a:t> </a:t>
            </a:r>
            <a:endParaRPr lang="en-US" dirty="0"/>
          </a:p>
        </p:txBody>
      </p:sp>
    </p:spTree>
    <p:extLst>
      <p:ext uri="{BB962C8B-B14F-4D97-AF65-F5344CB8AC3E}">
        <p14:creationId xmlns:p14="http://schemas.microsoft.com/office/powerpoint/2010/main" val="2783174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0" y="381001"/>
            <a:ext cx="9144000" cy="914400"/>
          </a:xfrm>
          <a:solidFill>
            <a:schemeClr val="bg1">
              <a:alpha val="25000"/>
            </a:schemeClr>
          </a:solidFill>
        </p:spPr>
        <p:txBody>
          <a:bodyPr/>
          <a:lstStyle/>
          <a:p>
            <a:r>
              <a:rPr lang="en-US" dirty="0" smtClean="0"/>
              <a:t>Background </a:t>
            </a:r>
            <a:endParaRPr lang="en-US" dirty="0"/>
          </a:p>
        </p:txBody>
      </p:sp>
      <p:sp>
        <p:nvSpPr>
          <p:cNvPr id="7" name="Content Placeholder 6"/>
          <p:cNvSpPr>
            <a:spLocks noGrp="1"/>
          </p:cNvSpPr>
          <p:nvPr>
            <p:ph idx="1"/>
          </p:nvPr>
        </p:nvSpPr>
        <p:spPr>
          <a:xfrm>
            <a:off x="838200" y="2971801"/>
            <a:ext cx="7848600" cy="2895599"/>
          </a:xfrm>
        </p:spPr>
        <p:txBody>
          <a:bodyPr/>
          <a:lstStyle/>
          <a:p>
            <a:pPr lvl="0">
              <a:defRPr/>
            </a:pPr>
            <a:r>
              <a:rPr lang="en-US" dirty="0" smtClean="0">
                <a:solidFill>
                  <a:schemeClr val="bg1"/>
                </a:solidFill>
              </a:rPr>
              <a:t>Believed to have originated in Siberia</a:t>
            </a:r>
          </a:p>
          <a:p>
            <a:pPr lvl="0">
              <a:defRPr/>
            </a:pPr>
            <a:r>
              <a:rPr lang="en-US" dirty="0" smtClean="0">
                <a:solidFill>
                  <a:schemeClr val="bg1"/>
                </a:solidFill>
              </a:rPr>
              <a:t>Outbreaks have occurred in China, Russia (particularly Asian and Siberian Russia and the Russian Far East), Japan, Mongolia, Poland and North and South Korea</a:t>
            </a:r>
          </a:p>
          <a:p>
            <a:endParaRPr lang="en-US" dirty="0"/>
          </a:p>
        </p:txBody>
      </p:sp>
      <p:sp>
        <p:nvSpPr>
          <p:cNvPr id="6" name="Content Placeholder 5"/>
          <p:cNvSpPr txBox="1">
            <a:spLocks/>
          </p:cNvSpPr>
          <p:nvPr/>
        </p:nvSpPr>
        <p:spPr>
          <a:xfrm>
            <a:off x="838200" y="2895600"/>
            <a:ext cx="7620000" cy="30480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90642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14288"/>
            <a:ext cx="9144000" cy="6719888"/>
          </a:xfrm>
        </p:spPr>
      </p:pic>
      <p:sp>
        <p:nvSpPr>
          <p:cNvPr id="2" name="Title 1"/>
          <p:cNvSpPr>
            <a:spLocks noGrp="1"/>
          </p:cNvSpPr>
          <p:nvPr>
            <p:ph type="title"/>
          </p:nvPr>
        </p:nvSpPr>
        <p:spPr/>
        <p:txBody>
          <a:bodyPr/>
          <a:lstStyle/>
          <a:p>
            <a:r>
              <a:rPr lang="en-US" smtClean="0"/>
              <a:t>Background</a:t>
            </a:r>
            <a:endParaRPr lang="en-US" dirty="0"/>
          </a:p>
        </p:txBody>
      </p:sp>
    </p:spTree>
    <p:extLst>
      <p:ext uri="{BB962C8B-B14F-4D97-AF65-F5344CB8AC3E}">
        <p14:creationId xmlns:p14="http://schemas.microsoft.com/office/powerpoint/2010/main" val="3197746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Potential impact</a:t>
            </a:r>
            <a:endParaRPr lang="en-US" dirty="0"/>
          </a:p>
        </p:txBody>
      </p:sp>
      <p:sp>
        <p:nvSpPr>
          <p:cNvPr id="6" name="Content Placeholder 5"/>
          <p:cNvSpPr>
            <a:spLocks noGrp="1"/>
          </p:cNvSpPr>
          <p:nvPr>
            <p:ph sz="half" idx="1"/>
          </p:nvPr>
        </p:nvSpPr>
        <p:spPr/>
        <p:txBody>
          <a:bodyPr>
            <a:normAutofit lnSpcReduction="10000"/>
          </a:bodyPr>
          <a:lstStyle/>
          <a:p>
            <a:r>
              <a:rPr lang="en-US" smtClean="0"/>
              <a:t>Economic suitability – high</a:t>
            </a:r>
          </a:p>
          <a:p>
            <a:r>
              <a:rPr lang="en-US" smtClean="0"/>
              <a:t>Ecological impact – high</a:t>
            </a:r>
          </a:p>
          <a:p>
            <a:r>
              <a:rPr lang="en-US" smtClean="0"/>
              <a:t>Environmental – high</a:t>
            </a:r>
          </a:p>
          <a:p>
            <a:r>
              <a:rPr lang="en-US" smtClean="0"/>
              <a:t>Establishment potential – high</a:t>
            </a:r>
          </a:p>
          <a:p>
            <a:r>
              <a:rPr lang="en-US" smtClean="0"/>
              <a:t>Host availability – moderate to low</a:t>
            </a:r>
          </a:p>
          <a:p>
            <a:r>
              <a:rPr lang="en-US" smtClean="0"/>
              <a:t>Entry potential – low</a:t>
            </a:r>
          </a:p>
          <a:p>
            <a:endParaRPr lang="en-US" dirty="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36816" y="1905000"/>
            <a:ext cx="4507184" cy="3348637"/>
          </a:xfrm>
        </p:spPr>
      </p:pic>
      <p:sp>
        <p:nvSpPr>
          <p:cNvPr id="5" name="Rectangle 4"/>
          <p:cNvSpPr/>
          <p:nvPr/>
        </p:nvSpPr>
        <p:spPr>
          <a:xfrm>
            <a:off x="5410200" y="5257801"/>
            <a:ext cx="3429000" cy="246221"/>
          </a:xfrm>
          <a:prstGeom prst="rect">
            <a:avLst/>
          </a:prstGeom>
        </p:spPr>
        <p:txBody>
          <a:bodyPr wrap="square">
            <a:spAutoFit/>
          </a:bodyPr>
          <a:lstStyle/>
          <a:p>
            <a:r>
              <a:rPr lang="en-US" sz="1000" dirty="0" smtClean="0">
                <a:solidFill>
                  <a:schemeClr val="tx2">
                    <a:lumMod val="60000"/>
                    <a:lumOff val="40000"/>
                  </a:schemeClr>
                </a:solidFill>
              </a:rPr>
              <a:t>Photo: ©  John H. Ghent, USDA Forest  Service,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13085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Potential  economic </a:t>
            </a:r>
            <a:r>
              <a:rPr lang="en-US" dirty="0"/>
              <a:t>i</a:t>
            </a:r>
            <a:r>
              <a:rPr lang="en-US" dirty="0" smtClean="0"/>
              <a:t>mpact</a:t>
            </a:r>
            <a:endParaRPr lang="en-US" dirty="0"/>
          </a:p>
        </p:txBody>
      </p:sp>
      <p:sp>
        <p:nvSpPr>
          <p:cNvPr id="7" name="Content Placeholder 6"/>
          <p:cNvSpPr>
            <a:spLocks noGrp="1"/>
          </p:cNvSpPr>
          <p:nvPr>
            <p:ph sz="half" idx="2"/>
          </p:nvPr>
        </p:nvSpPr>
        <p:spPr>
          <a:xfrm>
            <a:off x="5334000" y="1600201"/>
            <a:ext cx="3352800" cy="4419600"/>
          </a:xfrm>
        </p:spPr>
        <p:txBody>
          <a:bodyPr/>
          <a:lstStyle/>
          <a:p>
            <a:r>
              <a:rPr lang="en-US" smtClean="0"/>
              <a:t>High</a:t>
            </a:r>
          </a:p>
          <a:p>
            <a:r>
              <a:rPr lang="en-US" smtClean="0"/>
              <a:t>Timber losses</a:t>
            </a:r>
          </a:p>
          <a:p>
            <a:r>
              <a:rPr lang="en-US" smtClean="0"/>
              <a:t>Domestic and/or international quarantines may impact trade</a:t>
            </a:r>
          </a:p>
          <a:p>
            <a:endParaRPr lang="en-US" smtClean="0"/>
          </a:p>
          <a:p>
            <a:endParaRPr lang="en-US" smtClean="0"/>
          </a:p>
          <a:p>
            <a:endParaRPr lang="en-US" dirty="0"/>
          </a:p>
        </p:txBody>
      </p:sp>
      <p:pic>
        <p:nvPicPr>
          <p:cNvPr id="3074" name="Picture 2" descr="C:\Users\Tracy_2\Dropbox\Tracy-Rachel\photos for siberian silk moth ppt\SSM_1335021-LGPT.jpg"/>
          <p:cNvPicPr>
            <a:picLocks noChangeAspect="1" noChangeArrowheads="1"/>
          </p:cNvPicPr>
          <p:nvPr/>
        </p:nvPicPr>
        <p:blipFill>
          <a:blip r:embed="rId3" cstate="print"/>
          <a:srcRect/>
          <a:stretch>
            <a:fillRect/>
          </a:stretch>
        </p:blipFill>
        <p:spPr bwMode="auto">
          <a:xfrm>
            <a:off x="0" y="1654175"/>
            <a:ext cx="5291138" cy="3527425"/>
          </a:xfrm>
          <a:prstGeom prst="rect">
            <a:avLst/>
          </a:prstGeom>
          <a:noFill/>
        </p:spPr>
      </p:pic>
      <p:sp>
        <p:nvSpPr>
          <p:cNvPr id="8" name="Rectangle 7"/>
          <p:cNvSpPr/>
          <p:nvPr/>
        </p:nvSpPr>
        <p:spPr>
          <a:xfrm>
            <a:off x="76200" y="5181600"/>
            <a:ext cx="3733800" cy="246221"/>
          </a:xfrm>
          <a:prstGeom prst="rect">
            <a:avLst/>
          </a:prstGeom>
        </p:spPr>
        <p:txBody>
          <a:bodyPr wrap="square">
            <a:spAutoFit/>
          </a:bodyPr>
          <a:lstStyle/>
          <a:p>
            <a:r>
              <a:rPr lang="en-US" sz="1000" dirty="0" smtClean="0">
                <a:solidFill>
                  <a:schemeClr val="tx2">
                    <a:lumMod val="60000"/>
                    <a:lumOff val="40000"/>
                  </a:schemeClr>
                </a:solidFill>
              </a:rPr>
              <a:t>Photo: ©  John H. Ghent, USDA Forest  Service, Bugwood.org</a:t>
            </a:r>
            <a:endParaRPr lang="en-US" sz="1000" dirty="0">
              <a:solidFill>
                <a:schemeClr val="tx2">
                  <a:lumMod val="60000"/>
                  <a:lumOff val="40000"/>
                </a:schemeClr>
              </a:solidFill>
            </a:endParaRPr>
          </a:p>
        </p:txBody>
      </p:sp>
    </p:spTree>
    <p:extLst>
      <p:ext uri="{BB962C8B-B14F-4D97-AF65-F5344CB8AC3E}">
        <p14:creationId xmlns:p14="http://schemas.microsoft.com/office/powerpoint/2010/main" val="357927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8305800" cy="1162050"/>
          </a:xfrm>
        </p:spPr>
        <p:txBody>
          <a:bodyPr/>
          <a:lstStyle/>
          <a:p>
            <a:pPr algn="l"/>
            <a:r>
              <a:rPr lang="en-US" dirty="0" smtClean="0"/>
              <a:t>Potential</a:t>
            </a:r>
            <a:br>
              <a:rPr lang="en-US" dirty="0" smtClean="0"/>
            </a:br>
            <a:r>
              <a:rPr lang="en-US" dirty="0" smtClean="0"/>
              <a:t>ecological </a:t>
            </a:r>
            <a:r>
              <a:rPr lang="en-US" dirty="0"/>
              <a:t>s</a:t>
            </a:r>
            <a:r>
              <a:rPr lang="en-US" dirty="0" smtClean="0"/>
              <a:t>uitability</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5050" y="978261"/>
            <a:ext cx="5111750" cy="3269528"/>
          </a:xfrm>
          <a:prstGeom prst="rect">
            <a:avLst/>
          </a:prstGeom>
          <a:ln>
            <a:noFill/>
          </a:ln>
          <a:effectLst>
            <a:outerShdw blurRad="292100" dist="139700" dir="2700000" algn="tl" rotWithShape="0">
              <a:srgbClr val="333333">
                <a:alpha val="65000"/>
              </a:srgbClr>
            </a:outerShdw>
          </a:effectLst>
        </p:spPr>
      </p:pic>
      <p:sp>
        <p:nvSpPr>
          <p:cNvPr id="7" name="Content Placeholder 6"/>
          <p:cNvSpPr>
            <a:spLocks noGrp="1"/>
          </p:cNvSpPr>
          <p:nvPr>
            <p:ph type="body" sz="half" idx="2"/>
          </p:nvPr>
        </p:nvSpPr>
        <p:spPr/>
        <p:txBody>
          <a:bodyPr>
            <a:normAutofit fontScale="92500" lnSpcReduction="10000"/>
          </a:bodyPr>
          <a:lstStyle/>
          <a:p>
            <a:pPr marL="457200" indent="-457200">
              <a:buFont typeface="Arial" panose="020B0604020202020204" pitchFamily="34" charset="0"/>
              <a:buChar char="•"/>
            </a:pPr>
            <a:r>
              <a:rPr lang="en-US" sz="2800" dirty="0" smtClean="0"/>
              <a:t>High</a:t>
            </a:r>
          </a:p>
          <a:p>
            <a:pPr marL="457200" indent="-457200">
              <a:buFont typeface="Arial" panose="020B0604020202020204" pitchFamily="34" charset="0"/>
              <a:buChar char="•"/>
            </a:pPr>
            <a:r>
              <a:rPr lang="en-US" sz="2800" dirty="0" smtClean="0"/>
              <a:t>US biomes (habitat types) likely to support Siberian silk moth are  highlighted in red</a:t>
            </a:r>
          </a:p>
          <a:p>
            <a:pPr marL="457200" indent="-457200">
              <a:buFont typeface="Arial" panose="020B0604020202020204" pitchFamily="34" charset="0"/>
              <a:buChar char="•"/>
            </a:pPr>
            <a:r>
              <a:rPr lang="en-US" sz="2800" dirty="0"/>
              <a:t>79% of the continental US has a suitable habitat/climate</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endParaRPr lang="en-US" dirty="0"/>
          </a:p>
        </p:txBody>
      </p:sp>
      <p:sp>
        <p:nvSpPr>
          <p:cNvPr id="6" name="Text Placeholder 5"/>
          <p:cNvSpPr>
            <a:spLocks noGrp="1"/>
          </p:cNvSpPr>
          <p:nvPr>
            <p:ph type="body" sz="half" idx="13"/>
          </p:nvPr>
        </p:nvSpPr>
        <p:spPr>
          <a:xfrm>
            <a:off x="4953000" y="4343400"/>
            <a:ext cx="3048000" cy="457199"/>
          </a:xfrm>
        </p:spPr>
        <p:txBody>
          <a:bodyPr>
            <a:noAutofit/>
          </a:bodyPr>
          <a:lstStyle/>
          <a:p>
            <a:r>
              <a:rPr lang="en-US" sz="1000" dirty="0" smtClean="0">
                <a:solidFill>
                  <a:schemeClr val="tx2">
                    <a:lumMod val="60000"/>
                    <a:lumOff val="40000"/>
                  </a:schemeClr>
                </a:solidFill>
              </a:rPr>
              <a:t>Source: CAPS PRA </a:t>
            </a:r>
            <a:r>
              <a:rPr lang="en-US" sz="1000" i="1" dirty="0" smtClean="0">
                <a:solidFill>
                  <a:schemeClr val="tx2">
                    <a:lumMod val="60000"/>
                    <a:lumOff val="40000"/>
                  </a:schemeClr>
                </a:solidFill>
              </a:rPr>
              <a:t>D. </a:t>
            </a:r>
            <a:r>
              <a:rPr lang="en-US" sz="1000" i="1" dirty="0" err="1" smtClean="0">
                <a:solidFill>
                  <a:schemeClr val="tx2">
                    <a:lumMod val="60000"/>
                    <a:lumOff val="40000"/>
                  </a:schemeClr>
                </a:solidFill>
              </a:rPr>
              <a:t>superans</a:t>
            </a:r>
            <a:r>
              <a:rPr lang="en-US" sz="1000" dirty="0" smtClean="0">
                <a:solidFill>
                  <a:schemeClr val="tx2">
                    <a:lumMod val="60000"/>
                    <a:lumOff val="40000"/>
                  </a:schemeClr>
                </a:solidFill>
              </a:rPr>
              <a:t>, mini risk assessment</a:t>
            </a:r>
            <a:endParaRPr lang="en-US" sz="1000" dirty="0">
              <a:solidFill>
                <a:schemeClr val="tx2">
                  <a:lumMod val="60000"/>
                  <a:lumOff val="40000"/>
                </a:schemeClr>
              </a:solidFill>
            </a:endParaRPr>
          </a:p>
        </p:txBody>
      </p:sp>
      <p:sp>
        <p:nvSpPr>
          <p:cNvPr id="2" name="Oval 1"/>
          <p:cNvSpPr/>
          <p:nvPr/>
        </p:nvSpPr>
        <p:spPr>
          <a:xfrm>
            <a:off x="7848600" y="26670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p:cNvSpPr/>
          <p:nvPr/>
        </p:nvSpPr>
        <p:spPr>
          <a:xfrm>
            <a:off x="3962400" y="24384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p:cNvSpPr/>
          <p:nvPr/>
        </p:nvSpPr>
        <p:spPr>
          <a:xfrm>
            <a:off x="6705600" y="26670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300163"/>
            <a:ext cx="4800600" cy="2738437"/>
          </a:xfrm>
          <a:prstGeom prst="rect">
            <a:avLst/>
          </a:prstGeom>
        </p:spPr>
      </p:pic>
      <p:sp>
        <p:nvSpPr>
          <p:cNvPr id="10" name="Oval 9"/>
          <p:cNvSpPr/>
          <p:nvPr/>
        </p:nvSpPr>
        <p:spPr>
          <a:xfrm>
            <a:off x="7239000" y="266700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71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theme/theme1.xml><?xml version="1.0" encoding="utf-8"?>
<a:theme xmlns:a="http://schemas.openxmlformats.org/drawingml/2006/main" name="NPDN T&amp;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8CE068EFA14148A2951DE8F4D92158" ma:contentTypeVersion="10" ma:contentTypeDescription="Create a new document." ma:contentTypeScope="" ma:versionID="ad06e5e52adc79242e6f5aed79d5fb24">
  <xsd:schema xmlns:xsd="http://www.w3.org/2001/XMLSchema" xmlns:xs="http://www.w3.org/2001/XMLSchema" xmlns:p="http://schemas.microsoft.com/office/2006/metadata/properties" xmlns:ns2="67719ad7-55e0-464c-ae9d-9950858c5847" xmlns:ns3="f6f242ff-31df-48b7-b99e-b0567b04e821" targetNamespace="http://schemas.microsoft.com/office/2006/metadata/properties" ma:root="true" ma:fieldsID="42cdba63a8d8111072431d0c0999af60" ns2:_="" ns3:_="">
    <xsd:import namespace="67719ad7-55e0-464c-ae9d-9950858c5847"/>
    <xsd:import namespace="f6f242ff-31df-48b7-b99e-b0567b04e8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719ad7-55e0-464c-ae9d-9950858c58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f242ff-31df-48b7-b99e-b0567b04e82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F4C63A-08CD-44D7-9347-90FEACB37093}"/>
</file>

<file path=customXml/itemProps2.xml><?xml version="1.0" encoding="utf-8"?>
<ds:datastoreItem xmlns:ds="http://schemas.openxmlformats.org/officeDocument/2006/customXml" ds:itemID="{B09FDF6F-6FBE-45B6-A536-849F5966C4A9}"/>
</file>

<file path=customXml/itemProps3.xml><?xml version="1.0" encoding="utf-8"?>
<ds:datastoreItem xmlns:ds="http://schemas.openxmlformats.org/officeDocument/2006/customXml" ds:itemID="{3179B263-69D8-4BD0-AFB2-EB01AB152530}"/>
</file>

<file path=docProps/app.xml><?xml version="1.0" encoding="utf-8"?>
<Properties xmlns="http://schemas.openxmlformats.org/officeDocument/2006/extended-properties" xmlns:vt="http://schemas.openxmlformats.org/officeDocument/2006/docPropsVTypes">
  <Template>SPN_Modules</Template>
  <TotalTime>19155</TotalTime>
  <Words>3814</Words>
  <Application>Microsoft Office PowerPoint</Application>
  <PresentationFormat>On-screen Show (4:3)</PresentationFormat>
  <Paragraphs>386</Paragraphs>
  <Slides>45</Slides>
  <Notes>43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45</vt:i4>
      </vt:variant>
    </vt:vector>
  </HeadingPairs>
  <TitlesOfParts>
    <vt:vector size="53" baseType="lpstr">
      <vt:lpstr>Arial</vt:lpstr>
      <vt:lpstr>Calibri</vt:lpstr>
      <vt:lpstr>Cambria</vt:lpstr>
      <vt:lpstr>Times New Roman</vt:lpstr>
      <vt:lpstr>NPDN T&amp;E theme</vt:lpstr>
      <vt:lpstr>1_NPDN T&amp;E Templates</vt:lpstr>
      <vt:lpstr>3_NPDN T&amp;E Templates</vt:lpstr>
      <vt:lpstr>4_NPDN T&amp;E Templates</vt:lpstr>
      <vt:lpstr>Siberian Silk Moth</vt:lpstr>
      <vt:lpstr>Dendrolimus sibiricus*, Siberian silk moth </vt:lpstr>
      <vt:lpstr>Dendrolimus sibiricus</vt:lpstr>
      <vt:lpstr>Dendrolimus sibiricus, cont…</vt:lpstr>
      <vt:lpstr>Background </vt:lpstr>
      <vt:lpstr>Background</vt:lpstr>
      <vt:lpstr>Potential impact</vt:lpstr>
      <vt:lpstr>Potential  economic impact</vt:lpstr>
      <vt:lpstr>Potential ecological suitability</vt:lpstr>
      <vt:lpstr>Potential environmental impact</vt:lpstr>
      <vt:lpstr>Host availability</vt:lpstr>
      <vt:lpstr>Entry potential</vt:lpstr>
      <vt:lpstr>Establishment potential</vt:lpstr>
      <vt:lpstr>Introduction pathways</vt:lpstr>
      <vt:lpstr>Introduction pathways</vt:lpstr>
      <vt:lpstr>Introduction pathways</vt:lpstr>
      <vt:lpstr>Insect biology</vt:lpstr>
      <vt:lpstr>PowerPoint Presentation</vt:lpstr>
      <vt:lpstr> Eggs</vt:lpstr>
      <vt:lpstr>Identification—eggs</vt:lpstr>
      <vt:lpstr> Larvae</vt:lpstr>
      <vt:lpstr>Identification—larvae</vt:lpstr>
      <vt:lpstr>Overwintering larvae</vt:lpstr>
      <vt:lpstr> Pupae</vt:lpstr>
      <vt:lpstr>Identification—pupae</vt:lpstr>
      <vt:lpstr>Adults</vt:lpstr>
      <vt:lpstr>Identification—adults</vt:lpstr>
      <vt:lpstr>Identification—adults</vt:lpstr>
      <vt:lpstr>Hosts</vt:lpstr>
      <vt:lpstr>Hosts, continued…</vt:lpstr>
      <vt:lpstr>Signs and symptoms</vt:lpstr>
      <vt:lpstr>Signs and symptoms</vt:lpstr>
      <vt:lpstr>Signs and symptoms</vt:lpstr>
      <vt:lpstr>Scouting</vt:lpstr>
      <vt:lpstr>Scouting</vt:lpstr>
      <vt:lpstr>Scouting</vt:lpstr>
      <vt:lpstr>What you should do…</vt:lpstr>
      <vt:lpstr>Contact your state NPDN lab…</vt:lpstr>
      <vt:lpstr>Send in a proper sample…</vt:lpstr>
      <vt:lpstr>References</vt:lpstr>
      <vt:lpstr>Questions</vt:lpstr>
      <vt:lpstr>Presentation Credits</vt:lpstr>
      <vt:lpstr>Publication details</vt:lpstr>
      <vt:lpstr>The Sentinel Plant Network</vt:lpstr>
      <vt:lpstr>The Sentinel Plant Network’s Mission</vt:lpstr>
    </vt:vector>
  </TitlesOfParts>
  <Company>Cornell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SPN Pest/Pathogen Series: Siberian Silk Moth</dc:title>
  <dc:creator>Rachel McCarthy</dc:creator>
  <cp:lastModifiedBy>Rachel Lamorte McCarthy</cp:lastModifiedBy>
  <cp:revision>775</cp:revision>
  <cp:lastPrinted>2013-12-02T19:22:39Z</cp:lastPrinted>
  <dcterms:created xsi:type="dcterms:W3CDTF">2011-04-11T15:41:50Z</dcterms:created>
  <dcterms:modified xsi:type="dcterms:W3CDTF">2015-06-18T20:16:55Z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0x010100468CE068EFA14148A2951DE8F4D92158</vt:lpwstr>
  </property>
</Properties>
</file>