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slides/slide45.xml" ContentType="application/vnd.openxmlformats-officedocument.presentationml.slide+xml"/>
  <Override PartName="/ppt/presentation.xml" ContentType="application/vnd.openxmlformats-officedocument.presentationml.presentation.main+xml"/>
  <Override PartName="/ppt/slides/slide44.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Layouts/slideLayout32.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9.xml" ContentType="application/vnd.openxmlformats-officedocument.presentationml.slideLayout+xml"/>
  <Override PartName="/ppt/slideLayouts/slideLayout31.xml" ContentType="application/vnd.openxmlformats-officedocument.presentationml.slideLayout+xml"/>
  <Override PartName="/ppt/slideLayouts/slideLayout20.xml" ContentType="application/vnd.openxmlformats-officedocument.presentationml.slideLayout+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9.xml" ContentType="application/vnd.openxmlformats-officedocument.presentationml.notesSlide+xml"/>
  <Override PartName="/ppt/notesSlides/notesSlide30.xml" ContentType="application/vnd.openxmlformats-officedocument.presentationml.notesSlide+xml"/>
  <Override PartName="/ppt/notesSlides/notesSlide10.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18.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11.xml" ContentType="application/vnd.openxmlformats-officedocument.presentationml.notesSlide+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23.xml" ContentType="application/vnd.openxmlformats-officedocument.presentationml.notesSlide+xml"/>
  <Override PartName="/ppt/notesSlides/notesSlide14.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notesSlides/notesSlide25.xml" ContentType="application/vnd.openxmlformats-officedocument.presentationml.notesSlide+xml"/>
  <Override PartName="/ppt/notesSlides/notesSlide13.xml" ContentType="application/vnd.openxmlformats-officedocument.presentationml.notesSlide+xml"/>
  <Override PartName="/ppt/notesSlides/notesSlide24.xml" ContentType="application/vnd.openxmlformats-officedocument.presentationml.notesSlide+xml"/>
  <Override PartName="/ppt/notesSlides/notesSlide43.xml" ContentType="application/vnd.openxmlformats-officedocument.presentationml.notesSlide+xml"/>
  <Override PartName="/ppt/notesSlides/notesSlide40.xml" ContentType="application/vnd.openxmlformats-officedocument.presentationml.notesSlide+xml"/>
  <Override PartName="/ppt/slideLayouts/slideLayout33.xml" ContentType="application/vnd.openxmlformats-officedocument.presentationml.slideLayout+xml"/>
  <Override PartName="/ppt/slideLayouts/slideLayout29.xml" ContentType="application/vnd.openxmlformats-officedocument.presentationml.slideLayout+xml"/>
  <Override PartName="/ppt/notesSlides/notesSlide7.xml" ContentType="application/vnd.openxmlformats-officedocument.presentationml.notesSlide+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4.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Masters/slideMaster1.xml" ContentType="application/vnd.openxmlformats-officedocument.presentationml.slideMaster+xml"/>
  <Override PartName="/ppt/slideLayouts/slideLayout30.xml" ContentType="application/vnd.openxmlformats-officedocument.presentationml.slideLayout+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45.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44.xml" ContentType="application/vnd.openxmlformats-officedocument.presentationml.notesSlid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25" r:id="rId2"/>
    <p:sldMasterId id="2147483737" r:id="rId3"/>
    <p:sldMasterId id="2147483759" r:id="rId4"/>
    <p:sldMasterId id="2147483761" r:id="rId5"/>
  </p:sldMasterIdLst>
  <p:notesMasterIdLst>
    <p:notesMasterId r:id="rId51"/>
  </p:notesMasterIdLst>
  <p:handoutMasterIdLst>
    <p:handoutMasterId r:id="rId52"/>
  </p:handoutMasterIdLst>
  <p:sldIdLst>
    <p:sldId id="256" r:id="rId6"/>
    <p:sldId id="307" r:id="rId7"/>
    <p:sldId id="449" r:id="rId8"/>
    <p:sldId id="385" r:id="rId9"/>
    <p:sldId id="411" r:id="rId10"/>
    <p:sldId id="447" r:id="rId11"/>
    <p:sldId id="443" r:id="rId12"/>
    <p:sldId id="380" r:id="rId13"/>
    <p:sldId id="383" r:id="rId14"/>
    <p:sldId id="382" r:id="rId15"/>
    <p:sldId id="384" r:id="rId16"/>
    <p:sldId id="395" r:id="rId17"/>
    <p:sldId id="415" r:id="rId18"/>
    <p:sldId id="419" r:id="rId19"/>
    <p:sldId id="412" r:id="rId20"/>
    <p:sldId id="431" r:id="rId21"/>
    <p:sldId id="356" r:id="rId22"/>
    <p:sldId id="432" r:id="rId23"/>
    <p:sldId id="434" r:id="rId24"/>
    <p:sldId id="448" r:id="rId25"/>
    <p:sldId id="433" r:id="rId26"/>
    <p:sldId id="436" r:id="rId27"/>
    <p:sldId id="417" r:id="rId28"/>
    <p:sldId id="397" r:id="rId29"/>
    <p:sldId id="440" r:id="rId30"/>
    <p:sldId id="441" r:id="rId31"/>
    <p:sldId id="359" r:id="rId32"/>
    <p:sldId id="366" r:id="rId33"/>
    <p:sldId id="406" r:id="rId34"/>
    <p:sldId id="402" r:id="rId35"/>
    <p:sldId id="408" r:id="rId36"/>
    <p:sldId id="442" r:id="rId37"/>
    <p:sldId id="444" r:id="rId38"/>
    <p:sldId id="360" r:id="rId39"/>
    <p:sldId id="439" r:id="rId40"/>
    <p:sldId id="388" r:id="rId41"/>
    <p:sldId id="389" r:id="rId42"/>
    <p:sldId id="392" r:id="rId43"/>
    <p:sldId id="430" r:id="rId44"/>
    <p:sldId id="352" r:id="rId45"/>
    <p:sldId id="276" r:id="rId46"/>
    <p:sldId id="277" r:id="rId47"/>
    <p:sldId id="353" r:id="rId48"/>
    <p:sldId id="429" r:id="rId49"/>
    <p:sldId id="275" r:id="rId50"/>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 L. McCarthy" initials="rlm" lastIdx="1" clrIdx="0"/>
  <p:cmAuthor id="1" name="Windows User" initials="rlm" lastIdx="1" clrIdx="1"/>
  <p:cmAuthor id="2" name="Rachel Lamorte McCarthy" initials="RLM" lastIdx="5" clrIdx="2">
    <p:extLst>
      <p:ext uri="{19B8F6BF-5375-455C-9EA6-DF929625EA0E}">
        <p15:presenceInfo xmlns:p15="http://schemas.microsoft.com/office/powerpoint/2012/main" userId="S-1-5-21-1275210071-879983540-725345543-3144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EADA"/>
    <a:srgbClr val="669933"/>
    <a:srgbClr val="EEECE1"/>
    <a:srgbClr val="88064C"/>
    <a:srgbClr val="164072"/>
    <a:srgbClr val="6C1E1C"/>
    <a:srgbClr val="113E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101" autoAdjust="0"/>
    <p:restoredTop sz="71884" autoAdjust="0"/>
  </p:normalViewPr>
  <p:slideViewPr>
    <p:cSldViewPr>
      <p:cViewPr varScale="1">
        <p:scale>
          <a:sx n="87" d="100"/>
          <a:sy n="87" d="100"/>
        </p:scale>
        <p:origin x="1926" y="90"/>
      </p:cViewPr>
      <p:guideLst>
        <p:guide orient="horz" pos="2160"/>
        <p:guide pos="2880"/>
      </p:guideLst>
    </p:cSldViewPr>
  </p:slideViewPr>
  <p:outlineViewPr>
    <p:cViewPr>
      <p:scale>
        <a:sx n="33" d="100"/>
        <a:sy n="33" d="100"/>
      </p:scale>
      <p:origin x="42" y="2337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3222" y="-10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openxmlformats.org/officeDocument/2006/relationships/customXml" Target="../customXml/item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ustomXml" Target="../customXml/item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6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3238" cy="465138"/>
          </a:xfrm>
          <a:prstGeom prst="rect">
            <a:avLst/>
          </a:prstGeom>
        </p:spPr>
        <p:txBody>
          <a:bodyPr vert="horz" lIns="91422" tIns="45710" rIns="91422" bIns="45710" rtlCol="0"/>
          <a:lstStyle>
            <a:lvl1pPr algn="l">
              <a:defRPr sz="1200"/>
            </a:lvl1pPr>
          </a:lstStyle>
          <a:p>
            <a:endParaRPr lang="en-US" dirty="0"/>
          </a:p>
        </p:txBody>
      </p:sp>
      <p:sp>
        <p:nvSpPr>
          <p:cNvPr id="3" name="Date Placeholder 2"/>
          <p:cNvSpPr>
            <a:spLocks noGrp="1"/>
          </p:cNvSpPr>
          <p:nvPr>
            <p:ph type="dt" sz="quarter" idx="1"/>
          </p:nvPr>
        </p:nvSpPr>
        <p:spPr>
          <a:xfrm>
            <a:off x="3978277" y="0"/>
            <a:ext cx="3043238" cy="465138"/>
          </a:xfrm>
          <a:prstGeom prst="rect">
            <a:avLst/>
          </a:prstGeom>
        </p:spPr>
        <p:txBody>
          <a:bodyPr vert="horz" lIns="91422" tIns="45710" rIns="91422" bIns="45710" rtlCol="0"/>
          <a:lstStyle>
            <a:lvl1pPr algn="r">
              <a:defRPr sz="1200"/>
            </a:lvl1pPr>
          </a:lstStyle>
          <a:p>
            <a:fld id="{7B115DAE-B0E0-4837-8AD2-47B97E159781}" type="datetime1">
              <a:rPr lang="en-US" smtClean="0"/>
              <a:t>4/11/2016</a:t>
            </a:fld>
            <a:endParaRPr lang="en-US" dirty="0"/>
          </a:p>
        </p:txBody>
      </p:sp>
      <p:sp>
        <p:nvSpPr>
          <p:cNvPr id="4" name="Footer Placeholder 3"/>
          <p:cNvSpPr>
            <a:spLocks noGrp="1"/>
          </p:cNvSpPr>
          <p:nvPr>
            <p:ph type="ftr" sz="quarter" idx="2"/>
          </p:nvPr>
        </p:nvSpPr>
        <p:spPr>
          <a:xfrm>
            <a:off x="2" y="8842377"/>
            <a:ext cx="3043238" cy="465138"/>
          </a:xfrm>
          <a:prstGeom prst="rect">
            <a:avLst/>
          </a:prstGeom>
        </p:spPr>
        <p:txBody>
          <a:bodyPr vert="horz" lIns="91422" tIns="45710" rIns="91422" bIns="4571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7" y="8842377"/>
            <a:ext cx="3043238" cy="465138"/>
          </a:xfrm>
          <a:prstGeom prst="rect">
            <a:avLst/>
          </a:prstGeom>
        </p:spPr>
        <p:txBody>
          <a:bodyPr vert="horz" lIns="91422" tIns="45710" rIns="91422" bIns="45710" rtlCol="0" anchor="b"/>
          <a:lstStyle>
            <a:lvl1pPr algn="r">
              <a:defRPr sz="1200"/>
            </a:lvl1pPr>
          </a:lstStyle>
          <a:p>
            <a:fld id="{659AF25F-D728-4CB0-9234-D8F7D8B33C25}" type="slidenum">
              <a:rPr lang="en-US" smtClean="0"/>
              <a:pPr/>
              <a:t>‹#›</a:t>
            </a:fld>
            <a:endParaRPr lang="en-US" dirty="0"/>
          </a:p>
        </p:txBody>
      </p:sp>
    </p:spTree>
    <p:extLst>
      <p:ext uri="{BB962C8B-B14F-4D97-AF65-F5344CB8AC3E}">
        <p14:creationId xmlns:p14="http://schemas.microsoft.com/office/powerpoint/2010/main" val="50482206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254" tIns="46624" rIns="93254" bIns="46624" rtlCol="0"/>
          <a:lstStyle>
            <a:lvl1pPr algn="l">
              <a:defRPr sz="1200"/>
            </a:lvl1pPr>
          </a:lstStyle>
          <a:p>
            <a:endParaRPr lang="en-US" dirty="0"/>
          </a:p>
        </p:txBody>
      </p:sp>
      <p:sp>
        <p:nvSpPr>
          <p:cNvPr id="3" name="Date Placeholder 2"/>
          <p:cNvSpPr>
            <a:spLocks noGrp="1"/>
          </p:cNvSpPr>
          <p:nvPr>
            <p:ph type="dt" idx="1"/>
          </p:nvPr>
        </p:nvSpPr>
        <p:spPr>
          <a:xfrm>
            <a:off x="3978139" y="0"/>
            <a:ext cx="3043343" cy="465455"/>
          </a:xfrm>
          <a:prstGeom prst="rect">
            <a:avLst/>
          </a:prstGeom>
        </p:spPr>
        <p:txBody>
          <a:bodyPr vert="horz" lIns="93254" tIns="46624" rIns="93254" bIns="46624" rtlCol="0"/>
          <a:lstStyle>
            <a:lvl1pPr algn="r">
              <a:defRPr sz="1200"/>
            </a:lvl1pPr>
          </a:lstStyle>
          <a:p>
            <a:fld id="{CF1A0D06-A780-45F4-A588-23488F8DFCC3}" type="datetime1">
              <a:rPr lang="en-US" smtClean="0"/>
              <a:t>4/11/2016</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54" tIns="46624" rIns="93254" bIns="46624" rtlCol="0" anchor="ctr"/>
          <a:lstStyle/>
          <a:p>
            <a:endParaRPr lang="en-US" dirty="0"/>
          </a:p>
        </p:txBody>
      </p:sp>
      <p:sp>
        <p:nvSpPr>
          <p:cNvPr id="5" name="Notes Placeholder 4"/>
          <p:cNvSpPr>
            <a:spLocks noGrp="1"/>
          </p:cNvSpPr>
          <p:nvPr>
            <p:ph type="body" sz="quarter" idx="3"/>
          </p:nvPr>
        </p:nvSpPr>
        <p:spPr>
          <a:xfrm>
            <a:off x="702310" y="4421830"/>
            <a:ext cx="5618480" cy="4189095"/>
          </a:xfrm>
          <a:prstGeom prst="rect">
            <a:avLst/>
          </a:prstGeom>
        </p:spPr>
        <p:txBody>
          <a:bodyPr vert="horz" lIns="93254" tIns="46624" rIns="93254" bIns="466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7"/>
            <a:ext cx="3043343" cy="465455"/>
          </a:xfrm>
          <a:prstGeom prst="rect">
            <a:avLst/>
          </a:prstGeom>
        </p:spPr>
        <p:txBody>
          <a:bodyPr vert="horz" lIns="93254" tIns="46624" rIns="93254" bIns="4662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9" y="8842037"/>
            <a:ext cx="3043343" cy="465455"/>
          </a:xfrm>
          <a:prstGeom prst="rect">
            <a:avLst/>
          </a:prstGeom>
        </p:spPr>
        <p:txBody>
          <a:bodyPr vert="horz" lIns="93254" tIns="46624" rIns="93254" bIns="46624" rtlCol="0" anchor="b"/>
          <a:lstStyle>
            <a:lvl1pPr algn="r">
              <a:defRPr sz="1200"/>
            </a:lvl1pPr>
          </a:lstStyle>
          <a:p>
            <a:fld id="{EBB57A5C-E37E-4CC4-ADA7-F5AB6AC80008}" type="slidenum">
              <a:rPr lang="en-US" smtClean="0"/>
              <a:pPr/>
              <a:t>‹#›</a:t>
            </a:fld>
            <a:endParaRPr lang="en-US" dirty="0"/>
          </a:p>
        </p:txBody>
      </p:sp>
    </p:spTree>
    <p:extLst>
      <p:ext uri="{BB962C8B-B14F-4D97-AF65-F5344CB8AC3E}">
        <p14:creationId xmlns:p14="http://schemas.microsoft.com/office/powerpoint/2010/main" val="184056048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latin typeface="+mn-lt"/>
              </a:rPr>
              <a:t>This presentation will introduce you to </a:t>
            </a:r>
            <a:r>
              <a:rPr lang="en-US" baseline="0" dirty="0" smtClean="0">
                <a:solidFill>
                  <a:schemeClr val="tx1"/>
                </a:solidFill>
                <a:latin typeface="+mn-lt"/>
              </a:rPr>
              <a:t>the </a:t>
            </a:r>
            <a:r>
              <a:rPr lang="en-US" baseline="0" dirty="0" err="1" smtClean="0">
                <a:solidFill>
                  <a:schemeClr val="tx1"/>
                </a:solidFill>
                <a:latin typeface="+mn-lt"/>
              </a:rPr>
              <a:t>Tremex</a:t>
            </a:r>
            <a:r>
              <a:rPr lang="en-US" baseline="0" dirty="0" smtClean="0">
                <a:solidFill>
                  <a:schemeClr val="tx1"/>
                </a:solidFill>
                <a:latin typeface="+mn-lt"/>
              </a:rPr>
              <a:t> wood wasp, </a:t>
            </a:r>
            <a:r>
              <a:rPr lang="en-US" i="1" baseline="0" dirty="0" err="1" smtClean="0">
                <a:solidFill>
                  <a:schemeClr val="tx1"/>
                </a:solidFill>
                <a:latin typeface="+mn-lt"/>
              </a:rPr>
              <a:t>Tremex</a:t>
            </a:r>
            <a:r>
              <a:rPr lang="en-US" i="1" baseline="0" dirty="0" smtClean="0">
                <a:solidFill>
                  <a:schemeClr val="tx1"/>
                </a:solidFill>
                <a:latin typeface="+mn-lt"/>
              </a:rPr>
              <a:t> </a:t>
            </a:r>
            <a:r>
              <a:rPr lang="en-US" i="1" baseline="0" dirty="0" err="1" smtClean="0">
                <a:solidFill>
                  <a:schemeClr val="tx1"/>
                </a:solidFill>
                <a:latin typeface="+mn-lt"/>
              </a:rPr>
              <a:t>fuscicornis</a:t>
            </a:r>
            <a:r>
              <a:rPr lang="en-US" i="1" baseline="0" dirty="0" smtClean="0">
                <a:solidFill>
                  <a:schemeClr val="tx1"/>
                </a:solidFill>
                <a:latin typeface="+mn-lt"/>
              </a:rPr>
              <a:t>, </a:t>
            </a:r>
            <a:r>
              <a:rPr lang="en-US" i="0" baseline="0" dirty="0" smtClean="0">
                <a:solidFill>
                  <a:schemeClr val="tx1"/>
                </a:solidFill>
                <a:latin typeface="+mn-lt"/>
              </a:rPr>
              <a:t>a pest</a:t>
            </a:r>
            <a:r>
              <a:rPr lang="en-US" dirty="0" smtClean="0">
                <a:solidFill>
                  <a:schemeClr val="tx1"/>
                </a:solidFill>
                <a:latin typeface="+mn-lt"/>
              </a:rPr>
              <a:t> not known to be in the United States that may pose a serious risk to US urban and forest ecosystems should it be introduced. USDA has been and continues to survey for this pest but</a:t>
            </a:r>
            <a:r>
              <a:rPr lang="en-US" baseline="0" dirty="0" smtClean="0">
                <a:solidFill>
                  <a:schemeClr val="tx1"/>
                </a:solidFill>
                <a:latin typeface="+mn-lt"/>
              </a:rPr>
              <a:t> we ask that members of the Sentinel Plant Network keep their eyes out for it as well. </a:t>
            </a:r>
            <a:r>
              <a:rPr lang="en-US" dirty="0"/>
              <a:t>Monitoring for the </a:t>
            </a:r>
            <a:r>
              <a:rPr lang="en-US" dirty="0" err="1" smtClean="0"/>
              <a:t>Tremex</a:t>
            </a:r>
            <a:r>
              <a:rPr lang="en-US" dirty="0" smtClean="0"/>
              <a:t> </a:t>
            </a:r>
            <a:r>
              <a:rPr lang="en-US" dirty="0"/>
              <a:t>wood wasp is difficult because damage symptoms develop slowly and look like those caused by other </a:t>
            </a:r>
            <a:r>
              <a:rPr lang="en-US" dirty="0" smtClean="0"/>
              <a:t>native borers, </a:t>
            </a:r>
            <a:r>
              <a:rPr lang="en-US" dirty="0"/>
              <a:t>drought or stress. </a:t>
            </a:r>
          </a:p>
          <a:p>
            <a:endParaRPr lang="en-US" dirty="0"/>
          </a:p>
          <a:p>
            <a:pPr defTabSz="915772">
              <a:defRPr/>
            </a:pPr>
            <a:r>
              <a:rPr lang="en-US" u="none" baseline="0" dirty="0" smtClean="0">
                <a:solidFill>
                  <a:schemeClr val="tx1"/>
                </a:solidFill>
                <a:latin typeface="+mn-lt"/>
              </a:rPr>
              <a:t>The text provided in the notes section is not meant to be read verbatim to the audience.  It is meant to provide the speaker with the </a:t>
            </a:r>
            <a:r>
              <a:rPr lang="en-US" altLang="en-US" dirty="0" smtClean="0">
                <a:solidFill>
                  <a:schemeClr val="tx1"/>
                </a:solidFill>
                <a:latin typeface="+mn-lt"/>
              </a:rPr>
              <a:t>necessary background information to support what is presented on each slide.</a:t>
            </a:r>
          </a:p>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1</a:t>
            </a:fld>
            <a:endParaRPr lang="en-US" dirty="0"/>
          </a:p>
        </p:txBody>
      </p:sp>
      <p:sp>
        <p:nvSpPr>
          <p:cNvPr id="6" name="Date Placeholder 5"/>
          <p:cNvSpPr>
            <a:spLocks noGrp="1"/>
          </p:cNvSpPr>
          <p:nvPr>
            <p:ph type="dt" idx="12"/>
          </p:nvPr>
        </p:nvSpPr>
        <p:spPr/>
        <p:txBody>
          <a:bodyPr/>
          <a:lstStyle/>
          <a:p>
            <a:fld id="{2855AE23-6571-4F1B-A791-22B21EE7CE82}" type="datetime1">
              <a:rPr lang="en-US" smtClean="0"/>
              <a:t>4/11/2016</a:t>
            </a:fld>
            <a:endParaRPr lang="en-US" dirty="0"/>
          </a:p>
        </p:txBody>
      </p:sp>
    </p:spTree>
    <p:extLst>
      <p:ext uri="{BB962C8B-B14F-4D97-AF65-F5344CB8AC3E}">
        <p14:creationId xmlns:p14="http://schemas.microsoft.com/office/powerpoint/2010/main" val="3469385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78">
              <a:defRPr/>
            </a:pPr>
            <a:r>
              <a:rPr lang="en-US" baseline="0" dirty="0" smtClean="0"/>
              <a:t>The </a:t>
            </a:r>
            <a:r>
              <a:rPr lang="en-US" baseline="0" dirty="0" err="1" smtClean="0"/>
              <a:t>Tremex</a:t>
            </a:r>
            <a:r>
              <a:rPr lang="en-US" baseline="0" dirty="0" smtClean="0"/>
              <a:t> wood wasp, like many </a:t>
            </a:r>
            <a:r>
              <a:rPr lang="en-US" baseline="0" dirty="0" err="1" smtClean="0"/>
              <a:t>siricid</a:t>
            </a:r>
            <a:r>
              <a:rPr lang="en-US" baseline="0" dirty="0" smtClean="0"/>
              <a:t> wasps, use a fungus to aid in their ability to feed on and digest wood. Females introduce this fungus when she </a:t>
            </a:r>
            <a:r>
              <a:rPr lang="en-US" baseline="0" dirty="0" err="1" smtClean="0"/>
              <a:t>oviposits</a:t>
            </a:r>
            <a:r>
              <a:rPr lang="en-US" baseline="0" dirty="0" smtClean="0"/>
              <a:t> eggs, and  the larvae feed on the fungus and decaying wood as it grows through the host tree. The galleries created by the wasp larvae and the decay caused by the fungus render the wood unusable.</a:t>
            </a:r>
          </a:p>
          <a:p>
            <a:pPr defTabSz="915678">
              <a:defRPr/>
            </a:pPr>
            <a:endParaRPr lang="en-US" baseline="0" dirty="0" smtClean="0"/>
          </a:p>
          <a:p>
            <a:pPr defTabSz="915678">
              <a:defRPr/>
            </a:pPr>
            <a:r>
              <a:rPr lang="en-US" baseline="0" dirty="0" smtClean="0"/>
              <a:t>Because of its wide host range, the </a:t>
            </a:r>
            <a:r>
              <a:rPr lang="en-US" baseline="0" dirty="0" err="1" smtClean="0"/>
              <a:t>Tremex</a:t>
            </a:r>
            <a:r>
              <a:rPr lang="en-US" baseline="0" dirty="0" smtClean="0"/>
              <a:t> wood wasp is a threat to natural areas, property values through shade tree loss, forest product industries and ecological processes.  Any quarantines imposed on the US would cover a broad range of wood products due to the wasp’s generalist nature, causing widespread impacts to trade in wood products.</a:t>
            </a:r>
            <a:endParaRPr lang="en-US" dirty="0" smtClean="0"/>
          </a:p>
        </p:txBody>
      </p:sp>
      <p:sp>
        <p:nvSpPr>
          <p:cNvPr id="5" name="Slide Number Placeholder 4"/>
          <p:cNvSpPr>
            <a:spLocks noGrp="1"/>
          </p:cNvSpPr>
          <p:nvPr>
            <p:ph type="sldNum" sz="quarter" idx="11"/>
          </p:nvPr>
        </p:nvSpPr>
        <p:spPr/>
        <p:txBody>
          <a:bodyPr/>
          <a:lstStyle/>
          <a:p>
            <a:fld id="{EBB57A5C-E37E-4CC4-ADA7-F5AB6AC80008}" type="slidenum">
              <a:rPr lang="en-US" smtClean="0"/>
              <a:pPr/>
              <a:t>10</a:t>
            </a:fld>
            <a:endParaRPr lang="en-US" dirty="0"/>
          </a:p>
        </p:txBody>
      </p:sp>
      <p:sp>
        <p:nvSpPr>
          <p:cNvPr id="6" name="Date Placeholder 5"/>
          <p:cNvSpPr>
            <a:spLocks noGrp="1"/>
          </p:cNvSpPr>
          <p:nvPr>
            <p:ph type="dt" idx="12"/>
          </p:nvPr>
        </p:nvSpPr>
        <p:spPr/>
        <p:txBody>
          <a:bodyPr/>
          <a:lstStyle/>
          <a:p>
            <a:fld id="{99612E7A-D52D-489E-A14D-532C50AD6BDA}" type="datetime1">
              <a:rPr lang="en-US" smtClean="0"/>
              <a:t>4/11/2016</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solidFill>
                  <a:schemeClr val="tx1"/>
                </a:solidFill>
              </a:rPr>
              <a:t>Siricids</a:t>
            </a:r>
            <a:r>
              <a:rPr lang="en-US" baseline="0" dirty="0" smtClean="0">
                <a:solidFill>
                  <a:schemeClr val="tx1"/>
                </a:solidFill>
              </a:rPr>
              <a:t> are one of the known families of wood-boring pests intercepted in solid wood packaging material. Other invasive introductions (EAB and ALB) are believed to have been introduced through wood packing material in international trade. </a:t>
            </a:r>
          </a:p>
          <a:p>
            <a:endParaRPr lang="en-US" baseline="0" dirty="0" smtClean="0">
              <a:solidFill>
                <a:schemeClr val="tx1"/>
              </a:solidFill>
            </a:endParaRPr>
          </a:p>
          <a:p>
            <a:r>
              <a:rPr lang="en-US" baseline="0" dirty="0" smtClean="0">
                <a:solidFill>
                  <a:schemeClr val="tx1"/>
                </a:solidFill>
              </a:rPr>
              <a:t>It is believed that the introduction to Chile came from infested wooden crates from China. </a:t>
            </a:r>
          </a:p>
          <a:p>
            <a:endParaRPr lang="en-US" dirty="0">
              <a:solidFill>
                <a:schemeClr val="tx1"/>
              </a:solidFill>
            </a:endParaRPr>
          </a:p>
        </p:txBody>
      </p:sp>
      <p:sp>
        <p:nvSpPr>
          <p:cNvPr id="5" name="Slide Number Placeholder 4"/>
          <p:cNvSpPr>
            <a:spLocks noGrp="1"/>
          </p:cNvSpPr>
          <p:nvPr>
            <p:ph type="sldNum" sz="quarter" idx="11"/>
          </p:nvPr>
        </p:nvSpPr>
        <p:spPr/>
        <p:txBody>
          <a:bodyPr/>
          <a:lstStyle/>
          <a:p>
            <a:fld id="{EBB57A5C-E37E-4CC4-ADA7-F5AB6AC80008}" type="slidenum">
              <a:rPr lang="en-US" smtClean="0"/>
              <a:pPr/>
              <a:t>11</a:t>
            </a:fld>
            <a:endParaRPr lang="en-US" dirty="0"/>
          </a:p>
        </p:txBody>
      </p:sp>
      <p:sp>
        <p:nvSpPr>
          <p:cNvPr id="6" name="Date Placeholder 5"/>
          <p:cNvSpPr>
            <a:spLocks noGrp="1"/>
          </p:cNvSpPr>
          <p:nvPr>
            <p:ph type="dt" idx="12"/>
          </p:nvPr>
        </p:nvSpPr>
        <p:spPr/>
        <p:txBody>
          <a:bodyPr/>
          <a:lstStyle/>
          <a:p>
            <a:fld id="{D4406D3E-CF56-405A-AB26-D7462A7CB69A}" type="datetime1">
              <a:rPr lang="en-US" smtClean="0"/>
              <a:t>4/11/2016</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5678" rtl="0" eaLnBrk="1" fontAlgn="auto" latinLnBrk="0" hangingPunct="1">
              <a:lnSpc>
                <a:spcPct val="100000"/>
              </a:lnSpc>
              <a:spcBef>
                <a:spcPts val="0"/>
              </a:spcBef>
              <a:spcAft>
                <a:spcPts val="0"/>
              </a:spcAft>
              <a:buClrTx/>
              <a:buSzTx/>
              <a:buFontTx/>
              <a:buNone/>
              <a:tabLst/>
              <a:defRPr/>
            </a:pPr>
            <a:r>
              <a:rPr lang="en-US" dirty="0" smtClean="0"/>
              <a:t>Eggs,</a:t>
            </a:r>
            <a:r>
              <a:rPr lang="en-US" baseline="0" dirty="0" smtClean="0"/>
              <a:t> l</a:t>
            </a:r>
            <a:r>
              <a:rPr lang="en-US" dirty="0" smtClean="0"/>
              <a:t>arvae and pupae can be transported as hitchhikers in wooden packing material</a:t>
            </a:r>
            <a:r>
              <a:rPr lang="en-US" baseline="0" dirty="0" smtClean="0"/>
              <a:t> and the pest has successfully established after introductions into Australia and Chile. </a:t>
            </a:r>
          </a:p>
          <a:p>
            <a:pPr marL="0" marR="0" indent="0" algn="l" defTabSz="915678" rtl="0" eaLnBrk="1" fontAlgn="auto" latinLnBrk="0" hangingPunct="1">
              <a:lnSpc>
                <a:spcPct val="100000"/>
              </a:lnSpc>
              <a:spcBef>
                <a:spcPts val="0"/>
              </a:spcBef>
              <a:spcAft>
                <a:spcPts val="0"/>
              </a:spcAft>
              <a:buClrTx/>
              <a:buSzTx/>
              <a:buFontTx/>
              <a:buNone/>
              <a:tabLst/>
              <a:defRPr/>
            </a:pPr>
            <a:endParaRPr lang="en-US" baseline="0" dirty="0" smtClean="0"/>
          </a:p>
          <a:p>
            <a:pPr defTabSz="915678">
              <a:defRPr/>
            </a:pPr>
            <a:r>
              <a:rPr lang="en-US" baseline="0" dirty="0" smtClean="0"/>
              <a:t>Due to the cryptic nature of the pest and the availability of host material around ports of entry, there will always be the chance that the </a:t>
            </a:r>
            <a:r>
              <a:rPr lang="en-US" baseline="0" dirty="0" err="1" smtClean="0"/>
              <a:t>Tremex</a:t>
            </a:r>
            <a:r>
              <a:rPr lang="en-US" baseline="0" dirty="0" smtClean="0"/>
              <a:t> wood wasp could be introduced. So having this pest on your radar is essential to finding it early before it can become widespread!</a:t>
            </a:r>
          </a:p>
          <a:p>
            <a:pPr defTabSz="915678">
              <a:defRPr/>
            </a:pPr>
            <a:endParaRPr lang="en-US" dirty="0" smtClean="0"/>
          </a:p>
          <a:p>
            <a:pPr defTabSz="915678">
              <a:defRPr/>
            </a:pPr>
            <a:endParaRPr lang="en-US" baseline="0" dirty="0" smtClean="0"/>
          </a:p>
          <a:p>
            <a:pPr defTabSz="915678">
              <a:defRPr/>
            </a:pPr>
            <a:endParaRPr lang="en-US" baseline="0" dirty="0" smtClean="0"/>
          </a:p>
        </p:txBody>
      </p:sp>
      <p:sp>
        <p:nvSpPr>
          <p:cNvPr id="5" name="Slide Number Placeholder 4"/>
          <p:cNvSpPr>
            <a:spLocks noGrp="1"/>
          </p:cNvSpPr>
          <p:nvPr>
            <p:ph type="sldNum" sz="quarter" idx="11"/>
          </p:nvPr>
        </p:nvSpPr>
        <p:spPr/>
        <p:txBody>
          <a:bodyPr/>
          <a:lstStyle/>
          <a:p>
            <a:fld id="{EBB57A5C-E37E-4CC4-ADA7-F5AB6AC80008}" type="slidenum">
              <a:rPr lang="en-US" smtClean="0"/>
              <a:pPr/>
              <a:t>12</a:t>
            </a:fld>
            <a:endParaRPr lang="en-US" dirty="0"/>
          </a:p>
        </p:txBody>
      </p:sp>
      <p:sp>
        <p:nvSpPr>
          <p:cNvPr id="6" name="Date Placeholder 5"/>
          <p:cNvSpPr>
            <a:spLocks noGrp="1"/>
          </p:cNvSpPr>
          <p:nvPr>
            <p:ph type="dt" idx="12"/>
          </p:nvPr>
        </p:nvSpPr>
        <p:spPr/>
        <p:txBody>
          <a:bodyPr/>
          <a:lstStyle/>
          <a:p>
            <a:fld id="{E1375602-3C3E-44D4-87AA-4322BA0D4833}" type="datetime1">
              <a:rPr lang="en-US" smtClean="0"/>
              <a:t>4/11/2016</a:t>
            </a:fld>
            <a:endParaRPr lang="en-US" dirty="0"/>
          </a:p>
        </p:txBody>
      </p:sp>
    </p:spTree>
    <p:extLst>
      <p:ext uri="{BB962C8B-B14F-4D97-AF65-F5344CB8AC3E}">
        <p14:creationId xmlns:p14="http://schemas.microsoft.com/office/powerpoint/2010/main" val="1628168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78">
              <a:defRPr/>
            </a:pPr>
            <a:r>
              <a:rPr lang="en-US" baseline="0" dirty="0" smtClean="0"/>
              <a:t>On its own, adults are strong fliers and are capable of flying several kilometers in search of host material. Wind can aide dispersal by increasing that base range.</a:t>
            </a:r>
          </a:p>
          <a:p>
            <a:pPr defTabSz="915678">
              <a:defRPr/>
            </a:pPr>
            <a:endParaRPr lang="en-US" baseline="0" dirty="0" smtClean="0"/>
          </a:p>
          <a:p>
            <a:pPr defTabSz="915678">
              <a:defRPr/>
            </a:pPr>
            <a:r>
              <a:rPr lang="en-US" baseline="0" dirty="0" smtClean="0"/>
              <a:t>Given the wasp’s cryptic nature and its similarity to our native pigeon </a:t>
            </a:r>
            <a:r>
              <a:rPr lang="en-US" baseline="0" dirty="0" err="1" smtClean="0"/>
              <a:t>Tremex</a:t>
            </a:r>
            <a:r>
              <a:rPr lang="en-US" baseline="0" dirty="0" smtClean="0"/>
              <a:t> wasp, new infestations may go unnoticed until they are firmly established.</a:t>
            </a:r>
            <a:endParaRPr lang="en-US" dirty="0" smtClean="0"/>
          </a:p>
        </p:txBody>
      </p:sp>
      <p:sp>
        <p:nvSpPr>
          <p:cNvPr id="5" name="Slide Number Placeholder 4"/>
          <p:cNvSpPr>
            <a:spLocks noGrp="1"/>
          </p:cNvSpPr>
          <p:nvPr>
            <p:ph type="sldNum" sz="quarter" idx="11"/>
          </p:nvPr>
        </p:nvSpPr>
        <p:spPr/>
        <p:txBody>
          <a:bodyPr/>
          <a:lstStyle/>
          <a:p>
            <a:fld id="{EBB57A5C-E37E-4CC4-ADA7-F5AB6AC80008}" type="slidenum">
              <a:rPr lang="en-US" smtClean="0"/>
              <a:pPr/>
              <a:t>13</a:t>
            </a:fld>
            <a:endParaRPr lang="en-US" dirty="0"/>
          </a:p>
        </p:txBody>
      </p:sp>
      <p:sp>
        <p:nvSpPr>
          <p:cNvPr id="6" name="Date Placeholder 5"/>
          <p:cNvSpPr>
            <a:spLocks noGrp="1"/>
          </p:cNvSpPr>
          <p:nvPr>
            <p:ph type="dt" idx="12"/>
          </p:nvPr>
        </p:nvSpPr>
        <p:spPr/>
        <p:txBody>
          <a:bodyPr/>
          <a:lstStyle/>
          <a:p>
            <a:fld id="{CD39027C-EA62-4A5E-A9F0-F2BDB871492B}" type="datetime1">
              <a:rPr lang="en-US" smtClean="0"/>
              <a:t>4/11/2016</a:t>
            </a:fld>
            <a:endParaRPr lang="en-US" dirty="0"/>
          </a:p>
        </p:txBody>
      </p:sp>
    </p:spTree>
    <p:extLst>
      <p:ext uri="{BB962C8B-B14F-4D97-AF65-F5344CB8AC3E}">
        <p14:creationId xmlns:p14="http://schemas.microsoft.com/office/powerpoint/2010/main" val="1628168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78">
              <a:defRPr/>
            </a:pPr>
            <a:r>
              <a:rPr lang="en-US" dirty="0" smtClean="0"/>
              <a:t>If the </a:t>
            </a:r>
            <a:r>
              <a:rPr lang="en-US" dirty="0" err="1" smtClean="0"/>
              <a:t>Tremex</a:t>
            </a:r>
            <a:r>
              <a:rPr lang="en-US" dirty="0" smtClean="0"/>
              <a:t> wood wasp</a:t>
            </a:r>
            <a:r>
              <a:rPr lang="en-US" baseline="0" dirty="0" smtClean="0"/>
              <a:t> </a:t>
            </a:r>
            <a:r>
              <a:rPr lang="en-US" dirty="0" smtClean="0"/>
              <a:t>was to be introduced, it</a:t>
            </a:r>
            <a:r>
              <a:rPr lang="en-US" baseline="0" dirty="0" smtClean="0"/>
              <a:t> has the potential to move long distances or to new locations the same ways that the emerald ash borer could move around, unknowingly in infested wood like pallets or firewood. This photo shows oak being used as firewood.</a:t>
            </a:r>
            <a:endParaRPr lang="en-US" dirty="0" smtClean="0"/>
          </a:p>
          <a:p>
            <a:pPr defTabSz="915678">
              <a:defRPr/>
            </a:pPr>
            <a:endParaRPr lang="en-US" baseline="0" dirty="0" smtClean="0"/>
          </a:p>
        </p:txBody>
      </p:sp>
      <p:sp>
        <p:nvSpPr>
          <p:cNvPr id="5" name="Slide Number Placeholder 4"/>
          <p:cNvSpPr>
            <a:spLocks noGrp="1"/>
          </p:cNvSpPr>
          <p:nvPr>
            <p:ph type="sldNum" sz="quarter" idx="11"/>
          </p:nvPr>
        </p:nvSpPr>
        <p:spPr/>
        <p:txBody>
          <a:bodyPr/>
          <a:lstStyle/>
          <a:p>
            <a:fld id="{EBB57A5C-E37E-4CC4-ADA7-F5AB6AC80008}" type="slidenum">
              <a:rPr lang="en-US" smtClean="0"/>
              <a:pPr/>
              <a:t>14</a:t>
            </a:fld>
            <a:endParaRPr lang="en-US" dirty="0"/>
          </a:p>
        </p:txBody>
      </p:sp>
      <p:sp>
        <p:nvSpPr>
          <p:cNvPr id="6" name="Date Placeholder 5"/>
          <p:cNvSpPr>
            <a:spLocks noGrp="1"/>
          </p:cNvSpPr>
          <p:nvPr>
            <p:ph type="dt" idx="12"/>
          </p:nvPr>
        </p:nvSpPr>
        <p:spPr/>
        <p:txBody>
          <a:bodyPr/>
          <a:lstStyle/>
          <a:p>
            <a:fld id="{183D472D-9AD1-4799-9A1F-3A970B34483A}" type="datetime1">
              <a:rPr lang="en-US" smtClean="0"/>
              <a:t>4/11/2016</a:t>
            </a:fld>
            <a:endParaRPr lang="en-US" dirty="0"/>
          </a:p>
        </p:txBody>
      </p:sp>
    </p:spTree>
    <p:extLst>
      <p:ext uri="{BB962C8B-B14F-4D97-AF65-F5344CB8AC3E}">
        <p14:creationId xmlns:p14="http://schemas.microsoft.com/office/powerpoint/2010/main" val="1628168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Siricid</a:t>
            </a:r>
            <a:r>
              <a:rPr lang="en-US" dirty="0" smtClean="0"/>
              <a:t> wasps are cryptic, living almost their whole lives inside of trees. Some </a:t>
            </a:r>
            <a:r>
              <a:rPr lang="en-US" dirty="0" err="1" smtClean="0"/>
              <a:t>Siricid</a:t>
            </a:r>
            <a:r>
              <a:rPr lang="en-US" dirty="0" smtClean="0"/>
              <a:t> wasps (i.e., </a:t>
            </a:r>
            <a:r>
              <a:rPr lang="en-US" i="1" dirty="0" err="1" smtClean="0"/>
              <a:t>Sirex</a:t>
            </a:r>
            <a:r>
              <a:rPr lang="en-US" dirty="0" smtClean="0"/>
              <a:t> and </a:t>
            </a:r>
            <a:r>
              <a:rPr lang="en-US" i="1" dirty="0" err="1" smtClean="0"/>
              <a:t>Tremex</a:t>
            </a:r>
            <a:r>
              <a:rPr lang="en-US" dirty="0" smtClean="0"/>
              <a:t>) have a symbiotic relationship with wood-decaying fungi. </a:t>
            </a:r>
          </a:p>
          <a:p>
            <a:r>
              <a:rPr lang="en-US" dirty="0" err="1" smtClean="0"/>
              <a:t>Siricid</a:t>
            </a:r>
            <a:r>
              <a:rPr lang="en-US" dirty="0" smtClean="0"/>
              <a:t> larvae mainly feed on the wood, but rely on ingested fungal enzymes to break down cellulose (in some species, the fungus might also be directly used for nutrition).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Reference: </a:t>
            </a:r>
            <a:r>
              <a:rPr lang="en-US" b="1" i="1" dirty="0" smtClean="0"/>
              <a:t>Map of Life - "Agriculture in wood wasps"</a:t>
            </a:r>
            <a:r>
              <a:rPr lang="en-US" dirty="0" smtClean="0"/>
              <a:t/>
            </a:r>
            <a:br>
              <a:rPr lang="en-US" dirty="0" smtClean="0"/>
            </a:br>
            <a:r>
              <a:rPr lang="en-US" dirty="0" smtClean="0"/>
              <a:t>http://www.mapoflife.org/topics/topic_472_Agriculture-in-wood-wasps/</a:t>
            </a:r>
          </a:p>
          <a:p>
            <a:endParaRPr lang="en-US" dirty="0" smtClean="0"/>
          </a:p>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15</a:t>
            </a:fld>
            <a:endParaRPr lang="en-US" dirty="0"/>
          </a:p>
        </p:txBody>
      </p:sp>
      <p:sp>
        <p:nvSpPr>
          <p:cNvPr id="6" name="Date Placeholder 5"/>
          <p:cNvSpPr>
            <a:spLocks noGrp="1"/>
          </p:cNvSpPr>
          <p:nvPr>
            <p:ph type="dt" idx="12"/>
          </p:nvPr>
        </p:nvSpPr>
        <p:spPr/>
        <p:txBody>
          <a:bodyPr/>
          <a:lstStyle/>
          <a:p>
            <a:fld id="{28E9C117-CC85-4B90-A12E-173EAD44A9C9}" type="datetime1">
              <a:rPr lang="en-US" smtClean="0"/>
              <a:t>4/11/2016</a:t>
            </a:fld>
            <a:endParaRPr lang="en-US" dirty="0"/>
          </a:p>
        </p:txBody>
      </p:sp>
    </p:spTree>
    <p:extLst>
      <p:ext uri="{BB962C8B-B14F-4D97-AF65-F5344CB8AC3E}">
        <p14:creationId xmlns:p14="http://schemas.microsoft.com/office/powerpoint/2010/main" val="480957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smtClean="0"/>
              <a:t>Tremex</a:t>
            </a:r>
            <a:r>
              <a:rPr lang="en-US" i="1" baseline="0" dirty="0" smtClean="0"/>
              <a:t> </a:t>
            </a:r>
            <a:r>
              <a:rPr lang="en-US" i="1" baseline="0" dirty="0" err="1" smtClean="0"/>
              <a:t>fuscicornis</a:t>
            </a:r>
            <a:r>
              <a:rPr lang="en-US" i="1" baseline="0" dirty="0" smtClean="0"/>
              <a:t> </a:t>
            </a:r>
            <a:r>
              <a:rPr lang="en-US" baseline="0" dirty="0" smtClean="0"/>
              <a:t>is not that well studied so little is known about their exact biology and habits.  We do know that they have a symbiotic relationship with the fungus </a:t>
            </a:r>
            <a:r>
              <a:rPr lang="en-US" i="1" baseline="0" dirty="0" err="1" smtClean="0"/>
              <a:t>Cerrena</a:t>
            </a:r>
            <a:r>
              <a:rPr lang="en-US" i="1" baseline="0" dirty="0" smtClean="0"/>
              <a:t> unicolor</a:t>
            </a:r>
            <a:r>
              <a:rPr lang="en-US" baseline="0" dirty="0" smtClean="0"/>
              <a:t>; the wasp spreads the fungus to new host trees, and the larvae feed on the fungus and decomposing wood. </a:t>
            </a:r>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16</a:t>
            </a:fld>
            <a:endParaRPr lang="en-US" dirty="0"/>
          </a:p>
        </p:txBody>
      </p:sp>
      <p:sp>
        <p:nvSpPr>
          <p:cNvPr id="6" name="Date Placeholder 5"/>
          <p:cNvSpPr>
            <a:spLocks noGrp="1"/>
          </p:cNvSpPr>
          <p:nvPr>
            <p:ph type="dt" idx="12"/>
          </p:nvPr>
        </p:nvSpPr>
        <p:spPr/>
        <p:txBody>
          <a:bodyPr/>
          <a:lstStyle/>
          <a:p>
            <a:fld id="{05972885-4F24-4F8C-8ED2-51250A1E44D0}" type="datetime1">
              <a:rPr lang="en-US" smtClean="0"/>
              <a:t>4/11/2016</a:t>
            </a:fld>
            <a:endParaRPr lang="en-US" dirty="0"/>
          </a:p>
        </p:txBody>
      </p:sp>
    </p:spTree>
    <p:extLst>
      <p:ext uri="{BB962C8B-B14F-4D97-AF65-F5344CB8AC3E}">
        <p14:creationId xmlns:p14="http://schemas.microsoft.com/office/powerpoint/2010/main" val="3637199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Much</a:t>
            </a:r>
            <a:r>
              <a:rPr lang="en-US" baseline="0" dirty="0" smtClean="0"/>
              <a:t> of the life cycle of </a:t>
            </a:r>
            <a:r>
              <a:rPr lang="en-US" i="1" baseline="0" dirty="0" err="1" smtClean="0"/>
              <a:t>Tremex</a:t>
            </a:r>
            <a:r>
              <a:rPr lang="en-US" i="1" baseline="0" dirty="0" smtClean="0"/>
              <a:t> </a:t>
            </a:r>
            <a:r>
              <a:rPr lang="en-US" i="1" baseline="0" dirty="0" err="1" smtClean="0"/>
              <a:t>fuscicornis</a:t>
            </a:r>
            <a:r>
              <a:rPr lang="en-US" i="1" baseline="0" dirty="0" smtClean="0"/>
              <a:t> </a:t>
            </a:r>
            <a:r>
              <a:rPr lang="en-US" baseline="0" dirty="0" smtClean="0"/>
              <a:t>is unknown.  Eggs are deposited into the cambium layer of the host tree by the adult female wasp, who punctures the tree with her long ovipositor and simultaneously inoculates the host with the fungus </a:t>
            </a:r>
            <a:r>
              <a:rPr lang="en-US" i="1" baseline="0" dirty="0" err="1" smtClean="0"/>
              <a:t>Cerrena</a:t>
            </a:r>
            <a:r>
              <a:rPr lang="en-US" i="1" baseline="0" dirty="0" smtClean="0"/>
              <a:t> unicolor. </a:t>
            </a:r>
            <a:r>
              <a:rPr lang="en-US" baseline="0" dirty="0" smtClean="0"/>
              <a:t>Upon hatching, larvae feed on fungal hyphae and construct </a:t>
            </a:r>
            <a:r>
              <a:rPr lang="en-US" dirty="0" smtClean="0"/>
              <a:t>longitudinal, semicircular galleries.</a:t>
            </a:r>
            <a:r>
              <a:rPr lang="en-US" baseline="0" dirty="0" smtClean="0"/>
              <a:t> Individual galleries can be up to a meter long and get wider as the larva grows. </a:t>
            </a:r>
            <a:endParaRPr lang="en-US" dirty="0" smtClean="0"/>
          </a:p>
        </p:txBody>
      </p:sp>
      <p:sp>
        <p:nvSpPr>
          <p:cNvPr id="5" name="Slide Number Placeholder 4"/>
          <p:cNvSpPr>
            <a:spLocks noGrp="1"/>
          </p:cNvSpPr>
          <p:nvPr>
            <p:ph type="sldNum" sz="quarter" idx="11"/>
          </p:nvPr>
        </p:nvSpPr>
        <p:spPr/>
        <p:txBody>
          <a:bodyPr/>
          <a:lstStyle/>
          <a:p>
            <a:fld id="{EBB57A5C-E37E-4CC4-ADA7-F5AB6AC80008}" type="slidenum">
              <a:rPr lang="en-US" smtClean="0"/>
              <a:pPr/>
              <a:t>17</a:t>
            </a:fld>
            <a:endParaRPr lang="en-US" dirty="0"/>
          </a:p>
        </p:txBody>
      </p:sp>
      <p:sp>
        <p:nvSpPr>
          <p:cNvPr id="6" name="Date Placeholder 5"/>
          <p:cNvSpPr>
            <a:spLocks noGrp="1"/>
          </p:cNvSpPr>
          <p:nvPr>
            <p:ph type="dt" idx="12"/>
          </p:nvPr>
        </p:nvSpPr>
        <p:spPr/>
        <p:txBody>
          <a:bodyPr/>
          <a:lstStyle/>
          <a:p>
            <a:fld id="{460F004D-A4F8-4A02-A94D-A16C69F5D80C}" type="datetime1">
              <a:rPr lang="en-US" smtClean="0"/>
              <a:t>4/11/2016</a:t>
            </a:fld>
            <a:endParaRPr lang="en-US" dirty="0"/>
          </a:p>
        </p:txBody>
      </p:sp>
    </p:spTree>
    <p:extLst>
      <p:ext uri="{BB962C8B-B14F-4D97-AF65-F5344CB8AC3E}">
        <p14:creationId xmlns:p14="http://schemas.microsoft.com/office/powerpoint/2010/main" val="2752668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Adult wasps chew their way out of the tree. Exit holes are round and measure 5-6mm in diameter. After emergence, adults mate in the summer and fall; they do not feed, living for only a few weeks.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Chile, </a:t>
            </a:r>
            <a:r>
              <a:rPr lang="en-US" sz="1200" i="1" kern="1200" dirty="0" smtClean="0">
                <a:solidFill>
                  <a:schemeClr val="tx1"/>
                </a:solidFill>
                <a:effectLst/>
                <a:latin typeface="+mn-lt"/>
                <a:ea typeface="+mn-ea"/>
                <a:cs typeface="+mn-cs"/>
              </a:rPr>
              <a:t>T. </a:t>
            </a:r>
            <a:r>
              <a:rPr lang="en-US" sz="1200" i="1" kern="1200" dirty="0" err="1" smtClean="0">
                <a:solidFill>
                  <a:schemeClr val="tx1"/>
                </a:solidFill>
                <a:effectLst/>
                <a:latin typeface="+mn-lt"/>
                <a:ea typeface="+mn-ea"/>
                <a:cs typeface="+mn-cs"/>
              </a:rPr>
              <a:t>fusicornis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generally has a one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year lifecycle with variations due to time of year, stage of development, and climate</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temperature.  </a:t>
            </a:r>
            <a:endParaRPr lang="en-US" baseline="0" dirty="0" smtClean="0"/>
          </a:p>
        </p:txBody>
      </p:sp>
      <p:sp>
        <p:nvSpPr>
          <p:cNvPr id="5" name="Slide Number Placeholder 4"/>
          <p:cNvSpPr>
            <a:spLocks noGrp="1"/>
          </p:cNvSpPr>
          <p:nvPr>
            <p:ph type="sldNum" sz="quarter" idx="11"/>
          </p:nvPr>
        </p:nvSpPr>
        <p:spPr/>
        <p:txBody>
          <a:bodyPr/>
          <a:lstStyle/>
          <a:p>
            <a:fld id="{EBB57A5C-E37E-4CC4-ADA7-F5AB6AC80008}" type="slidenum">
              <a:rPr lang="en-US" smtClean="0"/>
              <a:pPr/>
              <a:t>18</a:t>
            </a:fld>
            <a:endParaRPr lang="en-US" dirty="0"/>
          </a:p>
        </p:txBody>
      </p:sp>
      <p:sp>
        <p:nvSpPr>
          <p:cNvPr id="6" name="Date Placeholder 5"/>
          <p:cNvSpPr>
            <a:spLocks noGrp="1"/>
          </p:cNvSpPr>
          <p:nvPr>
            <p:ph type="dt" idx="12"/>
          </p:nvPr>
        </p:nvSpPr>
        <p:spPr/>
        <p:txBody>
          <a:bodyPr/>
          <a:lstStyle/>
          <a:p>
            <a:fld id="{42F5531E-1A6E-47CA-853E-BB298D8EA6CB}" type="datetime1">
              <a:rPr lang="en-US" smtClean="0"/>
              <a:t>4/11/2016</a:t>
            </a:fld>
            <a:endParaRPr lang="en-US" dirty="0"/>
          </a:p>
        </p:txBody>
      </p:sp>
    </p:spTree>
    <p:extLst>
      <p:ext uri="{BB962C8B-B14F-4D97-AF65-F5344CB8AC3E}">
        <p14:creationId xmlns:p14="http://schemas.microsoft.com/office/powerpoint/2010/main" val="630216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Wood wasps belong to the insect order Hymenoptera (ants, wasps and bees) and are members of the suborder </a:t>
            </a:r>
            <a:r>
              <a:rPr lang="en-US" sz="1200" b="0" i="0" u="none" strike="noStrike" kern="1200" baseline="0" dirty="0" err="1" smtClean="0">
                <a:solidFill>
                  <a:schemeClr val="tx1"/>
                </a:solidFill>
                <a:latin typeface="+mn-lt"/>
                <a:ea typeface="+mn-ea"/>
                <a:cs typeface="+mn-cs"/>
              </a:rPr>
              <a:t>Symphyta</a:t>
            </a:r>
            <a:r>
              <a:rPr lang="en-US" sz="1200" b="0" i="0" u="none" strike="noStrike" kern="1200" baseline="0" dirty="0" smtClean="0">
                <a:solidFill>
                  <a:schemeClr val="tx1"/>
                </a:solidFill>
                <a:latin typeface="+mn-lt"/>
                <a:ea typeface="+mn-ea"/>
                <a:cs typeface="+mn-cs"/>
              </a:rPr>
              <a:t>—sawflies, horntails and wood wasps.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Siricidae</a:t>
            </a:r>
            <a:r>
              <a:rPr lang="en-US" sz="1200" b="0" i="0" u="none" strike="noStrike" kern="1200" baseline="0" dirty="0" smtClean="0">
                <a:solidFill>
                  <a:schemeClr val="tx1"/>
                </a:solidFill>
                <a:latin typeface="+mn-lt"/>
                <a:ea typeface="+mn-ea"/>
                <a:cs typeface="+mn-cs"/>
              </a:rPr>
              <a:t> is a large family characterized by a broad waist and an ovipositor modified to insert eggs into wood.</a:t>
            </a:r>
          </a:p>
          <a:p>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Date Placeholder 3"/>
          <p:cNvSpPr>
            <a:spLocks noGrp="1"/>
          </p:cNvSpPr>
          <p:nvPr>
            <p:ph type="dt" idx="10"/>
          </p:nvPr>
        </p:nvSpPr>
        <p:spPr/>
        <p:txBody>
          <a:bodyPr/>
          <a:lstStyle/>
          <a:p>
            <a:fld id="{FE2A4626-BB52-4758-832E-FE334729B4C0}" type="datetime1">
              <a:rPr lang="en-US" smtClean="0"/>
              <a:t>4/11/2016</a:t>
            </a:fld>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19</a:t>
            </a:fld>
            <a:endParaRPr lang="en-US" dirty="0"/>
          </a:p>
        </p:txBody>
      </p:sp>
    </p:spTree>
    <p:extLst>
      <p:ext uri="{BB962C8B-B14F-4D97-AF65-F5344CB8AC3E}">
        <p14:creationId xmlns:p14="http://schemas.microsoft.com/office/powerpoint/2010/main" val="3943520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78">
              <a:defRPr/>
            </a:pPr>
            <a:r>
              <a:rPr lang="en-US" sz="1100" i="1" dirty="0" err="1" smtClean="0">
                <a:latin typeface="+mn-lt"/>
              </a:rPr>
              <a:t>Tremex</a:t>
            </a:r>
            <a:r>
              <a:rPr lang="en-US" sz="1100" i="1" baseline="0" dirty="0" smtClean="0">
                <a:latin typeface="+mn-lt"/>
              </a:rPr>
              <a:t> </a:t>
            </a:r>
            <a:r>
              <a:rPr lang="en-US" sz="1100" i="1" baseline="0" dirty="0" err="1" smtClean="0">
                <a:latin typeface="+mn-lt"/>
              </a:rPr>
              <a:t>fuscicornis</a:t>
            </a:r>
            <a:r>
              <a:rPr lang="en-US" sz="1100" i="1" baseline="0" dirty="0" smtClean="0">
                <a:latin typeface="+mn-lt"/>
              </a:rPr>
              <a:t>, </a:t>
            </a:r>
            <a:r>
              <a:rPr lang="en-US" sz="1100" i="0" baseline="0" dirty="0" smtClean="0">
                <a:latin typeface="+mn-lt"/>
              </a:rPr>
              <a:t>the </a:t>
            </a:r>
            <a:r>
              <a:rPr lang="en-US" sz="1100" i="0" baseline="0" dirty="0" err="1" smtClean="0">
                <a:latin typeface="+mn-lt"/>
              </a:rPr>
              <a:t>Tremex</a:t>
            </a:r>
            <a:r>
              <a:rPr lang="en-US" sz="1100" i="0" baseline="0" dirty="0" smtClean="0">
                <a:latin typeface="+mn-lt"/>
              </a:rPr>
              <a:t> wood wasp, is</a:t>
            </a:r>
            <a:r>
              <a:rPr lang="en-US" sz="1100" dirty="0" smtClean="0">
                <a:latin typeface="+mn-lt"/>
              </a:rPr>
              <a:t> an invasive insect that attacks many hardwood tree</a:t>
            </a:r>
            <a:r>
              <a:rPr lang="en-US" sz="1100" baseline="0" dirty="0" smtClean="0">
                <a:latin typeface="+mn-lt"/>
              </a:rPr>
              <a:t> families that are common in the</a:t>
            </a:r>
            <a:r>
              <a:rPr lang="en-US" sz="1100" dirty="0" smtClean="0">
                <a:latin typeface="+mn-lt"/>
              </a:rPr>
              <a:t> US. </a:t>
            </a:r>
          </a:p>
          <a:p>
            <a:pPr defTabSz="915678">
              <a:defRPr/>
            </a:pPr>
            <a:endParaRPr lang="en-US" sz="1100" dirty="0" smtClean="0">
              <a:latin typeface="+mn-lt"/>
            </a:endParaRPr>
          </a:p>
          <a:p>
            <a:pPr defTabSz="915678">
              <a:defRPr/>
            </a:pPr>
            <a:r>
              <a:rPr lang="en-US" sz="1100" dirty="0" smtClean="0">
                <a:latin typeface="+mn-lt"/>
              </a:rPr>
              <a:t>In its home range, the </a:t>
            </a:r>
            <a:r>
              <a:rPr lang="en-US" sz="1100" dirty="0" err="1" smtClean="0">
                <a:latin typeface="+mn-lt"/>
              </a:rPr>
              <a:t>Tremex</a:t>
            </a:r>
            <a:r>
              <a:rPr lang="en-US" sz="1100" dirty="0" smtClean="0">
                <a:latin typeface="+mn-lt"/>
              </a:rPr>
              <a:t> wood wasp is not a serious pest;</a:t>
            </a:r>
            <a:r>
              <a:rPr lang="en-US" sz="1100" baseline="0" dirty="0" smtClean="0">
                <a:latin typeface="+mn-lt"/>
              </a:rPr>
              <a:t> there it attacks weakened or recently killed trees. Outside of its native range, however, it has been known to attack healthy trees.</a:t>
            </a:r>
            <a:endParaRPr lang="en-US" sz="1100" i="1" dirty="0" smtClean="0">
              <a:latin typeface="+mn-lt"/>
            </a:endParaRPr>
          </a:p>
        </p:txBody>
      </p:sp>
      <p:sp>
        <p:nvSpPr>
          <p:cNvPr id="4" name="Slide Number Placeholder 3"/>
          <p:cNvSpPr>
            <a:spLocks noGrp="1"/>
          </p:cNvSpPr>
          <p:nvPr>
            <p:ph type="sldNum" sz="quarter" idx="10"/>
          </p:nvPr>
        </p:nvSpPr>
        <p:spPr/>
        <p:txBody>
          <a:bodyPr/>
          <a:lstStyle/>
          <a:p>
            <a:fld id="{EBB57A5C-E37E-4CC4-ADA7-F5AB6AC80008}" type="slidenum">
              <a:rPr lang="en-US" smtClean="0"/>
              <a:pPr/>
              <a:t>2</a:t>
            </a:fld>
            <a:endParaRPr lang="en-US" dirty="0"/>
          </a:p>
        </p:txBody>
      </p:sp>
      <p:sp>
        <p:nvSpPr>
          <p:cNvPr id="6" name="Date Placeholder 5"/>
          <p:cNvSpPr>
            <a:spLocks noGrp="1"/>
          </p:cNvSpPr>
          <p:nvPr>
            <p:ph type="dt" idx="12"/>
          </p:nvPr>
        </p:nvSpPr>
        <p:spPr/>
        <p:txBody>
          <a:bodyPr/>
          <a:lstStyle/>
          <a:p>
            <a:fld id="{CF887F4E-0C8B-4D26-BD01-404F7F1774AC}" type="datetime1">
              <a:rPr lang="en-US" smtClean="0"/>
              <a:t>4/11/2016</a:t>
            </a:fld>
            <a:endParaRPr lang="en-US" dirty="0"/>
          </a:p>
        </p:txBody>
      </p:sp>
    </p:spTree>
    <p:extLst>
      <p:ext uri="{BB962C8B-B14F-4D97-AF65-F5344CB8AC3E}">
        <p14:creationId xmlns:p14="http://schemas.microsoft.com/office/powerpoint/2010/main" val="3437000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78">
              <a:defRPr/>
            </a:pPr>
            <a:r>
              <a:rPr lang="en-US" i="1" dirty="0" err="1" smtClean="0">
                <a:solidFill>
                  <a:schemeClr val="tx1"/>
                </a:solidFill>
              </a:rPr>
              <a:t>Tremex</a:t>
            </a:r>
            <a:r>
              <a:rPr lang="en-US" i="1" baseline="0" dirty="0" smtClean="0">
                <a:solidFill>
                  <a:schemeClr val="tx1"/>
                </a:solidFill>
              </a:rPr>
              <a:t> </a:t>
            </a:r>
            <a:r>
              <a:rPr lang="en-US" i="1" baseline="0" dirty="0" err="1" smtClean="0">
                <a:solidFill>
                  <a:schemeClr val="tx1"/>
                </a:solidFill>
              </a:rPr>
              <a:t>fuscicornis</a:t>
            </a:r>
            <a:r>
              <a:rPr lang="en-US" i="1" baseline="0" dirty="0" smtClean="0">
                <a:solidFill>
                  <a:schemeClr val="tx1"/>
                </a:solidFill>
              </a:rPr>
              <a:t> </a:t>
            </a:r>
            <a:r>
              <a:rPr lang="en-US" dirty="0" smtClean="0">
                <a:solidFill>
                  <a:schemeClr val="tx1"/>
                </a:solidFill>
              </a:rPr>
              <a:t>looks very similar to our native </a:t>
            </a:r>
            <a:r>
              <a:rPr lang="en-US" dirty="0" err="1" smtClean="0">
                <a:solidFill>
                  <a:schemeClr val="tx1"/>
                </a:solidFill>
              </a:rPr>
              <a:t>siricid</a:t>
            </a:r>
            <a:r>
              <a:rPr lang="en-US" dirty="0" smtClean="0">
                <a:solidFill>
                  <a:schemeClr val="tx1"/>
                </a:solidFill>
              </a:rPr>
              <a:t> wasps,</a:t>
            </a:r>
            <a:r>
              <a:rPr lang="en-US" baseline="0" dirty="0" smtClean="0">
                <a:solidFill>
                  <a:schemeClr val="tx1"/>
                </a:solidFill>
              </a:rPr>
              <a:t> therefore, suspect individuals </a:t>
            </a:r>
            <a:r>
              <a:rPr lang="en-US" dirty="0" smtClean="0">
                <a:solidFill>
                  <a:schemeClr val="tx1"/>
                </a:solidFill>
              </a:rPr>
              <a:t>should be confirmed by a taxonomist with expertise</a:t>
            </a:r>
            <a:r>
              <a:rPr lang="en-US" baseline="0" dirty="0" smtClean="0">
                <a:solidFill>
                  <a:schemeClr val="tx1"/>
                </a:solidFill>
              </a:rPr>
              <a:t> in the family </a:t>
            </a:r>
            <a:r>
              <a:rPr lang="en-US" baseline="0" dirty="0" err="1" smtClean="0">
                <a:solidFill>
                  <a:schemeClr val="tx1"/>
                </a:solidFill>
              </a:rPr>
              <a:t>Siricidae</a:t>
            </a:r>
            <a:r>
              <a:rPr lang="en-US" dirty="0" smtClean="0">
                <a:solidFill>
                  <a:schemeClr val="tx1"/>
                </a:solidFill>
              </a:rPr>
              <a:t>. </a:t>
            </a:r>
          </a:p>
          <a:p>
            <a:pPr defTabSz="915678">
              <a:defRPr/>
            </a:pPr>
            <a:endParaRPr lang="en-US" dirty="0" smtClean="0">
              <a:solidFill>
                <a:schemeClr val="tx1"/>
              </a:solidFill>
            </a:endParaRPr>
          </a:p>
          <a:p>
            <a:pPr defTabSz="915678">
              <a:defRPr/>
            </a:pPr>
            <a:endParaRPr lang="en-US" dirty="0" smtClean="0">
              <a:solidFill>
                <a:schemeClr val="tx1"/>
              </a:solidFill>
            </a:endParaRPr>
          </a:p>
        </p:txBody>
      </p:sp>
      <p:sp>
        <p:nvSpPr>
          <p:cNvPr id="4" name="Date Placeholder 3"/>
          <p:cNvSpPr>
            <a:spLocks noGrp="1"/>
          </p:cNvSpPr>
          <p:nvPr>
            <p:ph type="dt" idx="10"/>
          </p:nvPr>
        </p:nvSpPr>
        <p:spPr/>
        <p:txBody>
          <a:bodyPr/>
          <a:lstStyle/>
          <a:p>
            <a:fld id="{42083E33-31B8-424B-B389-6CCC3ECF9B49}" type="datetime1">
              <a:rPr lang="en-US" smtClean="0"/>
              <a:t>4/11/2016</a:t>
            </a:fld>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20</a:t>
            </a:fld>
            <a:endParaRPr lang="en-US" dirty="0"/>
          </a:p>
        </p:txBody>
      </p:sp>
    </p:spTree>
    <p:extLst>
      <p:ext uri="{BB962C8B-B14F-4D97-AF65-F5344CB8AC3E}">
        <p14:creationId xmlns:p14="http://schemas.microsoft.com/office/powerpoint/2010/main" val="1944464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olidFill>
                  <a:schemeClr val="tx1"/>
                </a:solidFill>
              </a:rPr>
              <a:t>Adults have two pairs of wings, a broad waist and long abdomen. </a:t>
            </a:r>
            <a:r>
              <a:rPr lang="en-US" baseline="0" dirty="0" err="1" smtClean="0">
                <a:solidFill>
                  <a:schemeClr val="tx1"/>
                </a:solidFill>
              </a:rPr>
              <a:t>Siricids</a:t>
            </a:r>
            <a:r>
              <a:rPr lang="en-US" baseline="0" dirty="0" smtClean="0">
                <a:solidFill>
                  <a:schemeClr val="tx1"/>
                </a:solidFill>
              </a:rPr>
              <a:t> have threadlike antennae and a spine at the tip of their abdomen which gives them the common name “horntail.” Both males and females have this feature.</a:t>
            </a:r>
          </a:p>
          <a:p>
            <a:endParaRPr lang="en-US" baseline="0" dirty="0" smtClean="0">
              <a:solidFill>
                <a:schemeClr val="tx1"/>
              </a:solidFill>
            </a:endParaRPr>
          </a:p>
          <a:p>
            <a:r>
              <a:rPr lang="en-US" baseline="0" dirty="0" smtClean="0">
                <a:solidFill>
                  <a:schemeClr val="tx1"/>
                </a:solidFill>
              </a:rPr>
              <a:t>Color is often used as a diagnostic feature to distinguish species of wood wasps but there is still a lot of variation between individuals. </a:t>
            </a:r>
          </a:p>
          <a:p>
            <a:endParaRPr lang="en-US" baseline="0" dirty="0" smtClean="0">
              <a:solidFill>
                <a:schemeClr val="tx1"/>
              </a:solidFill>
            </a:endParaRPr>
          </a:p>
          <a:p>
            <a:r>
              <a:rPr lang="en-US" baseline="0" dirty="0" smtClean="0">
                <a:solidFill>
                  <a:schemeClr val="tx1"/>
                </a:solidFill>
              </a:rPr>
              <a:t>Quality of food source plays a role in the size of individuals so is quite variable and not a useful diagnostic feature. Typically individuals are </a:t>
            </a:r>
            <a:r>
              <a:rPr lang="en-US" baseline="0" smtClean="0">
                <a:solidFill>
                  <a:schemeClr val="tx1"/>
                </a:solidFill>
              </a:rPr>
              <a:t>over 20 mm </a:t>
            </a:r>
            <a:r>
              <a:rPr lang="en-US" baseline="0" dirty="0" smtClean="0">
                <a:solidFill>
                  <a:schemeClr val="tx1"/>
                </a:solidFill>
              </a:rPr>
              <a:t>long, with some females </a:t>
            </a:r>
            <a:r>
              <a:rPr lang="en-US" baseline="0" smtClean="0">
                <a:solidFill>
                  <a:schemeClr val="tx1"/>
                </a:solidFill>
              </a:rPr>
              <a:t>measuring 45 mm </a:t>
            </a:r>
            <a:r>
              <a:rPr lang="en-US" baseline="0" dirty="0" smtClean="0">
                <a:solidFill>
                  <a:schemeClr val="tx1"/>
                </a:solidFill>
              </a:rPr>
              <a:t>with their ovipositor. Only female wasps have an ovipositor which is long and non-retractable and adapted for piercing wood. The ovipositor is protected by a sheath.</a:t>
            </a:r>
          </a:p>
          <a:p>
            <a:endParaRPr lang="en-US" baseline="0" dirty="0" smtClean="0">
              <a:solidFill>
                <a:schemeClr val="tx1"/>
              </a:solidFill>
            </a:endParaRPr>
          </a:p>
          <a:p>
            <a:r>
              <a:rPr lang="en-US" i="1" baseline="0" dirty="0" err="1" smtClean="0">
                <a:solidFill>
                  <a:schemeClr val="tx1"/>
                </a:solidFill>
              </a:rPr>
              <a:t>Tremex</a:t>
            </a:r>
            <a:r>
              <a:rPr lang="en-US" baseline="0" dirty="0" smtClean="0">
                <a:solidFill>
                  <a:schemeClr val="tx1"/>
                </a:solidFill>
              </a:rPr>
              <a:t> spp. are only found on hardwood trees.</a:t>
            </a:r>
            <a:endParaRPr lang="en-US" dirty="0">
              <a:solidFill>
                <a:schemeClr val="tx1"/>
              </a:solidFill>
            </a:endParaRPr>
          </a:p>
        </p:txBody>
      </p:sp>
      <p:sp>
        <p:nvSpPr>
          <p:cNvPr id="5" name="Slide Number Placeholder 4"/>
          <p:cNvSpPr>
            <a:spLocks noGrp="1"/>
          </p:cNvSpPr>
          <p:nvPr>
            <p:ph type="sldNum" sz="quarter" idx="11"/>
          </p:nvPr>
        </p:nvSpPr>
        <p:spPr/>
        <p:txBody>
          <a:bodyPr/>
          <a:lstStyle/>
          <a:p>
            <a:fld id="{EBB57A5C-E37E-4CC4-ADA7-F5AB6AC80008}" type="slidenum">
              <a:rPr lang="en-US" smtClean="0"/>
              <a:pPr/>
              <a:t>21</a:t>
            </a:fld>
            <a:endParaRPr lang="en-US" dirty="0"/>
          </a:p>
        </p:txBody>
      </p:sp>
      <p:sp>
        <p:nvSpPr>
          <p:cNvPr id="6" name="Date Placeholder 5"/>
          <p:cNvSpPr>
            <a:spLocks noGrp="1"/>
          </p:cNvSpPr>
          <p:nvPr>
            <p:ph type="dt" idx="12"/>
          </p:nvPr>
        </p:nvSpPr>
        <p:spPr/>
        <p:txBody>
          <a:bodyPr/>
          <a:lstStyle/>
          <a:p>
            <a:fld id="{FACA40D9-2C29-4E93-B5ED-7BEC801D1042}" type="datetime1">
              <a:rPr lang="en-US" smtClean="0"/>
              <a:t>4/11/2016</a:t>
            </a:fld>
            <a:endParaRPr lang="en-US" dirty="0"/>
          </a:p>
        </p:txBody>
      </p:sp>
    </p:spTree>
    <p:extLst>
      <p:ext uri="{BB962C8B-B14F-4D97-AF65-F5344CB8AC3E}">
        <p14:creationId xmlns:p14="http://schemas.microsoft.com/office/powerpoint/2010/main" val="1831196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solidFill>
                  <a:schemeClr val="tx1"/>
                </a:solidFill>
              </a:rPr>
              <a:t>Tremex</a:t>
            </a:r>
            <a:r>
              <a:rPr lang="en-US" baseline="0" dirty="0" smtClean="0">
                <a:solidFill>
                  <a:schemeClr val="tx1"/>
                </a:solidFill>
              </a:rPr>
              <a:t> females have a dark head and thorax with a banded abdomen of orange-yellow and black. They have amber colored wings that are lighter than the males. </a:t>
            </a:r>
          </a:p>
          <a:p>
            <a:endParaRPr lang="en-US" baseline="0" dirty="0" smtClean="0">
              <a:solidFill>
                <a:schemeClr val="tx1"/>
              </a:solidFill>
            </a:endParaRPr>
          </a:p>
          <a:p>
            <a:r>
              <a:rPr lang="en-US" baseline="0" dirty="0" smtClean="0">
                <a:solidFill>
                  <a:schemeClr val="tx1"/>
                </a:solidFill>
              </a:rPr>
              <a:t>Males are all black (head, thorax, abdomen, antennae and legs) with dark amber or brown wings.</a:t>
            </a:r>
            <a:endParaRPr lang="en-US" dirty="0">
              <a:solidFill>
                <a:schemeClr val="tx1"/>
              </a:solidFill>
            </a:endParaRPr>
          </a:p>
        </p:txBody>
      </p:sp>
      <p:sp>
        <p:nvSpPr>
          <p:cNvPr id="5" name="Slide Number Placeholder 4"/>
          <p:cNvSpPr>
            <a:spLocks noGrp="1"/>
          </p:cNvSpPr>
          <p:nvPr>
            <p:ph type="sldNum" sz="quarter" idx="11"/>
          </p:nvPr>
        </p:nvSpPr>
        <p:spPr/>
        <p:txBody>
          <a:bodyPr/>
          <a:lstStyle/>
          <a:p>
            <a:fld id="{EBB57A5C-E37E-4CC4-ADA7-F5AB6AC80008}" type="slidenum">
              <a:rPr lang="en-US" smtClean="0"/>
              <a:pPr/>
              <a:t>22</a:t>
            </a:fld>
            <a:endParaRPr lang="en-US" dirty="0"/>
          </a:p>
        </p:txBody>
      </p:sp>
      <p:sp>
        <p:nvSpPr>
          <p:cNvPr id="6" name="Date Placeholder 5"/>
          <p:cNvSpPr>
            <a:spLocks noGrp="1"/>
          </p:cNvSpPr>
          <p:nvPr>
            <p:ph type="dt" idx="12"/>
          </p:nvPr>
        </p:nvSpPr>
        <p:spPr/>
        <p:txBody>
          <a:bodyPr/>
          <a:lstStyle/>
          <a:p>
            <a:fld id="{7A2726BC-005A-43B0-8503-6B1FDC07D794}" type="datetime1">
              <a:rPr lang="en-US" smtClean="0"/>
              <a:t>4/11/2016</a:t>
            </a:fld>
            <a:endParaRPr lang="en-US" dirty="0"/>
          </a:p>
        </p:txBody>
      </p:sp>
    </p:spTree>
    <p:extLst>
      <p:ext uri="{BB962C8B-B14F-4D97-AF65-F5344CB8AC3E}">
        <p14:creationId xmlns:p14="http://schemas.microsoft.com/office/powerpoint/2010/main" val="3411977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Tremex</a:t>
            </a:r>
            <a:r>
              <a:rPr lang="en-US" dirty="0" smtClean="0"/>
              <a:t> can</a:t>
            </a:r>
            <a:r>
              <a:rPr lang="en-US" baseline="0" dirty="0" smtClean="0"/>
              <a:t> be separated from other genera of </a:t>
            </a:r>
            <a:r>
              <a:rPr lang="en-US" baseline="0" dirty="0" err="1" smtClean="0"/>
              <a:t>siricids</a:t>
            </a:r>
            <a:r>
              <a:rPr lang="en-US" baseline="0" dirty="0" smtClean="0"/>
              <a:t> by the number of antennal segments they have: 14–15 segments. Additionally, they do not have long yellow hairs on their bodies.</a:t>
            </a:r>
            <a:endParaRPr lang="en-US" dirty="0" smtClean="0"/>
          </a:p>
          <a:p>
            <a:endParaRPr lang="en-US" dirty="0" smtClean="0"/>
          </a:p>
          <a:p>
            <a:r>
              <a:rPr lang="en-US" dirty="0" smtClean="0"/>
              <a:t>The species</a:t>
            </a:r>
            <a:r>
              <a:rPr lang="en-US" baseline="0" dirty="0" smtClean="0"/>
              <a:t> most similar to </a:t>
            </a:r>
            <a:r>
              <a:rPr lang="en-US" i="1" baseline="0" dirty="0" err="1" smtClean="0"/>
              <a:t>Tremex</a:t>
            </a:r>
            <a:r>
              <a:rPr lang="en-US" i="1" baseline="0" dirty="0" smtClean="0"/>
              <a:t> </a:t>
            </a:r>
            <a:r>
              <a:rPr lang="en-US" i="1" baseline="0" dirty="0" err="1" smtClean="0"/>
              <a:t>fuscicornis</a:t>
            </a:r>
            <a:r>
              <a:rPr lang="en-US" i="1" baseline="0" dirty="0" smtClean="0"/>
              <a:t> </a:t>
            </a:r>
            <a:r>
              <a:rPr lang="en-US" baseline="0" dirty="0" smtClean="0"/>
              <a:t>is the native pigeon </a:t>
            </a:r>
            <a:r>
              <a:rPr lang="en-US" baseline="0" dirty="0" err="1" smtClean="0"/>
              <a:t>Tremex</a:t>
            </a:r>
            <a:r>
              <a:rPr lang="en-US" baseline="0" dirty="0" smtClean="0"/>
              <a:t> wood wasp. Here you see the pigeon </a:t>
            </a:r>
            <a:r>
              <a:rPr lang="en-US" baseline="0" dirty="0" err="1" smtClean="0"/>
              <a:t>Tremex</a:t>
            </a:r>
            <a:r>
              <a:rPr lang="en-US" baseline="0" dirty="0" smtClean="0"/>
              <a:t> below </a:t>
            </a:r>
            <a:r>
              <a:rPr lang="en-US" i="1" baseline="0" dirty="0" err="1" smtClean="0"/>
              <a:t>Tremex</a:t>
            </a:r>
            <a:r>
              <a:rPr lang="en-US" i="1" baseline="0" dirty="0" smtClean="0"/>
              <a:t> </a:t>
            </a:r>
            <a:r>
              <a:rPr lang="en-US" i="1" baseline="0" dirty="0" err="1" smtClean="0"/>
              <a:t>fuscicornis</a:t>
            </a:r>
            <a:r>
              <a:rPr lang="en-US" baseline="0" dirty="0" smtClean="0"/>
              <a:t>.  They are remarkably similar, and pigeon </a:t>
            </a:r>
            <a:r>
              <a:rPr lang="en-US" baseline="0" dirty="0" err="1" smtClean="0"/>
              <a:t>Tremex</a:t>
            </a:r>
            <a:r>
              <a:rPr lang="en-US" baseline="0" dirty="0" smtClean="0"/>
              <a:t> are fairly common in North America. </a:t>
            </a:r>
          </a:p>
          <a:p>
            <a:endParaRPr lang="en-US" baseline="0" dirty="0" smtClean="0"/>
          </a:p>
          <a:p>
            <a:endParaRPr lang="en-US" dirty="0"/>
          </a:p>
        </p:txBody>
      </p:sp>
      <p:sp>
        <p:nvSpPr>
          <p:cNvPr id="4" name="Date Placeholder 3"/>
          <p:cNvSpPr>
            <a:spLocks noGrp="1"/>
          </p:cNvSpPr>
          <p:nvPr>
            <p:ph type="dt" idx="10"/>
          </p:nvPr>
        </p:nvSpPr>
        <p:spPr/>
        <p:txBody>
          <a:bodyPr/>
          <a:lstStyle/>
          <a:p>
            <a:fld id="{B81446EF-9354-4045-BDB2-90445B341D71}" type="datetime1">
              <a:rPr lang="en-US" smtClean="0"/>
              <a:t>4/11/2016</a:t>
            </a:fld>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23</a:t>
            </a:fld>
            <a:endParaRPr lang="en-US" dirty="0"/>
          </a:p>
        </p:txBody>
      </p:sp>
    </p:spTree>
    <p:extLst>
      <p:ext uri="{BB962C8B-B14F-4D97-AF65-F5344CB8AC3E}">
        <p14:creationId xmlns:p14="http://schemas.microsoft.com/office/powerpoint/2010/main" val="1865015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are not likely to come across </a:t>
            </a:r>
            <a:r>
              <a:rPr lang="en-US" dirty="0" err="1" smtClean="0"/>
              <a:t>siricid</a:t>
            </a:r>
            <a:r>
              <a:rPr lang="en-US" dirty="0" smtClean="0"/>
              <a:t> eggs because they are inserted into the cambium</a:t>
            </a:r>
            <a:r>
              <a:rPr lang="en-US" baseline="0" dirty="0" smtClean="0"/>
              <a:t> of host trees. However, they are </a:t>
            </a:r>
            <a:r>
              <a:rPr lang="en-US" dirty="0" smtClean="0"/>
              <a:t>white, cylindrical</a:t>
            </a:r>
            <a:r>
              <a:rPr lang="en-US" baseline="0" dirty="0" smtClean="0"/>
              <a:t> and </a:t>
            </a:r>
            <a:r>
              <a:rPr lang="en-US" dirty="0" smtClean="0"/>
              <a:t>1–2mm.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Larvae are creamy</a:t>
            </a:r>
            <a:r>
              <a:rPr lang="en-US" baseline="0" dirty="0" smtClean="0"/>
              <a:t> white and soft-bodied, with distinct mandibles and a spine at the posterior end of abdomen.</a:t>
            </a:r>
          </a:p>
          <a:p>
            <a:endParaRPr lang="en-US" dirty="0"/>
          </a:p>
        </p:txBody>
      </p:sp>
      <p:sp>
        <p:nvSpPr>
          <p:cNvPr id="4" name="Date Placeholder 3"/>
          <p:cNvSpPr>
            <a:spLocks noGrp="1"/>
          </p:cNvSpPr>
          <p:nvPr>
            <p:ph type="dt" idx="10"/>
          </p:nvPr>
        </p:nvSpPr>
        <p:spPr/>
        <p:txBody>
          <a:bodyPr/>
          <a:lstStyle/>
          <a:p>
            <a:fld id="{EE679306-B6DA-4F1C-B9FA-F52A2399E5AC}" type="datetime1">
              <a:rPr lang="en-US" smtClean="0"/>
              <a:t>4/11/2016</a:t>
            </a:fld>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24</a:t>
            </a:fld>
            <a:endParaRPr lang="en-US" dirty="0"/>
          </a:p>
        </p:txBody>
      </p:sp>
    </p:spTree>
    <p:extLst>
      <p:ext uri="{BB962C8B-B14F-4D97-AF65-F5344CB8AC3E}">
        <p14:creationId xmlns:p14="http://schemas.microsoft.com/office/powerpoint/2010/main" val="3530620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Pupae have distinct antennae and fully developed legs. Creamy white initially darkening as they complete pupation. </a:t>
            </a:r>
          </a:p>
          <a:p>
            <a:endParaRPr lang="en-US" baseline="0" dirty="0" smtClean="0"/>
          </a:p>
          <a:p>
            <a:endParaRPr lang="en-US" dirty="0"/>
          </a:p>
        </p:txBody>
      </p:sp>
      <p:sp>
        <p:nvSpPr>
          <p:cNvPr id="4" name="Date Placeholder 3"/>
          <p:cNvSpPr>
            <a:spLocks noGrp="1"/>
          </p:cNvSpPr>
          <p:nvPr>
            <p:ph type="dt" idx="10"/>
          </p:nvPr>
        </p:nvSpPr>
        <p:spPr/>
        <p:txBody>
          <a:bodyPr/>
          <a:lstStyle/>
          <a:p>
            <a:fld id="{7C9B1AB8-2805-43AC-B0D7-8D5114A6A074}" type="datetime1">
              <a:rPr lang="en-US" smtClean="0"/>
              <a:t>4/11/2016</a:t>
            </a:fld>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25</a:t>
            </a:fld>
            <a:endParaRPr lang="en-US" dirty="0"/>
          </a:p>
        </p:txBody>
      </p:sp>
    </p:spTree>
    <p:extLst>
      <p:ext uri="{BB962C8B-B14F-4D97-AF65-F5344CB8AC3E}">
        <p14:creationId xmlns:p14="http://schemas.microsoft.com/office/powerpoint/2010/main" val="686374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Host tree is important when identifying </a:t>
            </a:r>
            <a:r>
              <a:rPr lang="en-US" baseline="0" dirty="0" err="1" smtClean="0">
                <a:solidFill>
                  <a:schemeClr val="tx1"/>
                </a:solidFill>
              </a:rPr>
              <a:t>siricid</a:t>
            </a:r>
            <a:r>
              <a:rPr lang="en-US" baseline="0" dirty="0" smtClean="0">
                <a:solidFill>
                  <a:schemeClr val="tx1"/>
                </a:solidFill>
              </a:rPr>
              <a:t> wasps. </a:t>
            </a:r>
            <a:r>
              <a:rPr lang="en-US" b="1" i="1" baseline="0" dirty="0" err="1" smtClean="0">
                <a:solidFill>
                  <a:schemeClr val="tx1"/>
                </a:solidFill>
              </a:rPr>
              <a:t>Sirex</a:t>
            </a:r>
            <a:r>
              <a:rPr lang="en-US" baseline="0" dirty="0" smtClean="0">
                <a:solidFill>
                  <a:schemeClr val="tx1"/>
                </a:solidFill>
              </a:rPr>
              <a:t> spp. feed exclusively in conifers (softwood) while </a:t>
            </a:r>
            <a:r>
              <a:rPr lang="en-US" b="1" i="1" baseline="0" dirty="0" err="1" smtClean="0">
                <a:solidFill>
                  <a:schemeClr val="tx1"/>
                </a:solidFill>
              </a:rPr>
              <a:t>Tremex</a:t>
            </a:r>
            <a:r>
              <a:rPr lang="en-US" baseline="0" dirty="0" smtClean="0">
                <a:solidFill>
                  <a:schemeClr val="tx1"/>
                </a:solidFill>
              </a:rPr>
              <a:t> spp. feed exclusively in hardwood trees. </a:t>
            </a:r>
          </a:p>
          <a:p>
            <a:endParaRPr lang="en-US" dirty="0" smtClean="0">
              <a:solidFill>
                <a:schemeClr val="tx1"/>
              </a:solidFill>
            </a:endParaRPr>
          </a:p>
          <a:p>
            <a:r>
              <a:rPr lang="en-US" dirty="0" smtClean="0">
                <a:solidFill>
                  <a:schemeClr val="tx1"/>
                </a:solidFill>
              </a:rPr>
              <a:t>The primary hosts of </a:t>
            </a:r>
            <a:r>
              <a:rPr lang="en-US" i="1" dirty="0" err="1" smtClean="0">
                <a:solidFill>
                  <a:schemeClr val="tx1"/>
                </a:solidFill>
              </a:rPr>
              <a:t>Tremex</a:t>
            </a:r>
            <a:r>
              <a:rPr lang="en-US" i="1" dirty="0" smtClean="0">
                <a:solidFill>
                  <a:schemeClr val="tx1"/>
                </a:solidFill>
              </a:rPr>
              <a:t> </a:t>
            </a:r>
            <a:r>
              <a:rPr lang="en-US" i="1" dirty="0" err="1" smtClean="0">
                <a:solidFill>
                  <a:schemeClr val="tx1"/>
                </a:solidFill>
              </a:rPr>
              <a:t>fuscicornis</a:t>
            </a:r>
            <a:r>
              <a:rPr lang="en-US" i="1" dirty="0" smtClean="0">
                <a:solidFill>
                  <a:schemeClr val="tx1"/>
                </a:solidFill>
              </a:rPr>
              <a:t> </a:t>
            </a:r>
            <a:r>
              <a:rPr lang="en-US" dirty="0" smtClean="0">
                <a:solidFill>
                  <a:schemeClr val="tx1"/>
                </a:solidFill>
              </a:rPr>
              <a:t>are poplars</a:t>
            </a:r>
            <a:r>
              <a:rPr lang="en-US" baseline="0" dirty="0" smtClean="0">
                <a:solidFill>
                  <a:schemeClr val="tx1"/>
                </a:solidFill>
              </a:rPr>
              <a:t> and willows</a:t>
            </a:r>
            <a:r>
              <a:rPr lang="en-US" dirty="0" smtClean="0">
                <a:solidFill>
                  <a:schemeClr val="tx1"/>
                </a:solidFill>
              </a:rPr>
              <a:t>.</a:t>
            </a:r>
            <a:r>
              <a:rPr lang="en-US" baseline="0" dirty="0" smtClean="0">
                <a:solidFill>
                  <a:schemeClr val="tx1"/>
                </a:solidFill>
              </a:rPr>
              <a:t> </a:t>
            </a:r>
            <a:r>
              <a:rPr lang="en-US" dirty="0" smtClean="0">
                <a:solidFill>
                  <a:schemeClr val="tx1"/>
                </a:solidFill>
              </a:rPr>
              <a:t>In</a:t>
            </a:r>
            <a:r>
              <a:rPr lang="en-US" baseline="0" dirty="0" smtClean="0">
                <a:solidFill>
                  <a:schemeClr val="tx1"/>
                </a:solidFill>
              </a:rPr>
              <a:t> Chile, the species that is being most damaged by </a:t>
            </a:r>
            <a:r>
              <a:rPr lang="en-US" i="1" baseline="0" dirty="0" smtClean="0">
                <a:solidFill>
                  <a:schemeClr val="tx1"/>
                </a:solidFill>
              </a:rPr>
              <a:t>T. </a:t>
            </a:r>
            <a:r>
              <a:rPr lang="en-US" i="1" baseline="0" dirty="0" err="1" smtClean="0">
                <a:solidFill>
                  <a:schemeClr val="tx1"/>
                </a:solidFill>
              </a:rPr>
              <a:t>fuscicornis</a:t>
            </a:r>
            <a:r>
              <a:rPr lang="en-US" i="1" baseline="0" dirty="0" smtClean="0">
                <a:solidFill>
                  <a:schemeClr val="tx1"/>
                </a:solidFill>
              </a:rPr>
              <a:t> </a:t>
            </a:r>
            <a:r>
              <a:rPr lang="en-US" baseline="0" dirty="0" smtClean="0">
                <a:solidFill>
                  <a:schemeClr val="tx1"/>
                </a:solidFill>
              </a:rPr>
              <a:t>is the poplar used in urban areas and windbreaks on agricultural land.  The </a:t>
            </a:r>
            <a:r>
              <a:rPr lang="en-US" baseline="0" dirty="0" err="1" smtClean="0">
                <a:solidFill>
                  <a:schemeClr val="tx1"/>
                </a:solidFill>
              </a:rPr>
              <a:t>Tremex</a:t>
            </a:r>
            <a:r>
              <a:rPr lang="en-US" baseline="0" dirty="0" smtClean="0">
                <a:solidFill>
                  <a:schemeClr val="tx1"/>
                </a:solidFill>
              </a:rPr>
              <a:t> wood wasp is a generalist, though, and can feed on many secondary species including many of our natives as well as </a:t>
            </a:r>
            <a:r>
              <a:rPr lang="en-US" baseline="0" dirty="0" err="1" smtClean="0">
                <a:solidFill>
                  <a:schemeClr val="tx1"/>
                </a:solidFill>
              </a:rPr>
              <a:t>agronomically</a:t>
            </a:r>
            <a:r>
              <a:rPr lang="en-US" baseline="0" dirty="0" smtClean="0">
                <a:solidFill>
                  <a:schemeClr val="tx1"/>
                </a:solidFill>
              </a:rPr>
              <a:t> important species such as apple, pear and maple.</a:t>
            </a:r>
            <a:endParaRPr lang="en-US" dirty="0" smtClean="0">
              <a:solidFill>
                <a:schemeClr val="tx1"/>
              </a:solidFill>
            </a:endParaRPr>
          </a:p>
          <a:p>
            <a:endParaRPr lang="en-US" dirty="0" smtClean="0">
              <a:solidFill>
                <a:schemeClr val="tx1"/>
              </a:solidFill>
            </a:endParaRPr>
          </a:p>
        </p:txBody>
      </p:sp>
      <p:sp>
        <p:nvSpPr>
          <p:cNvPr id="5" name="Slide Number Placeholder 4"/>
          <p:cNvSpPr>
            <a:spLocks noGrp="1"/>
          </p:cNvSpPr>
          <p:nvPr>
            <p:ph type="sldNum" sz="quarter" idx="11"/>
          </p:nvPr>
        </p:nvSpPr>
        <p:spPr/>
        <p:txBody>
          <a:bodyPr/>
          <a:lstStyle/>
          <a:p>
            <a:fld id="{EBB57A5C-E37E-4CC4-ADA7-F5AB6AC80008}" type="slidenum">
              <a:rPr lang="en-US" smtClean="0"/>
              <a:pPr/>
              <a:t>26</a:t>
            </a:fld>
            <a:endParaRPr lang="en-US" dirty="0"/>
          </a:p>
        </p:txBody>
      </p:sp>
      <p:sp>
        <p:nvSpPr>
          <p:cNvPr id="6" name="Date Placeholder 5"/>
          <p:cNvSpPr>
            <a:spLocks noGrp="1"/>
          </p:cNvSpPr>
          <p:nvPr>
            <p:ph type="dt" idx="12"/>
          </p:nvPr>
        </p:nvSpPr>
        <p:spPr/>
        <p:txBody>
          <a:bodyPr/>
          <a:lstStyle/>
          <a:p>
            <a:fld id="{9DB711C6-F42B-487D-AFBA-AFC2BEBCB105}" type="datetime1">
              <a:rPr lang="en-US" smtClean="0"/>
              <a:t>4/11/2016</a:t>
            </a:fld>
            <a:endParaRPr lang="en-US" dirty="0"/>
          </a:p>
        </p:txBody>
      </p:sp>
    </p:spTree>
    <p:extLst>
      <p:ext uri="{BB962C8B-B14F-4D97-AF65-F5344CB8AC3E}">
        <p14:creationId xmlns:p14="http://schemas.microsoft.com/office/powerpoint/2010/main" val="2730652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78">
              <a:defRPr/>
            </a:pPr>
            <a:r>
              <a:rPr lang="en-US" baseline="0" dirty="0" smtClean="0"/>
              <a:t>Other pests and diseases as well as abiotic disorders such as drought can cause similar symptoms to those caused by </a:t>
            </a:r>
            <a:r>
              <a:rPr lang="en-US" baseline="0" dirty="0" err="1" smtClean="0"/>
              <a:t>Tremex</a:t>
            </a:r>
            <a:r>
              <a:rPr lang="en-US" baseline="0" dirty="0" smtClean="0"/>
              <a:t> wood wasp. Additionally, signs caused by the native </a:t>
            </a:r>
            <a:r>
              <a:rPr lang="en-US" i="1" baseline="0" dirty="0" err="1" smtClean="0"/>
              <a:t>Tremex</a:t>
            </a:r>
            <a:r>
              <a:rPr lang="en-US" i="1" baseline="0" dirty="0" smtClean="0"/>
              <a:t> </a:t>
            </a:r>
            <a:r>
              <a:rPr lang="en-US" i="1" baseline="0" dirty="0" err="1" smtClean="0"/>
              <a:t>columba</a:t>
            </a:r>
            <a:r>
              <a:rPr lang="en-US" baseline="0" dirty="0" smtClean="0"/>
              <a:t>, will also look the same. </a:t>
            </a:r>
          </a:p>
          <a:p>
            <a:pPr defTabSz="915678">
              <a:defRPr/>
            </a:pPr>
            <a:endParaRPr lang="en-US" baseline="0" dirty="0" smtClean="0"/>
          </a:p>
          <a:p>
            <a:pPr defTabSz="915678">
              <a:defRPr/>
            </a:pPr>
            <a:r>
              <a:rPr lang="en-US" baseline="0" dirty="0" smtClean="0"/>
              <a:t>Life stages of the insect itself or direct evidence of them such as exit holes or galleries are known as “signs”.  Symptoms are the host plant’s response to the presence of the insect, such as leaf drop or lesions.</a:t>
            </a:r>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27</a:t>
            </a:fld>
            <a:endParaRPr lang="en-US" dirty="0"/>
          </a:p>
        </p:txBody>
      </p:sp>
      <p:sp>
        <p:nvSpPr>
          <p:cNvPr id="6" name="Date Placeholder 5"/>
          <p:cNvSpPr>
            <a:spLocks noGrp="1"/>
          </p:cNvSpPr>
          <p:nvPr>
            <p:ph type="dt" idx="12"/>
          </p:nvPr>
        </p:nvSpPr>
        <p:spPr/>
        <p:txBody>
          <a:bodyPr/>
          <a:lstStyle/>
          <a:p>
            <a:fld id="{0728E00B-BD1C-4D87-BCFD-B33CE647A232}" type="datetime1">
              <a:rPr lang="en-US" smtClean="0"/>
              <a:t>4/11/2016</a:t>
            </a:fld>
            <a:endParaRPr lang="en-US" dirty="0"/>
          </a:p>
        </p:txBody>
      </p:sp>
    </p:spTree>
    <p:extLst>
      <p:ext uri="{BB962C8B-B14F-4D97-AF65-F5344CB8AC3E}">
        <p14:creationId xmlns:p14="http://schemas.microsoft.com/office/powerpoint/2010/main" val="494804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smtClean="0"/>
              <a:t>Symptoms of </a:t>
            </a:r>
            <a:r>
              <a:rPr lang="en-US" dirty="0" err="1" smtClean="0"/>
              <a:t>Tremex</a:t>
            </a:r>
            <a:r>
              <a:rPr lang="en-US" dirty="0" smtClean="0"/>
              <a:t> wood wasp include thinning or yellowing foliage,</a:t>
            </a:r>
            <a:r>
              <a:rPr lang="en-US" baseline="0" dirty="0" smtClean="0"/>
              <a:t> branch and crown dieback, and reduced tree growth. Trees under attack may also show bark cracking, loosened bark and breakage resulting in structural weakening.</a:t>
            </a:r>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28</a:t>
            </a:fld>
            <a:endParaRPr lang="en-US" dirty="0"/>
          </a:p>
        </p:txBody>
      </p:sp>
      <p:sp>
        <p:nvSpPr>
          <p:cNvPr id="6" name="Date Placeholder 5"/>
          <p:cNvSpPr>
            <a:spLocks noGrp="1"/>
          </p:cNvSpPr>
          <p:nvPr>
            <p:ph type="dt" idx="12"/>
          </p:nvPr>
        </p:nvSpPr>
        <p:spPr/>
        <p:txBody>
          <a:bodyPr/>
          <a:lstStyle/>
          <a:p>
            <a:fld id="{3F20D508-E54D-4763-840E-9F0B48B9BE32}" type="datetime1">
              <a:rPr lang="en-US" smtClean="0"/>
              <a:t>4/11/2016</a:t>
            </a:fld>
            <a:endParaRPr lang="en-US" dirty="0"/>
          </a:p>
        </p:txBody>
      </p:sp>
    </p:spTree>
    <p:extLst>
      <p:ext uri="{BB962C8B-B14F-4D97-AF65-F5344CB8AC3E}">
        <p14:creationId xmlns:p14="http://schemas.microsoft.com/office/powerpoint/2010/main" val="1598597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78">
              <a:defRPr/>
            </a:pPr>
            <a:r>
              <a:rPr lang="en-US" dirty="0" smtClean="0"/>
              <a:t>Sign</a:t>
            </a:r>
            <a:r>
              <a:rPr lang="en-US" baseline="0" dirty="0" smtClean="0"/>
              <a:t>s of </a:t>
            </a:r>
            <a:r>
              <a:rPr lang="en-US" baseline="0" dirty="0" err="1" smtClean="0"/>
              <a:t>Tremex</a:t>
            </a:r>
            <a:r>
              <a:rPr lang="en-US" baseline="0" dirty="0" smtClean="0"/>
              <a:t> wood wasp include larval galleries that are tightly packed with sawdust-like frass, round exit holes that are fairly shallow (the pupae mature a few centimeters below the bark surface), wasps flying near the crown of the tree during the summer and fall, and detached ovipositors in the bark.  </a:t>
            </a:r>
          </a:p>
          <a:p>
            <a:pPr defTabSz="915678">
              <a:defRPr/>
            </a:pPr>
            <a:endParaRPr lang="en-US" baseline="0" dirty="0" smtClean="0"/>
          </a:p>
          <a:p>
            <a:pPr defTabSz="915678">
              <a:defRPr/>
            </a:pPr>
            <a:r>
              <a:rPr lang="en-US" baseline="0" dirty="0" smtClean="0"/>
              <a:t>As these would be difficult to differentiate from our native </a:t>
            </a:r>
            <a:r>
              <a:rPr lang="en-US" baseline="0" dirty="0" err="1" smtClean="0"/>
              <a:t>Tremex</a:t>
            </a:r>
            <a:r>
              <a:rPr lang="en-US" baseline="0" dirty="0" smtClean="0"/>
              <a:t>, expert ID will be necessary to identify this species.</a:t>
            </a:r>
          </a:p>
          <a:p>
            <a:pPr defTabSz="915678">
              <a:defRPr/>
            </a:pPr>
            <a:endParaRPr lang="en-US" baseline="0" dirty="0" smtClean="0"/>
          </a:p>
          <a:p>
            <a:pPr marL="0" marR="0" indent="0" algn="l" defTabSz="915678" rtl="0" eaLnBrk="1" fontAlgn="auto" latinLnBrk="0" hangingPunct="1">
              <a:lnSpc>
                <a:spcPct val="100000"/>
              </a:lnSpc>
              <a:spcBef>
                <a:spcPts val="0"/>
              </a:spcBef>
              <a:spcAft>
                <a:spcPts val="0"/>
              </a:spcAft>
              <a:buClrTx/>
              <a:buSzTx/>
              <a:buFontTx/>
              <a:buNone/>
              <a:tabLst/>
              <a:defRPr/>
            </a:pPr>
            <a:r>
              <a:rPr lang="en-US" baseline="0" dirty="0" smtClean="0"/>
              <a:t>The wood may be discolored by the symbiont fungus. </a:t>
            </a:r>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29</a:t>
            </a:fld>
            <a:endParaRPr lang="en-US" dirty="0"/>
          </a:p>
        </p:txBody>
      </p:sp>
      <p:sp>
        <p:nvSpPr>
          <p:cNvPr id="6" name="Date Placeholder 5"/>
          <p:cNvSpPr>
            <a:spLocks noGrp="1"/>
          </p:cNvSpPr>
          <p:nvPr>
            <p:ph type="dt" idx="12"/>
          </p:nvPr>
        </p:nvSpPr>
        <p:spPr/>
        <p:txBody>
          <a:bodyPr/>
          <a:lstStyle/>
          <a:p>
            <a:fld id="{E0CBA620-ACF7-4F23-AB38-DB4386807385}" type="datetime1">
              <a:rPr lang="en-US" smtClean="0"/>
              <a:t>4/11/2016</a:t>
            </a:fld>
            <a:endParaRPr lang="en-US" dirty="0"/>
          </a:p>
        </p:txBody>
      </p:sp>
    </p:spTree>
    <p:extLst>
      <p:ext uri="{BB962C8B-B14F-4D97-AF65-F5344CB8AC3E}">
        <p14:creationId xmlns:p14="http://schemas.microsoft.com/office/powerpoint/2010/main" val="2789003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78">
              <a:defRPr/>
            </a:pPr>
            <a:r>
              <a:rPr lang="en-US" sz="1100" dirty="0"/>
              <a:t>This presentation will provide you with a better understanding of </a:t>
            </a:r>
            <a:r>
              <a:rPr lang="en-US" sz="1100" i="1" dirty="0" err="1"/>
              <a:t>Tremex</a:t>
            </a:r>
            <a:r>
              <a:rPr lang="en-US" sz="1100" i="1" dirty="0"/>
              <a:t> </a:t>
            </a:r>
            <a:r>
              <a:rPr lang="en-US" sz="1100" i="1" dirty="0" err="1"/>
              <a:t>fuscicornis</a:t>
            </a:r>
            <a:r>
              <a:rPr lang="en-US" sz="1100" dirty="0"/>
              <a:t>, the </a:t>
            </a:r>
            <a:r>
              <a:rPr lang="en-US" sz="1100" dirty="0" err="1"/>
              <a:t>T</a:t>
            </a:r>
            <a:r>
              <a:rPr lang="en-US" sz="1100" dirty="0" err="1" smtClean="0"/>
              <a:t>remex</a:t>
            </a:r>
            <a:r>
              <a:rPr lang="en-US" sz="1100" dirty="0" smtClean="0"/>
              <a:t> </a:t>
            </a:r>
            <a:r>
              <a:rPr lang="en-US" sz="1100" dirty="0"/>
              <a:t>wood wasp, its potential impact should it be introduced to the US, and the likely pathways for its introduction and spread. </a:t>
            </a:r>
            <a:endParaRPr lang="en-US" sz="1100" dirty="0" smtClean="0"/>
          </a:p>
          <a:p>
            <a:pPr defTabSz="915678">
              <a:defRPr/>
            </a:pPr>
            <a:endParaRPr lang="en-US" sz="1100" dirty="0" smtClean="0"/>
          </a:p>
          <a:p>
            <a:pPr marL="0" marR="0" indent="0" algn="l" defTabSz="915678" rtl="0" eaLnBrk="1" fontAlgn="auto" latinLnBrk="0" hangingPunct="1">
              <a:lnSpc>
                <a:spcPct val="100000"/>
              </a:lnSpc>
              <a:spcBef>
                <a:spcPts val="0"/>
              </a:spcBef>
              <a:spcAft>
                <a:spcPts val="0"/>
              </a:spcAft>
              <a:buClrTx/>
              <a:buSzTx/>
              <a:buFontTx/>
              <a:buNone/>
              <a:tabLst/>
              <a:defRPr/>
            </a:pPr>
            <a:r>
              <a:rPr lang="en-US" sz="1100" dirty="0" smtClean="0"/>
              <a:t>Additionally you will learn how to recognize signs and symptoms caused by this and similar pests and what to do if you suspect an infestation. </a:t>
            </a:r>
          </a:p>
          <a:p>
            <a:pPr defTabSz="915678">
              <a:defRPr/>
            </a:pPr>
            <a:endParaRPr lang="en-US" sz="1100"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3</a:t>
            </a:fld>
            <a:endParaRPr lang="en-US" dirty="0"/>
          </a:p>
        </p:txBody>
      </p:sp>
      <p:sp>
        <p:nvSpPr>
          <p:cNvPr id="6" name="Date Placeholder 5"/>
          <p:cNvSpPr>
            <a:spLocks noGrp="1"/>
          </p:cNvSpPr>
          <p:nvPr>
            <p:ph type="dt" idx="12"/>
          </p:nvPr>
        </p:nvSpPr>
        <p:spPr/>
        <p:txBody>
          <a:bodyPr/>
          <a:lstStyle/>
          <a:p>
            <a:fld id="{CF887F4E-0C8B-4D26-BD01-404F7F1774AC}" type="datetime1">
              <a:rPr lang="en-US" smtClean="0"/>
              <a:t>4/11/2016</a:t>
            </a:fld>
            <a:endParaRPr lang="en-US" dirty="0"/>
          </a:p>
        </p:txBody>
      </p:sp>
    </p:spTree>
    <p:extLst>
      <p:ext uri="{BB962C8B-B14F-4D97-AF65-F5344CB8AC3E}">
        <p14:creationId xmlns:p14="http://schemas.microsoft.com/office/powerpoint/2010/main" val="2677737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78">
              <a:defRPr/>
            </a:pPr>
            <a:r>
              <a:rPr lang="en-US" dirty="0" smtClean="0"/>
              <a:t>It is ideal to be on the lookout</a:t>
            </a:r>
            <a:r>
              <a:rPr lang="en-US" baseline="0" dirty="0" smtClean="0"/>
              <a:t> for </a:t>
            </a:r>
            <a:r>
              <a:rPr lang="en-US" dirty="0" smtClean="0"/>
              <a:t>unusual plant symptoms year round but you</a:t>
            </a:r>
            <a:r>
              <a:rPr lang="en-US" baseline="0" dirty="0" smtClean="0"/>
              <a:t> can use the following tips as a guide for when to look more closely for the symptoms and signs described here.</a:t>
            </a:r>
            <a:r>
              <a:rPr lang="en-US" dirty="0" smtClean="0"/>
              <a:t> </a:t>
            </a:r>
          </a:p>
          <a:p>
            <a:pPr defTabSz="915678">
              <a:defRPr/>
            </a:pPr>
            <a:endParaRPr lang="en-US" dirty="0" smtClean="0"/>
          </a:p>
          <a:p>
            <a:pPr defTabSz="915678">
              <a:defRPr/>
            </a:pPr>
            <a:r>
              <a:rPr lang="en-US" baseline="0" dirty="0" smtClean="0"/>
              <a:t>Within its native range, this pest prefers stressed or dead/dying hardwood trees—however it has been behaving differently in introduced regions, attacking healthy trees in addition to stressed ones.</a:t>
            </a:r>
          </a:p>
          <a:p>
            <a:pPr defTabSz="915678">
              <a:defRPr/>
            </a:pPr>
            <a:endParaRPr lang="en-US" baseline="0" dirty="0" smtClean="0"/>
          </a:p>
          <a:p>
            <a:pPr defTabSz="915678">
              <a:defRPr/>
            </a:pPr>
            <a:r>
              <a:rPr lang="en-US" baseline="0" dirty="0" smtClean="0"/>
              <a:t>Survey trees that are stressed by injury or disease, adverse weather conditions, planted in poor or compacted soils or have been defoliated by another pest such as gypsy moth.</a:t>
            </a:r>
          </a:p>
          <a:p>
            <a:pPr defTabSz="915678">
              <a:defRPr/>
            </a:pPr>
            <a:endParaRPr lang="en-US" baseline="0" dirty="0" smtClean="0"/>
          </a:p>
          <a:p>
            <a:pPr defTabSz="915678">
              <a:defRPr/>
            </a:pPr>
            <a:endParaRPr lang="en-US" baseline="0" dirty="0" smtClean="0"/>
          </a:p>
          <a:p>
            <a:pPr defTabSz="915678">
              <a:defRPr/>
            </a:pPr>
            <a:endParaRPr lang="en-US" dirty="0" smtClean="0"/>
          </a:p>
          <a:p>
            <a:endParaRPr lang="en-US" dirty="0"/>
          </a:p>
        </p:txBody>
      </p:sp>
      <p:sp>
        <p:nvSpPr>
          <p:cNvPr id="4" name="Date Placeholder 3"/>
          <p:cNvSpPr>
            <a:spLocks noGrp="1"/>
          </p:cNvSpPr>
          <p:nvPr>
            <p:ph type="dt" idx="10"/>
          </p:nvPr>
        </p:nvSpPr>
        <p:spPr/>
        <p:txBody>
          <a:bodyPr/>
          <a:lstStyle/>
          <a:p>
            <a:fld id="{B755A6E9-D89F-4994-9EAC-E4BB3F6F66B9}" type="datetime1">
              <a:rPr lang="en-US" smtClean="0"/>
              <a:t>4/11/2016</a:t>
            </a:fld>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30</a:t>
            </a:fld>
            <a:endParaRPr lang="en-US" dirty="0"/>
          </a:p>
        </p:txBody>
      </p:sp>
    </p:spTree>
    <p:extLst>
      <p:ext uri="{BB962C8B-B14F-4D97-AF65-F5344CB8AC3E}">
        <p14:creationId xmlns:p14="http://schemas.microsoft.com/office/powerpoint/2010/main" val="2638444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78">
              <a:defRPr/>
            </a:pPr>
            <a:r>
              <a:rPr lang="en-US" dirty="0" smtClean="0"/>
              <a:t>Examine canopies of host trees for</a:t>
            </a:r>
            <a:r>
              <a:rPr lang="en-US" baseline="0" dirty="0" smtClean="0"/>
              <a:t> symptoms of chlorosis or yellowing foliage and reduced or stunted growth. Examine trunks for necrotic spots. </a:t>
            </a:r>
            <a:endParaRPr lang="en-US" dirty="0"/>
          </a:p>
        </p:txBody>
      </p:sp>
      <p:sp>
        <p:nvSpPr>
          <p:cNvPr id="4" name="Date Placeholder 3"/>
          <p:cNvSpPr>
            <a:spLocks noGrp="1"/>
          </p:cNvSpPr>
          <p:nvPr>
            <p:ph type="dt" idx="10"/>
          </p:nvPr>
        </p:nvSpPr>
        <p:spPr/>
        <p:txBody>
          <a:bodyPr/>
          <a:lstStyle/>
          <a:p>
            <a:fld id="{7075504A-5550-4D27-BA7B-115CD1D52246}" type="datetime1">
              <a:rPr lang="en-US" smtClean="0"/>
              <a:t>4/11/2016</a:t>
            </a:fld>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31</a:t>
            </a:fld>
            <a:endParaRPr lang="en-US" dirty="0"/>
          </a:p>
        </p:txBody>
      </p:sp>
    </p:spTree>
    <p:extLst>
      <p:ext uri="{BB962C8B-B14F-4D97-AF65-F5344CB8AC3E}">
        <p14:creationId xmlns:p14="http://schemas.microsoft.com/office/powerpoint/2010/main" val="2638444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Symptomatic</a:t>
            </a:r>
            <a:r>
              <a:rPr lang="en-US" sz="1100" baseline="0" dirty="0" smtClean="0"/>
              <a:t> trees and host trees should be examined for signs of </a:t>
            </a:r>
            <a:r>
              <a:rPr lang="en-US" sz="1100" i="1" baseline="0" dirty="0" smtClean="0"/>
              <a:t>T. </a:t>
            </a:r>
            <a:r>
              <a:rPr lang="en-US" sz="1100" i="1" baseline="0" dirty="0" err="1" smtClean="0"/>
              <a:t>fuscicornis</a:t>
            </a:r>
            <a:r>
              <a:rPr lang="en-US" sz="1100" baseline="0" dirty="0" smtClean="0"/>
              <a:t>. P</a:t>
            </a:r>
            <a:r>
              <a:rPr lang="en-US" sz="1200" dirty="0" smtClean="0"/>
              <a:t>resence of adult wasps on trunk or flying near the crown. Detached ovipositors in trunks. </a:t>
            </a:r>
          </a:p>
          <a:p>
            <a:endParaRPr lang="en-US" sz="1200" baseline="0" dirty="0" smtClean="0"/>
          </a:p>
          <a:p>
            <a:r>
              <a:rPr lang="en-US" sz="1200" baseline="0" dirty="0" smtClean="0"/>
              <a:t>Additionally, if the insect has completed its life cycle, e</a:t>
            </a:r>
            <a:r>
              <a:rPr lang="en-US" sz="1200" dirty="0" smtClean="0"/>
              <a:t>xit holes will be present on the trunks. </a:t>
            </a:r>
            <a:endParaRPr lang="en-US" dirty="0" smtClean="0"/>
          </a:p>
          <a:p>
            <a:pPr defTabSz="915678">
              <a:defRPr/>
            </a:pPr>
            <a:endParaRPr lang="en-US" dirty="0" smtClean="0"/>
          </a:p>
          <a:p>
            <a:pPr defTabSz="915678">
              <a:defRPr/>
            </a:pPr>
            <a:endParaRPr lang="en-US" baseline="0" dirty="0" smtClean="0"/>
          </a:p>
          <a:p>
            <a:pPr defTabSz="915678">
              <a:defRPr/>
            </a:pPr>
            <a:endParaRPr lang="en-US" dirty="0" smtClean="0"/>
          </a:p>
          <a:p>
            <a:endParaRPr lang="en-US" dirty="0"/>
          </a:p>
        </p:txBody>
      </p:sp>
      <p:sp>
        <p:nvSpPr>
          <p:cNvPr id="4" name="Date Placeholder 3"/>
          <p:cNvSpPr>
            <a:spLocks noGrp="1"/>
          </p:cNvSpPr>
          <p:nvPr>
            <p:ph type="dt" idx="10"/>
          </p:nvPr>
        </p:nvSpPr>
        <p:spPr/>
        <p:txBody>
          <a:bodyPr/>
          <a:lstStyle/>
          <a:p>
            <a:fld id="{E6527D80-8BC7-4F5F-90C1-CCA6645C02ED}" type="datetime1">
              <a:rPr lang="en-US" smtClean="0"/>
              <a:t>4/11/2016</a:t>
            </a:fld>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32</a:t>
            </a:fld>
            <a:endParaRPr lang="en-US" dirty="0"/>
          </a:p>
        </p:txBody>
      </p:sp>
    </p:spTree>
    <p:extLst>
      <p:ext uri="{BB962C8B-B14F-4D97-AF65-F5344CB8AC3E}">
        <p14:creationId xmlns:p14="http://schemas.microsoft.com/office/powerpoint/2010/main" val="235078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t>Ichneumonid</a:t>
            </a:r>
            <a:r>
              <a:rPr lang="en-US" sz="1200" baseline="0" dirty="0" smtClean="0"/>
              <a:t> and </a:t>
            </a:r>
            <a:r>
              <a:rPr lang="en-US" sz="1200" baseline="0" dirty="0" err="1" smtClean="0"/>
              <a:t>Ibaliid</a:t>
            </a:r>
            <a:r>
              <a:rPr lang="en-US" sz="1200" baseline="0" dirty="0" smtClean="0"/>
              <a:t> wasps are natural </a:t>
            </a:r>
            <a:r>
              <a:rPr lang="en-US" sz="1200" baseline="0" dirty="0" err="1" smtClean="0"/>
              <a:t>parisitoids</a:t>
            </a:r>
            <a:r>
              <a:rPr lang="en-US" sz="1200" baseline="0" dirty="0" smtClean="0"/>
              <a:t> of horntails and their presence could indicate that horntails are present. </a:t>
            </a:r>
            <a:endParaRPr lang="en-US" dirty="0" smtClean="0"/>
          </a:p>
          <a:p>
            <a:pPr defTabSz="915678">
              <a:defRPr/>
            </a:pPr>
            <a:endParaRPr lang="en-US" baseline="0" dirty="0" smtClean="0"/>
          </a:p>
          <a:p>
            <a:pPr defTabSz="915678">
              <a:defRPr/>
            </a:pPr>
            <a:endParaRPr lang="en-US" dirty="0" smtClean="0"/>
          </a:p>
          <a:p>
            <a:endParaRPr lang="en-US" dirty="0"/>
          </a:p>
        </p:txBody>
      </p:sp>
      <p:sp>
        <p:nvSpPr>
          <p:cNvPr id="4" name="Date Placeholder 3"/>
          <p:cNvSpPr>
            <a:spLocks noGrp="1"/>
          </p:cNvSpPr>
          <p:nvPr>
            <p:ph type="dt" idx="10"/>
          </p:nvPr>
        </p:nvSpPr>
        <p:spPr/>
        <p:txBody>
          <a:bodyPr/>
          <a:lstStyle/>
          <a:p>
            <a:fld id="{01D6048E-D6D6-460F-A9BF-63C6A47FBE31}" type="datetime1">
              <a:rPr lang="en-US" smtClean="0"/>
              <a:t>4/11/2016</a:t>
            </a:fld>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33</a:t>
            </a:fld>
            <a:endParaRPr lang="en-US" dirty="0"/>
          </a:p>
        </p:txBody>
      </p:sp>
    </p:spTree>
    <p:extLst>
      <p:ext uri="{BB962C8B-B14F-4D97-AF65-F5344CB8AC3E}">
        <p14:creationId xmlns:p14="http://schemas.microsoft.com/office/powerpoint/2010/main" val="3533673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34</a:t>
            </a:fld>
            <a:endParaRPr lang="en-US" dirty="0"/>
          </a:p>
        </p:txBody>
      </p:sp>
      <p:sp>
        <p:nvSpPr>
          <p:cNvPr id="6" name="Date Placeholder 5"/>
          <p:cNvSpPr>
            <a:spLocks noGrp="1"/>
          </p:cNvSpPr>
          <p:nvPr>
            <p:ph type="dt" idx="12"/>
          </p:nvPr>
        </p:nvSpPr>
        <p:spPr/>
        <p:txBody>
          <a:bodyPr/>
          <a:lstStyle/>
          <a:p>
            <a:fld id="{66E952D2-C9A9-4C77-B2CE-A42741738BF5}" type="datetime1">
              <a:rPr lang="en-US" smtClean="0"/>
              <a:t>4/11/2016</a:t>
            </a:fld>
            <a:endParaRPr lang="en-US" dirty="0"/>
          </a:p>
        </p:txBody>
      </p:sp>
    </p:spTree>
    <p:extLst>
      <p:ext uri="{BB962C8B-B14F-4D97-AF65-F5344CB8AC3E}">
        <p14:creationId xmlns:p14="http://schemas.microsoft.com/office/powerpoint/2010/main" val="37859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35</a:t>
            </a:fld>
            <a:endParaRPr lang="en-US" dirty="0"/>
          </a:p>
        </p:txBody>
      </p:sp>
      <p:sp>
        <p:nvSpPr>
          <p:cNvPr id="6" name="Date Placeholder 5"/>
          <p:cNvSpPr>
            <a:spLocks noGrp="1"/>
          </p:cNvSpPr>
          <p:nvPr>
            <p:ph type="dt" idx="12"/>
          </p:nvPr>
        </p:nvSpPr>
        <p:spPr/>
        <p:txBody>
          <a:bodyPr/>
          <a:lstStyle/>
          <a:p>
            <a:fld id="{5871CDBD-D4AA-42CC-B8B3-B0B07701B1C6}" type="datetime1">
              <a:rPr lang="en-US" smtClean="0"/>
              <a:t>4/11/2016</a:t>
            </a:fld>
            <a:endParaRPr lang="en-US" dirty="0"/>
          </a:p>
        </p:txBody>
      </p:sp>
    </p:spTree>
    <p:extLst>
      <p:ext uri="{BB962C8B-B14F-4D97-AF65-F5344CB8AC3E}">
        <p14:creationId xmlns:p14="http://schemas.microsoft.com/office/powerpoint/2010/main" val="685293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36</a:t>
            </a:fld>
            <a:endParaRPr lang="en-US" dirty="0"/>
          </a:p>
        </p:txBody>
      </p:sp>
      <p:sp>
        <p:nvSpPr>
          <p:cNvPr id="6" name="Date Placeholder 5"/>
          <p:cNvSpPr>
            <a:spLocks noGrp="1"/>
          </p:cNvSpPr>
          <p:nvPr>
            <p:ph type="dt" idx="12"/>
          </p:nvPr>
        </p:nvSpPr>
        <p:spPr/>
        <p:txBody>
          <a:bodyPr/>
          <a:lstStyle/>
          <a:p>
            <a:fld id="{72F9250E-F7A3-454F-8169-3C3C90130265}" type="datetime1">
              <a:rPr lang="en-US" smtClean="0"/>
              <a:t>4/11/2016</a:t>
            </a:fld>
            <a:endParaRPr lang="en-US" dirty="0"/>
          </a:p>
        </p:txBody>
      </p:sp>
    </p:spTree>
    <p:extLst>
      <p:ext uri="{BB962C8B-B14F-4D97-AF65-F5344CB8AC3E}">
        <p14:creationId xmlns:p14="http://schemas.microsoft.com/office/powerpoint/2010/main" val="1403506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Remember</a:t>
            </a:r>
            <a:r>
              <a:rPr lang="en-US" dirty="0" smtClean="0"/>
              <a:t> when sending samples that are considered to be significant or high-consequence these tips…</a:t>
            </a:r>
          </a:p>
          <a:p>
            <a:pPr marL="629593" lvl="1" indent="-171707">
              <a:buFont typeface="Arial" panose="020B0604020202020204" pitchFamily="34" charset="0"/>
              <a:buChar char="•"/>
            </a:pPr>
            <a:r>
              <a:rPr lang="en-US" altLang="en-US" dirty="0" smtClean="0"/>
              <a:t>Capture multiple, whole specimens if possible. </a:t>
            </a:r>
          </a:p>
          <a:p>
            <a:pPr marL="629593" lvl="1" indent="-171707">
              <a:buFont typeface="Arial" panose="020B0604020202020204" pitchFamily="34" charset="0"/>
              <a:buChar char="•"/>
            </a:pPr>
            <a:r>
              <a:rPr lang="en-US" altLang="en-US" dirty="0" smtClean="0"/>
              <a:t>Kill insects by placing them in the freezer for at least 24 hours. </a:t>
            </a:r>
          </a:p>
          <a:p>
            <a:pPr marL="629593" lvl="1" indent="-171707">
              <a:buFont typeface="Arial" panose="020B0604020202020204" pitchFamily="34" charset="0"/>
              <a:buChar char="•"/>
            </a:pPr>
            <a:r>
              <a:rPr lang="en-US" altLang="en-US" dirty="0" smtClean="0"/>
              <a:t>Loosely wrap insects in tissue and place in a small crush proof container or sturdy lockable bag</a:t>
            </a:r>
          </a:p>
          <a:p>
            <a:pPr marL="629593" lvl="1" indent="-171707">
              <a:buFont typeface="Arial" panose="020B0604020202020204" pitchFamily="34" charset="0"/>
              <a:buChar char="•"/>
            </a:pPr>
            <a:r>
              <a:rPr lang="en-US" dirty="0" smtClean="0"/>
              <a:t>Place container or bag in another lockable bag</a:t>
            </a:r>
          </a:p>
          <a:p>
            <a:pPr marL="629593" lvl="1" indent="-171707">
              <a:buFont typeface="Arial" panose="020B0604020202020204" pitchFamily="34" charset="0"/>
              <a:buChar char="•"/>
            </a:pPr>
            <a:r>
              <a:rPr lang="en-US" dirty="0" smtClean="0"/>
              <a:t>Place these in a sturdy shipping container </a:t>
            </a:r>
          </a:p>
          <a:p>
            <a:pPr marL="629593" lvl="1" indent="-171707">
              <a:buFont typeface="Arial" panose="020B0604020202020204" pitchFamily="34" charset="0"/>
              <a:buChar char="•"/>
            </a:pPr>
            <a:r>
              <a:rPr lang="en-US" dirty="0" smtClean="0"/>
              <a:t>Include ALL of the proper sample submission forms required by your NPDN lab </a:t>
            </a:r>
          </a:p>
          <a:p>
            <a:endParaRPr lang="en-US" dirty="0" smtClean="0"/>
          </a:p>
          <a:p>
            <a:r>
              <a:rPr lang="en-US" dirty="0" smtClean="0"/>
              <a:t>Review</a:t>
            </a:r>
            <a:r>
              <a:rPr lang="en-US" baseline="0" dirty="0" smtClean="0"/>
              <a:t> NPDN’s sample submission module and c</a:t>
            </a:r>
            <a:r>
              <a:rPr lang="en-US" dirty="0" smtClean="0"/>
              <a:t>ontact your state diagnostician if you have sample collecting or packaging questions.</a:t>
            </a:r>
          </a:p>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37</a:t>
            </a:fld>
            <a:endParaRPr lang="en-US" dirty="0"/>
          </a:p>
        </p:txBody>
      </p:sp>
      <p:sp>
        <p:nvSpPr>
          <p:cNvPr id="6" name="Date Placeholder 5"/>
          <p:cNvSpPr>
            <a:spLocks noGrp="1"/>
          </p:cNvSpPr>
          <p:nvPr>
            <p:ph type="dt" idx="12"/>
          </p:nvPr>
        </p:nvSpPr>
        <p:spPr/>
        <p:txBody>
          <a:bodyPr/>
          <a:lstStyle/>
          <a:p>
            <a:fld id="{1072E533-4250-427A-91C8-D5BA2962B415}" type="datetime1">
              <a:rPr lang="en-US" smtClean="0"/>
              <a:t>4/11/2016</a:t>
            </a:fld>
            <a:endParaRPr lang="en-US" dirty="0"/>
          </a:p>
        </p:txBody>
      </p:sp>
    </p:spTree>
    <p:extLst>
      <p:ext uri="{BB962C8B-B14F-4D97-AF65-F5344CB8AC3E}">
        <p14:creationId xmlns:p14="http://schemas.microsoft.com/office/powerpoint/2010/main" val="1066113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38</a:t>
            </a:fld>
            <a:endParaRPr lang="en-US" dirty="0"/>
          </a:p>
        </p:txBody>
      </p:sp>
      <p:sp>
        <p:nvSpPr>
          <p:cNvPr id="6" name="Date Placeholder 5"/>
          <p:cNvSpPr>
            <a:spLocks noGrp="1"/>
          </p:cNvSpPr>
          <p:nvPr>
            <p:ph type="dt" idx="12"/>
          </p:nvPr>
        </p:nvSpPr>
        <p:spPr/>
        <p:txBody>
          <a:bodyPr/>
          <a:lstStyle/>
          <a:p>
            <a:fld id="{BD54F3D6-E938-4161-BB03-AA80D9ACA45B}" type="datetime1">
              <a:rPr lang="en-US" smtClean="0"/>
              <a:t>4/11/2016</a:t>
            </a:fld>
            <a:endParaRPr lang="en-US" dirty="0"/>
          </a:p>
        </p:txBody>
      </p:sp>
    </p:spTree>
    <p:extLst>
      <p:ext uri="{BB962C8B-B14F-4D97-AF65-F5344CB8AC3E}">
        <p14:creationId xmlns:p14="http://schemas.microsoft.com/office/powerpoint/2010/main" val="2865951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http://cjai.biologicalsurvey.ca/sgsbws_21/Siricidae/Species/Tremex/fuscicornis.html</a:t>
            </a:r>
          </a:p>
          <a:p>
            <a:endParaRPr lang="en-US" dirty="0"/>
          </a:p>
        </p:txBody>
      </p:sp>
      <p:sp>
        <p:nvSpPr>
          <p:cNvPr id="4" name="Date Placeholder 3"/>
          <p:cNvSpPr>
            <a:spLocks noGrp="1"/>
          </p:cNvSpPr>
          <p:nvPr>
            <p:ph type="dt" idx="10"/>
          </p:nvPr>
        </p:nvSpPr>
        <p:spPr/>
        <p:txBody>
          <a:bodyPr/>
          <a:lstStyle/>
          <a:p>
            <a:fld id="{9CAE9064-2D4A-4352-83D9-77A8D748FBDE}" type="datetime1">
              <a:rPr lang="en-US" smtClean="0"/>
              <a:t>4/11/2016</a:t>
            </a:fld>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39</a:t>
            </a:fld>
            <a:endParaRPr lang="en-US" dirty="0"/>
          </a:p>
        </p:txBody>
      </p:sp>
    </p:spTree>
    <p:extLst>
      <p:ext uri="{BB962C8B-B14F-4D97-AF65-F5344CB8AC3E}">
        <p14:creationId xmlns:p14="http://schemas.microsoft.com/office/powerpoint/2010/main" val="1266633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The </a:t>
            </a:r>
            <a:r>
              <a:rPr lang="en-US" i="0" dirty="0" err="1" smtClean="0"/>
              <a:t>Tremex</a:t>
            </a:r>
            <a:r>
              <a:rPr lang="en-US" i="0" dirty="0" smtClean="0"/>
              <a:t> wood</a:t>
            </a:r>
            <a:r>
              <a:rPr lang="en-US" i="0" baseline="0" dirty="0" smtClean="0"/>
              <a:t> wasp is a non-stinging wasp in the family </a:t>
            </a:r>
            <a:r>
              <a:rPr lang="en-US" i="0" baseline="0" dirty="0" err="1" smtClean="0"/>
              <a:t>Siricidae</a:t>
            </a:r>
            <a:r>
              <a:rPr lang="en-US" i="1" dirty="0" smtClean="0"/>
              <a:t>.</a:t>
            </a:r>
            <a:r>
              <a:rPr lang="en-US" i="0" baseline="0" dirty="0" smtClean="0"/>
              <a:t> Like other </a:t>
            </a:r>
            <a:r>
              <a:rPr lang="en-US" i="0" baseline="0" dirty="0" err="1" smtClean="0"/>
              <a:t>siricid</a:t>
            </a:r>
            <a:r>
              <a:rPr lang="en-US" i="0" baseline="0" dirty="0" smtClean="0"/>
              <a:t> wasps, </a:t>
            </a:r>
            <a:r>
              <a:rPr lang="en-US" i="1" baseline="0" dirty="0" err="1" smtClean="0"/>
              <a:t>Tremex</a:t>
            </a:r>
            <a:r>
              <a:rPr lang="en-US" i="1" baseline="0" dirty="0" smtClean="0"/>
              <a:t> </a:t>
            </a:r>
            <a:r>
              <a:rPr lang="en-US" i="1" baseline="0" dirty="0" err="1" smtClean="0"/>
              <a:t>fuscicornis</a:t>
            </a:r>
            <a:r>
              <a:rPr lang="en-US" i="1" baseline="0" dirty="0" smtClean="0"/>
              <a:t> </a:t>
            </a:r>
            <a:r>
              <a:rPr lang="en-US" i="0" baseline="0" dirty="0" smtClean="0"/>
              <a:t>use a specialized fungus that decays wood making it easier for their larvae to digest. </a:t>
            </a:r>
            <a:endParaRPr lang="en-US" baseline="0" dirty="0" smtClean="0"/>
          </a:p>
        </p:txBody>
      </p:sp>
      <p:sp>
        <p:nvSpPr>
          <p:cNvPr id="5" name="Slide Number Placeholder 4"/>
          <p:cNvSpPr>
            <a:spLocks noGrp="1"/>
          </p:cNvSpPr>
          <p:nvPr>
            <p:ph type="sldNum" sz="quarter" idx="11"/>
          </p:nvPr>
        </p:nvSpPr>
        <p:spPr/>
        <p:txBody>
          <a:bodyPr/>
          <a:lstStyle/>
          <a:p>
            <a:fld id="{EBB57A5C-E37E-4CC4-ADA7-F5AB6AC80008}" type="slidenum">
              <a:rPr lang="en-US" smtClean="0"/>
              <a:pPr/>
              <a:t>4</a:t>
            </a:fld>
            <a:endParaRPr lang="en-US" dirty="0"/>
          </a:p>
        </p:txBody>
      </p:sp>
      <p:sp>
        <p:nvSpPr>
          <p:cNvPr id="6" name="Date Placeholder 5"/>
          <p:cNvSpPr>
            <a:spLocks noGrp="1"/>
          </p:cNvSpPr>
          <p:nvPr>
            <p:ph type="dt" idx="12"/>
          </p:nvPr>
        </p:nvSpPr>
        <p:spPr/>
        <p:txBody>
          <a:bodyPr/>
          <a:lstStyle/>
          <a:p>
            <a:fld id="{3D5C27CA-4B54-4BB9-BE55-1AFE3B8C5106}" type="datetime1">
              <a:rPr lang="en-US" smtClean="0"/>
              <a:t>4/11/2016</a:t>
            </a:fld>
            <a:endParaRPr lang="en-US" dirty="0"/>
          </a:p>
        </p:txBody>
      </p:sp>
    </p:spTree>
    <p:extLst>
      <p:ext uri="{BB962C8B-B14F-4D97-AF65-F5344CB8AC3E}">
        <p14:creationId xmlns:p14="http://schemas.microsoft.com/office/powerpoint/2010/main" val="774586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40</a:t>
            </a:fld>
            <a:endParaRPr lang="en-US" dirty="0"/>
          </a:p>
        </p:txBody>
      </p:sp>
      <p:sp>
        <p:nvSpPr>
          <p:cNvPr id="6" name="Date Placeholder 5"/>
          <p:cNvSpPr>
            <a:spLocks noGrp="1"/>
          </p:cNvSpPr>
          <p:nvPr>
            <p:ph type="dt" idx="12"/>
          </p:nvPr>
        </p:nvSpPr>
        <p:spPr/>
        <p:txBody>
          <a:bodyPr/>
          <a:lstStyle/>
          <a:p>
            <a:fld id="{46BE0474-439A-4215-9BC7-1F807BBAC907}" type="datetime1">
              <a:rPr lang="en-US" smtClean="0"/>
              <a:t>4/11/2016</a:t>
            </a:fld>
            <a:endParaRPr lang="en-US" dirty="0"/>
          </a:p>
        </p:txBody>
      </p:sp>
    </p:spTree>
    <p:extLst>
      <p:ext uri="{BB962C8B-B14F-4D97-AF65-F5344CB8AC3E}">
        <p14:creationId xmlns:p14="http://schemas.microsoft.com/office/powerpoint/2010/main" val="2129090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41</a:t>
            </a:fld>
            <a:endParaRPr lang="en-US" dirty="0"/>
          </a:p>
        </p:txBody>
      </p:sp>
      <p:sp>
        <p:nvSpPr>
          <p:cNvPr id="6" name="Date Placeholder 5"/>
          <p:cNvSpPr>
            <a:spLocks noGrp="1"/>
          </p:cNvSpPr>
          <p:nvPr>
            <p:ph type="dt" idx="12"/>
          </p:nvPr>
        </p:nvSpPr>
        <p:spPr/>
        <p:txBody>
          <a:bodyPr/>
          <a:lstStyle/>
          <a:p>
            <a:fld id="{803916C4-173D-41C0-8365-7143E75BFF91}" type="datetime1">
              <a:rPr lang="en-US" smtClean="0"/>
              <a:t>4/11/2016</a:t>
            </a:fld>
            <a:endParaRPr lang="en-US" dirty="0"/>
          </a:p>
        </p:txBody>
      </p:sp>
    </p:spTree>
    <p:extLst>
      <p:ext uri="{BB962C8B-B14F-4D97-AF65-F5344CB8AC3E}">
        <p14:creationId xmlns:p14="http://schemas.microsoft.com/office/powerpoint/2010/main" val="21364523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42</a:t>
            </a:fld>
            <a:endParaRPr lang="en-US" dirty="0"/>
          </a:p>
        </p:txBody>
      </p:sp>
      <p:sp>
        <p:nvSpPr>
          <p:cNvPr id="6" name="Date Placeholder 5"/>
          <p:cNvSpPr>
            <a:spLocks noGrp="1"/>
          </p:cNvSpPr>
          <p:nvPr>
            <p:ph type="dt" idx="12"/>
          </p:nvPr>
        </p:nvSpPr>
        <p:spPr/>
        <p:txBody>
          <a:bodyPr/>
          <a:lstStyle/>
          <a:p>
            <a:fld id="{9AA81273-E09C-4BA3-BE65-D0381065B388}" type="datetime1">
              <a:rPr lang="en-US" smtClean="0"/>
              <a:t>4/11/2016</a:t>
            </a:fld>
            <a:endParaRPr lang="en-US" dirty="0"/>
          </a:p>
        </p:txBody>
      </p:sp>
    </p:spTree>
    <p:extLst>
      <p:ext uri="{BB962C8B-B14F-4D97-AF65-F5344CB8AC3E}">
        <p14:creationId xmlns:p14="http://schemas.microsoft.com/office/powerpoint/2010/main" val="3903640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43</a:t>
            </a:fld>
            <a:endParaRPr lang="en-US" dirty="0"/>
          </a:p>
        </p:txBody>
      </p:sp>
      <p:sp>
        <p:nvSpPr>
          <p:cNvPr id="6" name="Date Placeholder 5"/>
          <p:cNvSpPr>
            <a:spLocks noGrp="1"/>
          </p:cNvSpPr>
          <p:nvPr>
            <p:ph type="dt" idx="12"/>
          </p:nvPr>
        </p:nvSpPr>
        <p:spPr/>
        <p:txBody>
          <a:bodyPr/>
          <a:lstStyle/>
          <a:p>
            <a:fld id="{91F493EE-608A-4791-A2A5-2A14163FA9F9}" type="datetime1">
              <a:rPr lang="en-US" smtClean="0"/>
              <a:t>4/11/2016</a:t>
            </a:fld>
            <a:endParaRPr lang="en-US" dirty="0"/>
          </a:p>
        </p:txBody>
      </p:sp>
    </p:spTree>
    <p:extLst>
      <p:ext uri="{BB962C8B-B14F-4D97-AF65-F5344CB8AC3E}">
        <p14:creationId xmlns:p14="http://schemas.microsoft.com/office/powerpoint/2010/main" val="530489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 believe that the never ending battle to slow or stop exotic pest and pathogen introductions can best be waged by the combined efforts of two organizations with similar goals.</a:t>
            </a:r>
          </a:p>
          <a:p>
            <a:endParaRPr lang="en-US" sz="1100" dirty="0"/>
          </a:p>
          <a:p>
            <a:r>
              <a:rPr lang="en-US" sz="1100" dirty="0"/>
              <a:t>The partnership, dubbed the Sentinel Plant Network is a cooperative project between the American Public Gardens Association (APGA) and the National Plant Diagnostic Network (NPDN) with funds for cementing the union coming from USDA-APHIS.</a:t>
            </a:r>
          </a:p>
          <a:p>
            <a:endParaRPr lang="en-US" sz="1100" dirty="0"/>
          </a:p>
          <a:p>
            <a:pPr defTabSz="916675">
              <a:defRPr/>
            </a:pPr>
            <a:r>
              <a:rPr lang="en-US" sz="1100" dirty="0"/>
              <a:t>The Sentinel Plant Network is expected to enhance diagnostic capabilities via improved communication between public gardens and expert diagnostic facilities with access to advanced technologies.</a:t>
            </a:r>
          </a:p>
        </p:txBody>
      </p:sp>
      <p:sp>
        <p:nvSpPr>
          <p:cNvPr id="4" name="Slide Number Placeholder 3"/>
          <p:cNvSpPr>
            <a:spLocks noGrp="1"/>
          </p:cNvSpPr>
          <p:nvPr>
            <p:ph type="sldNum" sz="quarter" idx="10"/>
          </p:nvPr>
        </p:nvSpPr>
        <p:spPr/>
        <p:txBody>
          <a:bodyPr/>
          <a:lstStyle/>
          <a:p>
            <a:fld id="{EBB57A5C-E37E-4CC4-ADA7-F5AB6AC80008}" type="slidenum">
              <a:rPr lang="en-US" smtClean="0"/>
              <a:pPr/>
              <a:t>44</a:t>
            </a:fld>
            <a:endParaRPr lang="en-US" dirty="0"/>
          </a:p>
        </p:txBody>
      </p:sp>
      <p:sp>
        <p:nvSpPr>
          <p:cNvPr id="7" name="Date Placeholder 6"/>
          <p:cNvSpPr>
            <a:spLocks noGrp="1"/>
          </p:cNvSpPr>
          <p:nvPr>
            <p:ph type="dt" idx="12"/>
          </p:nvPr>
        </p:nvSpPr>
        <p:spPr/>
        <p:txBody>
          <a:bodyPr/>
          <a:lstStyle/>
          <a:p>
            <a:fld id="{CA4CCD8D-6A0E-445D-AD2A-ACDFA3E6900F}" type="datetime1">
              <a:rPr lang="en-US" smtClean="0"/>
              <a:t>4/11/2016</a:t>
            </a:fld>
            <a:endParaRPr lang="en-US" dirty="0"/>
          </a:p>
        </p:txBody>
      </p:sp>
    </p:spTree>
    <p:extLst>
      <p:ext uri="{BB962C8B-B14F-4D97-AF65-F5344CB8AC3E}">
        <p14:creationId xmlns:p14="http://schemas.microsoft.com/office/powerpoint/2010/main" val="621382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45</a:t>
            </a:fld>
            <a:endParaRPr lang="en-US" dirty="0"/>
          </a:p>
        </p:txBody>
      </p:sp>
      <p:sp>
        <p:nvSpPr>
          <p:cNvPr id="6" name="Date Placeholder 5"/>
          <p:cNvSpPr>
            <a:spLocks noGrp="1"/>
          </p:cNvSpPr>
          <p:nvPr>
            <p:ph type="dt" idx="12"/>
          </p:nvPr>
        </p:nvSpPr>
        <p:spPr/>
        <p:txBody>
          <a:bodyPr/>
          <a:lstStyle/>
          <a:p>
            <a:fld id="{4FFED1C3-1F61-4D6C-9A9A-C9533123BEDD}" type="datetime1">
              <a:rPr lang="en-US" smtClean="0"/>
              <a:t>4/11/2016</a:t>
            </a:fld>
            <a:endParaRPr lang="en-US" dirty="0"/>
          </a:p>
        </p:txBody>
      </p:sp>
    </p:spTree>
    <p:extLst>
      <p:ext uri="{BB962C8B-B14F-4D97-AF65-F5344CB8AC3E}">
        <p14:creationId xmlns:p14="http://schemas.microsoft.com/office/powerpoint/2010/main" val="429003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1"/>
              </a:spcBef>
            </a:pPr>
            <a:r>
              <a:rPr lang="en-US" i="1" dirty="0" err="1" smtClean="0"/>
              <a:t>Tremex</a:t>
            </a:r>
            <a:r>
              <a:rPr lang="en-US" i="1" baseline="0" dirty="0" smtClean="0"/>
              <a:t> </a:t>
            </a:r>
            <a:r>
              <a:rPr lang="en-US" i="1" baseline="0" dirty="0" err="1" smtClean="0"/>
              <a:t>fuscicornis</a:t>
            </a:r>
            <a:r>
              <a:rPr lang="en-US" i="1" baseline="0" dirty="0" smtClean="0"/>
              <a:t> </a:t>
            </a:r>
            <a:r>
              <a:rPr lang="en-US" dirty="0" smtClean="0"/>
              <a:t>is native to Eurasia, including most of Europe</a:t>
            </a:r>
            <a:r>
              <a:rPr lang="en-US" baseline="0" dirty="0" smtClean="0"/>
              <a:t> and Asia</a:t>
            </a:r>
            <a:r>
              <a:rPr lang="en-US" dirty="0" smtClean="0"/>
              <a:t>. In its home range, </a:t>
            </a:r>
            <a:r>
              <a:rPr lang="en-US" i="1" dirty="0" smtClean="0"/>
              <a:t>T. </a:t>
            </a:r>
            <a:r>
              <a:rPr lang="en-US" i="1" dirty="0" err="1" smtClean="0"/>
              <a:t>fuscicornis</a:t>
            </a:r>
            <a:r>
              <a:rPr lang="en-US" i="1" dirty="0" smtClean="0"/>
              <a:t> </a:t>
            </a:r>
            <a:r>
              <a:rPr lang="en-US" baseline="0" dirty="0" smtClean="0"/>
              <a:t>attacks weakened and dying trees.</a:t>
            </a:r>
            <a:endParaRPr lang="en-US" dirty="0" smtClean="0"/>
          </a:p>
          <a:p>
            <a:pPr>
              <a:spcBef>
                <a:spcPts val="601"/>
              </a:spcBef>
            </a:pPr>
            <a:endParaRPr lang="en-US" dirty="0" smtClean="0"/>
          </a:p>
          <a:p>
            <a:pPr>
              <a:spcBef>
                <a:spcPts val="601"/>
              </a:spcBef>
            </a:pPr>
            <a:r>
              <a:rPr lang="en-US" dirty="0" smtClean="0"/>
              <a:t>Unfortunately, </a:t>
            </a:r>
            <a:r>
              <a:rPr lang="en-US" i="1" dirty="0" smtClean="0"/>
              <a:t>T.</a:t>
            </a:r>
            <a:r>
              <a:rPr lang="en-US" i="1" baseline="0" dirty="0" smtClean="0"/>
              <a:t> </a:t>
            </a:r>
            <a:r>
              <a:rPr lang="en-US" i="1" baseline="0" dirty="0" err="1" smtClean="0"/>
              <a:t>fuscicornis</a:t>
            </a:r>
            <a:r>
              <a:rPr lang="en-US" i="1" baseline="0" dirty="0" smtClean="0"/>
              <a:t> </a:t>
            </a:r>
            <a:r>
              <a:rPr lang="en-US" dirty="0" smtClean="0"/>
              <a:t>has been introduced to Australia</a:t>
            </a:r>
            <a:r>
              <a:rPr lang="en-US" baseline="0" dirty="0" smtClean="0"/>
              <a:t> and Chile, where it has caused extensive damage.  In these regions the wasp is killing healthy trees in addition to stressed ones.  In Chile the resulting damage has removed windbreaks from the landscape, resulting in substantial crop damage. It has also killed otherwise </a:t>
            </a:r>
            <a:r>
              <a:rPr lang="en-US" baseline="0" dirty="0" err="1" smtClean="0"/>
              <a:t>healthly</a:t>
            </a:r>
            <a:r>
              <a:rPr lang="en-US" baseline="0" dirty="0" smtClean="0"/>
              <a:t> trees in parks and urban areas. </a:t>
            </a:r>
            <a:endParaRPr lang="en-US" dirty="0" smtClean="0"/>
          </a:p>
        </p:txBody>
      </p:sp>
      <p:sp>
        <p:nvSpPr>
          <p:cNvPr id="5" name="Slide Number Placeholder 4"/>
          <p:cNvSpPr>
            <a:spLocks noGrp="1"/>
          </p:cNvSpPr>
          <p:nvPr>
            <p:ph type="sldNum" sz="quarter" idx="11"/>
          </p:nvPr>
        </p:nvSpPr>
        <p:spPr/>
        <p:txBody>
          <a:bodyPr/>
          <a:lstStyle/>
          <a:p>
            <a:fld id="{EBB57A5C-E37E-4CC4-ADA7-F5AB6AC80008}" type="slidenum">
              <a:rPr lang="en-US" smtClean="0"/>
              <a:pPr/>
              <a:t>5</a:t>
            </a:fld>
            <a:endParaRPr lang="en-US" dirty="0"/>
          </a:p>
        </p:txBody>
      </p:sp>
      <p:sp>
        <p:nvSpPr>
          <p:cNvPr id="6" name="Date Placeholder 5"/>
          <p:cNvSpPr>
            <a:spLocks noGrp="1"/>
          </p:cNvSpPr>
          <p:nvPr>
            <p:ph type="dt" idx="12"/>
          </p:nvPr>
        </p:nvSpPr>
        <p:spPr/>
        <p:txBody>
          <a:bodyPr/>
          <a:lstStyle/>
          <a:p>
            <a:fld id="{AAFF6AE4-8F26-4027-B3C6-30AE7A72BC17}" type="datetime1">
              <a:rPr lang="en-US" smtClean="0"/>
              <a:t>4/11/2016</a:t>
            </a:fld>
            <a:endParaRPr lang="en-US" dirty="0"/>
          </a:p>
        </p:txBody>
      </p:sp>
    </p:spTree>
    <p:extLst>
      <p:ext uri="{BB962C8B-B14F-4D97-AF65-F5344CB8AC3E}">
        <p14:creationId xmlns:p14="http://schemas.microsoft.com/office/powerpoint/2010/main" val="77458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Various plant protection</a:t>
            </a:r>
            <a:r>
              <a:rPr lang="en-US" baseline="0" dirty="0" smtClean="0"/>
              <a:t> agencies in the US (and abroad) </a:t>
            </a:r>
            <a:r>
              <a:rPr lang="en-US" dirty="0" smtClean="0"/>
              <a:t>conduct risk assessments on exotic insect and disease</a:t>
            </a:r>
            <a:r>
              <a:rPr lang="en-US" baseline="0" dirty="0" smtClean="0"/>
              <a:t> pests to predict the impact should they be introduced. </a:t>
            </a:r>
            <a:r>
              <a:rPr lang="en-US" dirty="0" smtClean="0"/>
              <a:t>Based on these assessments </a:t>
            </a:r>
            <a:r>
              <a:rPr lang="en-US" i="1" baseline="0" dirty="0" err="1" smtClean="0"/>
              <a:t>Tremex</a:t>
            </a:r>
            <a:r>
              <a:rPr lang="en-US" i="1" baseline="0" dirty="0" smtClean="0"/>
              <a:t> </a:t>
            </a:r>
            <a:r>
              <a:rPr lang="en-US" i="1" baseline="0" dirty="0" err="1" smtClean="0"/>
              <a:t>fuscicornis</a:t>
            </a:r>
            <a:r>
              <a:rPr lang="en-US" i="1" baseline="0" dirty="0" smtClean="0"/>
              <a:t> </a:t>
            </a:r>
            <a:r>
              <a:rPr lang="en-US" i="0" baseline="0" dirty="0" smtClean="0"/>
              <a:t>received an overall impact rating of high</a:t>
            </a:r>
            <a:r>
              <a:rPr lang="en-US" baseline="0" dirty="0" smtClean="0"/>
              <a:t>. </a:t>
            </a:r>
          </a:p>
          <a:p>
            <a:endParaRPr lang="en-US" baseline="0" dirty="0" smtClean="0"/>
          </a:p>
          <a:p>
            <a:r>
              <a:rPr lang="en-US" baseline="0" dirty="0" smtClean="0"/>
              <a:t>At the same time however, it received a high uncertainty rating. The reason for the uncertainty score is twofold. It is not known how </a:t>
            </a:r>
            <a:r>
              <a:rPr lang="en-US" baseline="0" dirty="0" err="1" smtClean="0"/>
              <a:t>tremex</a:t>
            </a:r>
            <a:r>
              <a:rPr lang="en-US" baseline="0" dirty="0" smtClean="0"/>
              <a:t> wood wasp would compete against native wood boring insects and similar </a:t>
            </a:r>
            <a:r>
              <a:rPr lang="en-US" baseline="0" dirty="0" err="1" smtClean="0"/>
              <a:t>siricid</a:t>
            </a:r>
            <a:r>
              <a:rPr lang="en-US" baseline="0" dirty="0" smtClean="0"/>
              <a:t> species here in the US—most notably the native pigeon </a:t>
            </a:r>
            <a:r>
              <a:rPr lang="en-US" baseline="0" dirty="0" err="1" smtClean="0"/>
              <a:t>tremex</a:t>
            </a:r>
            <a:r>
              <a:rPr lang="en-US" baseline="0" dirty="0" smtClean="0"/>
              <a:t>. </a:t>
            </a:r>
            <a:r>
              <a:rPr lang="en-US" dirty="0" smtClean="0"/>
              <a:t>Additionally, the fact that it is not a pest within</a:t>
            </a:r>
            <a:r>
              <a:rPr lang="en-US" baseline="0" dirty="0" smtClean="0"/>
              <a:t> its native range but is acting differently where it has been introduced make it hard to quantify potential impact.</a:t>
            </a:r>
          </a:p>
          <a:p>
            <a:endParaRPr lang="en-US" baseline="0" dirty="0" smtClean="0"/>
          </a:p>
          <a:p>
            <a:endParaRPr lang="en-US" baseline="0" dirty="0" smtClean="0"/>
          </a:p>
        </p:txBody>
      </p:sp>
      <p:sp>
        <p:nvSpPr>
          <p:cNvPr id="4" name="Footer Placeholder 3"/>
          <p:cNvSpPr>
            <a:spLocks noGrp="1"/>
          </p:cNvSpPr>
          <p:nvPr>
            <p:ph type="ftr" sz="quarter" idx="10"/>
          </p:nvPr>
        </p:nvSpPr>
        <p:spPr/>
        <p:txBody>
          <a:bodyPr/>
          <a:lstStyle/>
          <a:p>
            <a:endParaRPr lang="en-US" dirty="0">
              <a:solidFill>
                <a:prstClr val="black"/>
              </a:solidFill>
            </a:endParaRPr>
          </a:p>
        </p:txBody>
      </p:sp>
      <p:sp>
        <p:nvSpPr>
          <p:cNvPr id="5" name="Slide Number Placeholder 4"/>
          <p:cNvSpPr>
            <a:spLocks noGrp="1"/>
          </p:cNvSpPr>
          <p:nvPr>
            <p:ph type="sldNum" sz="quarter" idx="11"/>
          </p:nvPr>
        </p:nvSpPr>
        <p:spPr/>
        <p:txBody>
          <a:bodyPr/>
          <a:lstStyle/>
          <a:p>
            <a:fld id="{EBB57A5C-E37E-4CC4-ADA7-F5AB6AC80008}" type="slidenum">
              <a:rPr lang="en-US" smtClean="0">
                <a:solidFill>
                  <a:prstClr val="black"/>
                </a:solidFill>
              </a:rPr>
              <a:pPr/>
              <a:t>6</a:t>
            </a:fld>
            <a:endParaRPr lang="en-US" dirty="0">
              <a:solidFill>
                <a:prstClr val="black"/>
              </a:solidFill>
            </a:endParaRPr>
          </a:p>
        </p:txBody>
      </p:sp>
      <p:sp>
        <p:nvSpPr>
          <p:cNvPr id="6" name="Date Placeholder 5"/>
          <p:cNvSpPr>
            <a:spLocks noGrp="1"/>
          </p:cNvSpPr>
          <p:nvPr>
            <p:ph type="dt" idx="12"/>
          </p:nvPr>
        </p:nvSpPr>
        <p:spPr/>
        <p:txBody>
          <a:bodyPr/>
          <a:lstStyle/>
          <a:p>
            <a:fld id="{B24AFA77-2744-4AF8-93A2-7833D1538EFA}" type="datetime1">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1293537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the potential distribution of a quarantine pest in the US, USDA considers the worldwide geographic distribution of the species and identifies the biomes where the species is established.  </a:t>
            </a:r>
          </a:p>
          <a:p>
            <a:endParaRPr lang="en-US" dirty="0"/>
          </a:p>
          <a:p>
            <a:pPr defTabSz="915678">
              <a:defRPr/>
            </a:pPr>
            <a:r>
              <a:rPr lang="en-US" baseline="0" dirty="0" smtClean="0"/>
              <a:t>Within its native range, </a:t>
            </a:r>
            <a:r>
              <a:rPr lang="en-US" i="1" baseline="0" dirty="0" err="1" smtClean="0"/>
              <a:t>Tremes</a:t>
            </a:r>
            <a:r>
              <a:rPr lang="en-US" i="1" baseline="0" dirty="0" smtClean="0"/>
              <a:t> </a:t>
            </a:r>
            <a:r>
              <a:rPr lang="en-US" i="1" baseline="0" dirty="0" err="1" smtClean="0"/>
              <a:t>fuscicornis</a:t>
            </a:r>
            <a:r>
              <a:rPr lang="en-US" i="1" baseline="0" dirty="0" smtClean="0"/>
              <a:t> </a:t>
            </a:r>
            <a:r>
              <a:rPr lang="en-US" i="0" baseline="0" dirty="0" smtClean="0"/>
              <a:t>could survive and establish in zones </a:t>
            </a:r>
            <a:r>
              <a:rPr lang="en-US" baseline="0" dirty="0" smtClean="0"/>
              <a:t>3–11. This map was constructed during an initial risk assessment and illustrates where </a:t>
            </a:r>
            <a:r>
              <a:rPr lang="en-US" baseline="0" dirty="0" err="1" smtClean="0"/>
              <a:t>Tremex</a:t>
            </a:r>
            <a:r>
              <a:rPr lang="en-US" baseline="0" dirty="0" smtClean="0"/>
              <a:t> wood wasp is most likely to encounter a suitable climate and host range for establishment. </a:t>
            </a:r>
          </a:p>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7</a:t>
            </a:fld>
            <a:endParaRPr lang="en-US" dirty="0"/>
          </a:p>
        </p:txBody>
      </p:sp>
      <p:sp>
        <p:nvSpPr>
          <p:cNvPr id="6" name="Date Placeholder 5"/>
          <p:cNvSpPr>
            <a:spLocks noGrp="1"/>
          </p:cNvSpPr>
          <p:nvPr>
            <p:ph type="dt" idx="12"/>
          </p:nvPr>
        </p:nvSpPr>
        <p:spPr/>
        <p:txBody>
          <a:bodyPr/>
          <a:lstStyle/>
          <a:p>
            <a:fld id="{9D28B745-08C0-4A55-8955-79B383816CAB}" type="datetime1">
              <a:rPr lang="en-US" smtClean="0"/>
              <a:t>4/11/2016</a:t>
            </a:fld>
            <a:endParaRPr lang="en-US" dirty="0"/>
          </a:p>
        </p:txBody>
      </p:sp>
    </p:spTree>
    <p:extLst>
      <p:ext uri="{BB962C8B-B14F-4D97-AF65-F5344CB8AC3E}">
        <p14:creationId xmlns:p14="http://schemas.microsoft.com/office/powerpoint/2010/main" val="2309671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Tremex</a:t>
            </a:r>
            <a:r>
              <a:rPr lang="en-US" baseline="0" dirty="0" smtClean="0"/>
              <a:t> wood wasp is a generalist, attacking a wide variety of hardwood trees that are abundant and occur contiguously in the US. </a:t>
            </a:r>
          </a:p>
          <a:p>
            <a:endParaRPr lang="en-US" baseline="0" dirty="0" smtClean="0"/>
          </a:p>
          <a:p>
            <a:r>
              <a:rPr lang="en-US" dirty="0" smtClean="0"/>
              <a:t>In </a:t>
            </a:r>
            <a:r>
              <a:rPr lang="en-US" dirty="0"/>
              <a:t>Chile, the tree most impacted by the </a:t>
            </a:r>
            <a:r>
              <a:rPr lang="en-US" dirty="0" err="1"/>
              <a:t>Tremex</a:t>
            </a:r>
            <a:r>
              <a:rPr lang="en-US" dirty="0"/>
              <a:t> wood wasp is </a:t>
            </a:r>
            <a:r>
              <a:rPr lang="en-US" dirty="0" smtClean="0"/>
              <a:t>poplar.</a:t>
            </a:r>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8</a:t>
            </a:fld>
            <a:endParaRPr lang="en-US" dirty="0"/>
          </a:p>
        </p:txBody>
      </p:sp>
      <p:sp>
        <p:nvSpPr>
          <p:cNvPr id="6" name="Date Placeholder 5"/>
          <p:cNvSpPr>
            <a:spLocks noGrp="1"/>
          </p:cNvSpPr>
          <p:nvPr>
            <p:ph type="dt" idx="12"/>
          </p:nvPr>
        </p:nvSpPr>
        <p:spPr/>
        <p:txBody>
          <a:bodyPr/>
          <a:lstStyle/>
          <a:p>
            <a:fld id="{C2D7091F-B293-4B42-81E0-502CB60F2CC8}" type="datetime1">
              <a:rPr lang="en-US" smtClean="0"/>
              <a:t>4/11/2016</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Forest damage, defoliation and mortality have significant impacts on both the environment and ecosystem health. When assessing environmental impact such things as effects on biodiversity and disruption of overall ecosystem function are considered. In forests already under stress by defoliators or drought, establishment of the </a:t>
            </a:r>
            <a:r>
              <a:rPr lang="en-US" i="0" baseline="0" dirty="0" err="1" smtClean="0"/>
              <a:t>Tremex</a:t>
            </a:r>
            <a:r>
              <a:rPr lang="en-US" i="0" baseline="0" dirty="0" smtClean="0"/>
              <a:t> wood wasp could cause extensive tree mortality which could alter the composition of many forests. </a:t>
            </a:r>
          </a:p>
          <a:p>
            <a:endParaRPr lang="en-US" i="0" baseline="0" dirty="0" smtClean="0"/>
          </a:p>
          <a:p>
            <a:pPr defTabSz="915678">
              <a:defRPr/>
            </a:pPr>
            <a:r>
              <a:rPr lang="en-US" baseline="0" dirty="0" smtClean="0"/>
              <a:t>While </a:t>
            </a:r>
            <a:r>
              <a:rPr lang="en-US" baseline="0" dirty="0" err="1" smtClean="0"/>
              <a:t>Tremex</a:t>
            </a:r>
            <a:r>
              <a:rPr lang="en-US" baseline="0" dirty="0" smtClean="0"/>
              <a:t> wood wasp prefers weakened and stressed trees its native range, in places where it has been introduced it is also attacking healthy trees.</a:t>
            </a:r>
          </a:p>
          <a:p>
            <a:endParaRPr lang="en-US" i="0" dirty="0" smtClean="0"/>
          </a:p>
        </p:txBody>
      </p:sp>
      <p:sp>
        <p:nvSpPr>
          <p:cNvPr id="5" name="Slide Number Placeholder 4"/>
          <p:cNvSpPr>
            <a:spLocks noGrp="1"/>
          </p:cNvSpPr>
          <p:nvPr>
            <p:ph type="sldNum" sz="quarter" idx="11"/>
          </p:nvPr>
        </p:nvSpPr>
        <p:spPr/>
        <p:txBody>
          <a:bodyPr/>
          <a:lstStyle/>
          <a:p>
            <a:fld id="{EBB57A5C-E37E-4CC4-ADA7-F5AB6AC80008}" type="slidenum">
              <a:rPr lang="en-US" smtClean="0"/>
              <a:pPr/>
              <a:t>9</a:t>
            </a:fld>
            <a:endParaRPr lang="en-US" dirty="0"/>
          </a:p>
        </p:txBody>
      </p:sp>
      <p:sp>
        <p:nvSpPr>
          <p:cNvPr id="6" name="Date Placeholder 5"/>
          <p:cNvSpPr>
            <a:spLocks noGrp="1"/>
          </p:cNvSpPr>
          <p:nvPr>
            <p:ph type="dt" idx="12"/>
          </p:nvPr>
        </p:nvSpPr>
        <p:spPr/>
        <p:txBody>
          <a:bodyPr/>
          <a:lstStyle/>
          <a:p>
            <a:fld id="{19A9D98E-4B63-48DD-B987-687E625F8A27}" type="datetime1">
              <a:rPr lang="en-US" smtClean="0"/>
              <a:t>4/11/2016</a:t>
            </a:fld>
            <a:endParaRPr lang="en-US" dirty="0"/>
          </a:p>
        </p:txBody>
      </p:sp>
    </p:spTree>
    <p:extLst>
      <p:ext uri="{BB962C8B-B14F-4D97-AF65-F5344CB8AC3E}">
        <p14:creationId xmlns:p14="http://schemas.microsoft.com/office/powerpoint/2010/main" val="313898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752600"/>
          </a:xfrm>
        </p:spPr>
        <p:txBody>
          <a:bodyPr>
            <a:normAutofit/>
          </a:bodyPr>
          <a:lstStyle>
            <a:lvl1pPr>
              <a:defRPr sz="4000" b="1"/>
            </a:lvl1pPr>
          </a:lstStyle>
          <a:p>
            <a:r>
              <a:rPr lang="en-US" smtClean="0"/>
              <a:t>Click to edit Master title style</a:t>
            </a:r>
            <a:endParaRPr lang="en-US" dirty="0"/>
          </a:p>
        </p:txBody>
      </p:sp>
      <p:sp>
        <p:nvSpPr>
          <p:cNvPr id="3" name="Subtitle 2"/>
          <p:cNvSpPr>
            <a:spLocks noGrp="1"/>
          </p:cNvSpPr>
          <p:nvPr>
            <p:ph type="subTitle" idx="1"/>
          </p:nvPr>
        </p:nvSpPr>
        <p:spPr>
          <a:xfrm>
            <a:off x="1371600" y="3203575"/>
            <a:ext cx="6400800" cy="1752600"/>
          </a:xfrm>
        </p:spPr>
        <p:txBody>
          <a:bodyPr/>
          <a:lstStyle>
            <a:lvl1pPr marL="0" indent="0" algn="ctr">
              <a:buNone/>
              <a:defRPr>
                <a:solidFill>
                  <a:srgbClr val="32B3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772559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3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2627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1435101"/>
            <a:ext cx="2627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87882713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20182529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2209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
        <p:nvSpPr>
          <p:cNvPr id="8" name="Content Placeholder 3"/>
          <p:cNvSpPr>
            <a:spLocks noGrp="1"/>
          </p:cNvSpPr>
          <p:nvPr>
            <p:ph sz="half" idx="13"/>
          </p:nvPr>
        </p:nvSpPr>
        <p:spPr>
          <a:xfrm>
            <a:off x="4800600" y="3886200"/>
            <a:ext cx="3886200" cy="2209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56799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3810000" cy="111613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
        <p:nvSpPr>
          <p:cNvPr id="8" name="Content Placeholder 3"/>
          <p:cNvSpPr>
            <a:spLocks noGrp="1"/>
          </p:cNvSpPr>
          <p:nvPr>
            <p:ph sz="half" idx="13"/>
          </p:nvPr>
        </p:nvSpPr>
        <p:spPr>
          <a:xfrm>
            <a:off x="4800600" y="3474720"/>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892632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2"/>
            <a:ext cx="7848600" cy="1741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838200" y="3352799"/>
            <a:ext cx="7848600" cy="2773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380841262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2"/>
            <a:ext cx="7848600" cy="1741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0" y="3352799"/>
            <a:ext cx="9144000" cy="35052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63108174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35052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457200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1435101"/>
            <a:ext cx="35052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17969608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3810000" cy="111613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
        <p:nvSpPr>
          <p:cNvPr id="8" name="Content Placeholder 3"/>
          <p:cNvSpPr>
            <a:spLocks noGrp="1"/>
          </p:cNvSpPr>
          <p:nvPr>
            <p:ph sz="half" idx="13"/>
          </p:nvPr>
        </p:nvSpPr>
        <p:spPr>
          <a:xfrm>
            <a:off x="4800600" y="3474720"/>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648174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601" y="273050"/>
            <a:ext cx="35814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01" y="1435101"/>
            <a:ext cx="35814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6200" y="6456336"/>
            <a:ext cx="1752600" cy="365125"/>
          </a:xfrm>
          <a:prstGeom prst="rect">
            <a:avLst/>
          </a:prstGeom>
        </p:spPr>
        <p:txBody>
          <a:bodyPr/>
          <a:lstStyle/>
          <a:p>
            <a:fld id="{0593CE47-52B6-4244-B7A5-F965B86536FB}" type="datetimeFigureOut">
              <a:rPr lang="en-US" smtClean="0"/>
              <a:pPr/>
              <a:t>4/11/2016</a:t>
            </a:fld>
            <a:endParaRPr lang="en-US" dirty="0"/>
          </a:p>
        </p:txBody>
      </p:sp>
      <p:sp>
        <p:nvSpPr>
          <p:cNvPr id="7" name="Slide Number Placeholder 6"/>
          <p:cNvSpPr>
            <a:spLocks noGrp="1"/>
          </p:cNvSpPr>
          <p:nvPr>
            <p:ph type="sldNum" sz="quarter" idx="12"/>
          </p:nvPr>
        </p:nvSpPr>
        <p:spPr>
          <a:xfrm>
            <a:off x="7528034" y="6456336"/>
            <a:ext cx="1600200" cy="365125"/>
          </a:xfrm>
          <a:prstGeom prst="rect">
            <a:avLst/>
          </a:prstGeom>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233828610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3810000" cy="111613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
        <p:nvSpPr>
          <p:cNvPr id="8" name="Content Placeholder 3"/>
          <p:cNvSpPr>
            <a:spLocks noGrp="1"/>
          </p:cNvSpPr>
          <p:nvPr>
            <p:ph sz="half" idx="13"/>
          </p:nvPr>
        </p:nvSpPr>
        <p:spPr>
          <a:xfrm>
            <a:off x="4800600" y="3474720"/>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05186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94798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447800"/>
            <a:ext cx="7772400" cy="1500187"/>
          </a:xfrm>
        </p:spPr>
        <p:txBody>
          <a:bodyPr anchor="b"/>
          <a:lstStyle>
            <a:lvl1pPr marL="0" indent="0">
              <a:buNone/>
              <a:defRPr sz="2000">
                <a:solidFill>
                  <a:srgbClr val="32B31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3973166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752600"/>
          </a:xfrm>
        </p:spPr>
        <p:txBody>
          <a:bodyPr>
            <a:normAutofit/>
          </a:bodyPr>
          <a:lstStyle>
            <a:lvl1pPr>
              <a:defRPr sz="4000" b="1"/>
            </a:lvl1pPr>
          </a:lstStyle>
          <a:p>
            <a:r>
              <a:rPr lang="en-US" smtClean="0"/>
              <a:t>Click to edit Master title style</a:t>
            </a:r>
            <a:endParaRPr lang="en-US" dirty="0"/>
          </a:p>
        </p:txBody>
      </p:sp>
      <p:sp>
        <p:nvSpPr>
          <p:cNvPr id="3" name="Subtitle 2"/>
          <p:cNvSpPr>
            <a:spLocks noGrp="1"/>
          </p:cNvSpPr>
          <p:nvPr>
            <p:ph type="subTitle" idx="1"/>
          </p:nvPr>
        </p:nvSpPr>
        <p:spPr>
          <a:xfrm>
            <a:off x="1371600" y="3203575"/>
            <a:ext cx="6400800" cy="1752600"/>
          </a:xfrm>
        </p:spPr>
        <p:txBody>
          <a:bodyPr/>
          <a:lstStyle>
            <a:lvl1pPr marL="0" indent="0" algn="ctr">
              <a:buNone/>
              <a:defRPr>
                <a:solidFill>
                  <a:srgbClr val="32B3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9070153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94798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447800"/>
            <a:ext cx="7772400" cy="1500187"/>
          </a:xfrm>
        </p:spPr>
        <p:txBody>
          <a:bodyPr anchor="b"/>
          <a:lstStyle>
            <a:lvl1pPr marL="0" indent="0">
              <a:buNone/>
              <a:defRPr sz="2000">
                <a:solidFill>
                  <a:srgbClr val="32B31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07537501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26669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4"/>
          <p:cNvSpPr>
            <a:spLocks noGrp="1"/>
          </p:cNvSpPr>
          <p:nvPr>
            <p:ph type="sldNum" sz="quarter" idx="12"/>
          </p:nvPr>
        </p:nvSpPr>
        <p:spPr>
          <a:xfrm>
            <a:off x="6858000" y="6356350"/>
            <a:ext cx="21336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5" name="Rectangle 4"/>
          <p:cNvSpPr/>
          <p:nvPr userDrawn="1"/>
        </p:nvSpPr>
        <p:spPr>
          <a:xfrm>
            <a:off x="2590800" y="5943600"/>
            <a:ext cx="6858000" cy="215444"/>
          </a:xfrm>
          <a:prstGeom prst="rect">
            <a:avLst/>
          </a:prstGeom>
        </p:spPr>
        <p:txBody>
          <a:bodyPr wrap="square">
            <a:spAutoFit/>
          </a:bodyPr>
          <a:lstStyle/>
          <a:p>
            <a:pPr algn="ctr"/>
            <a:r>
              <a:rPr lang="en-US" sz="800" dirty="0" smtClean="0">
                <a:solidFill>
                  <a:srgbClr val="669933"/>
                </a:solidFill>
              </a:rPr>
              <a:t>Created by the National Plant Diagnostic Network for the Sentinel Plant Network, an APGA│NPDN partnership with support from USDA-APHIS.</a:t>
            </a:r>
          </a:p>
        </p:txBody>
      </p:sp>
    </p:spTree>
    <p:extLst>
      <p:ext uri="{BB962C8B-B14F-4D97-AF65-F5344CB8AC3E}">
        <p14:creationId xmlns:p14="http://schemas.microsoft.com/office/powerpoint/2010/main" val="40386221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56350"/>
            <a:ext cx="2133600" cy="365125"/>
          </a:xfrm>
          <a:prstGeom prst="rect">
            <a:avLst/>
          </a:prstGeom>
        </p:spPr>
        <p:txBody>
          <a:bodyPr/>
          <a:lstStyle/>
          <a:p>
            <a:fld id="{D51600C1-6CC5-4B14-93F2-54643C8C738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61245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7"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
        <p:nvSpPr>
          <p:cNvPr id="8"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359814741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
        <p:nvSpPr>
          <p:cNvPr id="8"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28489393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8"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
        <p:nvSpPr>
          <p:cNvPr id="9"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190264129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2209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8" name="Content Placeholder 3"/>
          <p:cNvSpPr>
            <a:spLocks noGrp="1"/>
          </p:cNvSpPr>
          <p:nvPr>
            <p:ph sz="half" idx="13"/>
          </p:nvPr>
        </p:nvSpPr>
        <p:spPr>
          <a:xfrm>
            <a:off x="4800600" y="3886200"/>
            <a:ext cx="3886200" cy="2209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
        <p:nvSpPr>
          <p:cNvPr id="10"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31378733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3810000" cy="111613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8" name="Content Placeholder 3"/>
          <p:cNvSpPr>
            <a:spLocks noGrp="1"/>
          </p:cNvSpPr>
          <p:nvPr>
            <p:ph sz="half" idx="13"/>
          </p:nvPr>
        </p:nvSpPr>
        <p:spPr>
          <a:xfrm>
            <a:off x="4800600" y="3474720"/>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2"/>
          <p:cNvSpPr txBox="1">
            <a:spLocks/>
          </p:cNvSpPr>
          <p:nvPr/>
        </p:nvSpPr>
        <p:spPr>
          <a:xfrm>
            <a:off x="304800" y="6400800"/>
            <a:ext cx="41148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1050" dirty="0" smtClean="0">
                <a:solidFill>
                  <a:srgbClr val="09A718"/>
                </a:solidFill>
              </a:rPr>
              <a:t>Created by the National Plant Diagnostic Network for the Sentinel Plant Network, an APGA│NPDN partnership with support from USDA-APHIS.</a:t>
            </a:r>
          </a:p>
        </p:txBody>
      </p:sp>
      <p:sp>
        <p:nvSpPr>
          <p:cNvPr id="11"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168710744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3"/>
            <a:ext cx="3886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8200" y="2174875"/>
            <a:ext cx="3886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01"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1"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10"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
        <p:nvSpPr>
          <p:cNvPr id="11"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37484836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2"/>
          <p:cNvSpPr txBox="1">
            <a:spLocks/>
          </p:cNvSpPr>
          <p:nvPr userDrawn="1"/>
        </p:nvSpPr>
        <p:spPr>
          <a:xfrm>
            <a:off x="2667000" y="5943600"/>
            <a:ext cx="67818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800" dirty="0" smtClean="0">
                <a:solidFill>
                  <a:srgbClr val="669933"/>
                </a:solidFill>
              </a:rPr>
              <a:t>Created by the National Plant Diagnostic Network for the Sentinel Plant Network, an APGA│NPDN</a:t>
            </a:r>
            <a:r>
              <a:rPr lang="en-US" sz="800" baseline="0" dirty="0" smtClean="0">
                <a:solidFill>
                  <a:srgbClr val="669933"/>
                </a:solidFill>
              </a:rPr>
              <a:t> partnership </a:t>
            </a:r>
            <a:r>
              <a:rPr lang="en-US" sz="800" dirty="0" smtClean="0">
                <a:solidFill>
                  <a:srgbClr val="669933"/>
                </a:solidFill>
              </a:rPr>
              <a:t>with support from USDA-APHIS.</a:t>
            </a:r>
          </a:p>
        </p:txBody>
      </p:sp>
    </p:spTree>
    <p:extLst>
      <p:ext uri="{BB962C8B-B14F-4D97-AF65-F5344CB8AC3E}">
        <p14:creationId xmlns:p14="http://schemas.microsoft.com/office/powerpoint/2010/main" val="158868907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2"/>
            <a:ext cx="7848600" cy="1741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838200" y="3352799"/>
            <a:ext cx="7848600" cy="2773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10"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
        <p:nvSpPr>
          <p:cNvPr id="12"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118448737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2"/>
            <a:ext cx="7848600" cy="1741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0" y="3352799"/>
            <a:ext cx="9144000" cy="35052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10"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149337265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2627313"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3575050" y="304800"/>
            <a:ext cx="5264150"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1435101"/>
            <a:ext cx="2627313"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8"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
        <p:nvSpPr>
          <p:cNvPr id="9"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429470673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600" y="273050"/>
            <a:ext cx="35052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00" y="1435101"/>
            <a:ext cx="35052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7391400" y="6356350"/>
            <a:ext cx="1600200" cy="365125"/>
          </a:xfrm>
          <a:prstGeom prst="rect">
            <a:avLst/>
          </a:prstGeom>
        </p:spPr>
        <p:txBody>
          <a:bodyPr/>
          <a:lstStyle>
            <a:lvl1pPr algn="r">
              <a:defRPr/>
            </a:lvl1pPr>
          </a:lstStyle>
          <a:p>
            <a:fld id="{FC75F432-EEF9-468F-9A7F-103B7154A0BA}" type="slidenum">
              <a:rPr lang="en-US" smtClean="0">
                <a:solidFill>
                  <a:prstClr val="black"/>
                </a:solidFill>
              </a:rPr>
              <a:pPr/>
              <a:t>‹#›</a:t>
            </a:fld>
            <a:endParaRPr lang="en-US" dirty="0">
              <a:solidFill>
                <a:prstClr val="black"/>
              </a:solidFill>
            </a:endParaRPr>
          </a:p>
        </p:txBody>
      </p:sp>
      <p:sp>
        <p:nvSpPr>
          <p:cNvPr id="8" name="Text Placeholder 2"/>
          <p:cNvSpPr txBox="1">
            <a:spLocks/>
          </p:cNvSpPr>
          <p:nvPr/>
        </p:nvSpPr>
        <p:spPr>
          <a:xfrm>
            <a:off x="4898571" y="6400800"/>
            <a:ext cx="4093029"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50" dirty="0" smtClean="0">
                <a:solidFill>
                  <a:srgbClr val="09A718"/>
                </a:solidFill>
              </a:rPr>
              <a:t>Created by the National Plant Diagnostic Network for the Sentinel Plant Network, an APGA│NPDN partnership with support from USDA-APHIS.</a:t>
            </a:r>
          </a:p>
        </p:txBody>
      </p:sp>
      <p:sp>
        <p:nvSpPr>
          <p:cNvPr id="9"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101962096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35052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457200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1435101"/>
            <a:ext cx="35052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8" name="Text Placeholder 2"/>
          <p:cNvSpPr txBox="1">
            <a:spLocks/>
          </p:cNvSpPr>
          <p:nvPr/>
        </p:nvSpPr>
        <p:spPr>
          <a:xfrm>
            <a:off x="0" y="6400800"/>
            <a:ext cx="42672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1050" dirty="0" smtClean="0">
                <a:solidFill>
                  <a:srgbClr val="09A718"/>
                </a:solidFill>
              </a:rPr>
              <a:t>Created by the National Plant Diagnostic Network for the Sentinel Plant Network, an APGA│NPDN partnership with support from USDA-APHIS.</a:t>
            </a:r>
          </a:p>
        </p:txBody>
      </p:sp>
      <p:sp>
        <p:nvSpPr>
          <p:cNvPr id="9"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29068991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56350"/>
            <a:ext cx="2133600" cy="365125"/>
          </a:xfrm>
          <a:prstGeom prst="rect">
            <a:avLst/>
          </a:prstGeom>
        </p:spPr>
        <p:txBody>
          <a:bodyPr/>
          <a:lstStyle/>
          <a:p>
            <a:fld id="{D51600C1-6CC5-4B14-93F2-54643C8C738D}" type="slidenum">
              <a:rPr lang="en-US" smtClean="0"/>
              <a:pPr/>
              <a:t>‹#›</a:t>
            </a:fld>
            <a:endParaRPr lang="en-US" dirty="0"/>
          </a:p>
        </p:txBody>
      </p:sp>
      <p:sp>
        <p:nvSpPr>
          <p:cNvPr id="4" name="Text Placeholder 2"/>
          <p:cNvSpPr txBox="1">
            <a:spLocks/>
          </p:cNvSpPr>
          <p:nvPr userDrawn="1"/>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Tree>
    <p:extLst>
      <p:ext uri="{BB962C8B-B14F-4D97-AF65-F5344CB8AC3E}">
        <p14:creationId xmlns:p14="http://schemas.microsoft.com/office/powerpoint/2010/main" val="3822233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14" y="3048000"/>
            <a:ext cx="7529286" cy="1143000"/>
          </a:xfrm>
        </p:spPr>
        <p:txBody>
          <a:bodyPr>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447800" y="4267200"/>
            <a:ext cx="6324600" cy="1752600"/>
          </a:xfrm>
        </p:spPr>
        <p:txBody>
          <a:bodyPr/>
          <a:lstStyle>
            <a:lvl1pPr marL="0" indent="0" algn="ctr">
              <a:buNone/>
              <a:defRPr b="1">
                <a:solidFill>
                  <a:srgbClr val="32B31D"/>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32B31D"/>
                </a:solidFill>
                <a:effectLst/>
              </a:defRPr>
            </a:lvl1pPr>
          </a:lstStyle>
          <a:p>
            <a:fld id="{0593CE47-52B6-4244-B7A5-F965B86536FB}" type="datetimeFigureOut">
              <a:rPr lang="en-US" smtClean="0"/>
              <a:pPr/>
              <a:t>4/11/2016</a:t>
            </a:fld>
            <a:endParaRPr lang="en-US" dirty="0"/>
          </a:p>
        </p:txBody>
      </p:sp>
      <p:sp>
        <p:nvSpPr>
          <p:cNvPr id="5" name="Footer Placeholder 4"/>
          <p:cNvSpPr>
            <a:spLocks noGrp="1"/>
          </p:cNvSpPr>
          <p:nvPr>
            <p:ph type="ftr" sz="quarter" idx="11"/>
          </p:nvPr>
        </p:nvSpPr>
        <p:spPr/>
        <p:txBody>
          <a:bodyPr/>
          <a:lstStyle>
            <a:lvl1pPr>
              <a:defRPr>
                <a:solidFill>
                  <a:srgbClr val="32B31D"/>
                </a:solidFill>
                <a:effectLst/>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32B31D"/>
                </a:solidFill>
                <a:effectLst/>
              </a:defRPr>
            </a:lvl1p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36925570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4406900"/>
            <a:ext cx="7656513" cy="1362075"/>
          </a:xfrm>
        </p:spPr>
        <p:txBody>
          <a:bodyPr anchor="t"/>
          <a:lstStyle>
            <a:lvl1pPr algn="l">
              <a:defRPr sz="4000" b="1" cap="a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199" y="2906713"/>
            <a:ext cx="7656513" cy="1500187"/>
          </a:xfrm>
        </p:spPr>
        <p:txBody>
          <a:bodyPr anchor="b"/>
          <a:lstStyle>
            <a:lvl1pPr marL="0" indent="0">
              <a:buNone/>
              <a:defRPr sz="2000" b="1">
                <a:solidFill>
                  <a:srgbClr val="32B31D"/>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15843150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7460764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3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9658198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3"/>
            <a:ext cx="3886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8200" y="2174875"/>
            <a:ext cx="3886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01"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1"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4423756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1.jpeg"/><Relationship Id="rId2" Type="http://schemas.openxmlformats.org/officeDocument/2006/relationships/slideLayout" Target="../slideLayouts/slideLayout21.xml"/><Relationship Id="rId16" Type="http://schemas.openxmlformats.org/officeDocument/2006/relationships/theme" Target="../theme/theme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243220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49" r:id="rId3"/>
    <p:sldLayoutId id="2147483752" r:id="rId4"/>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4638"/>
            <a:ext cx="7848600" cy="111613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600201"/>
            <a:ext cx="7848600" cy="4419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752600" cy="365125"/>
          </a:xfrm>
          <a:prstGeom prst="rect">
            <a:avLst/>
          </a:prstGeom>
        </p:spPr>
        <p:txBody>
          <a:bodyPr vert="horz" lIns="91440" tIns="45720" rIns="91440" bIns="45720" rtlCol="0" anchor="ctr"/>
          <a:lstStyle>
            <a:lvl1pPr algn="l">
              <a:defRPr sz="1200">
                <a:solidFill>
                  <a:srgbClr val="32B31D"/>
                </a:solidFill>
              </a:defRPr>
            </a:lvl1pPr>
          </a:lstStyle>
          <a:p>
            <a:fld id="{0593CE47-52B6-4244-B7A5-F965B86536FB}" type="datetimeFigureOut">
              <a:rPr lang="en-US" smtClean="0"/>
              <a:pPr/>
              <a:t>4/11/2016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32B31D"/>
                </a:solidFill>
              </a:defRPr>
            </a:lvl1pPr>
          </a:lstStyle>
          <a:p>
            <a:endParaRPr lang="en-US" dirty="0"/>
          </a:p>
        </p:txBody>
      </p:sp>
      <p:sp>
        <p:nvSpPr>
          <p:cNvPr id="6" name="Slide Number Placeholder 5"/>
          <p:cNvSpPr>
            <a:spLocks noGrp="1"/>
          </p:cNvSpPr>
          <p:nvPr>
            <p:ph type="sldNum" sz="quarter" idx="4"/>
          </p:nvPr>
        </p:nvSpPr>
        <p:spPr>
          <a:xfrm>
            <a:off x="6553200" y="6356350"/>
            <a:ext cx="1600200" cy="365125"/>
          </a:xfrm>
          <a:prstGeom prst="rect">
            <a:avLst/>
          </a:prstGeom>
        </p:spPr>
        <p:txBody>
          <a:bodyPr vert="horz" lIns="91440" tIns="45720" rIns="91440" bIns="45720" rtlCol="0" anchor="ctr"/>
          <a:lstStyle>
            <a:lvl1pPr algn="r">
              <a:defRPr sz="1200">
                <a:solidFill>
                  <a:srgbClr val="32B31D"/>
                </a:solidFill>
              </a:defRPr>
            </a:lvl1pPr>
          </a:lstStyle>
          <a:p>
            <a:fld id="{FC75F432-EEF9-468F-9A7F-103B7154A0BA}" type="slidenum">
              <a:rPr lang="en-US" smtClean="0"/>
              <a:pPr/>
              <a:t>‹#›</a:t>
            </a:fld>
            <a:endParaRPr lang="en-US" dirty="0"/>
          </a:p>
        </p:txBody>
      </p:sp>
      <p:sp>
        <p:nvSpPr>
          <p:cNvPr id="7" name="Text Placeholder 2"/>
          <p:cNvSpPr txBox="1">
            <a:spLocks/>
          </p:cNvSpPr>
          <p:nvPr userDrawn="1"/>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Tree>
    <p:extLst>
      <p:ext uri="{BB962C8B-B14F-4D97-AF65-F5344CB8AC3E}">
        <p14:creationId xmlns:p14="http://schemas.microsoft.com/office/powerpoint/2010/main" val="38820770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31" r:id="rId5"/>
    <p:sldLayoutId id="2147483714" r:id="rId6"/>
    <p:sldLayoutId id="2147483729" r:id="rId7"/>
    <p:sldLayoutId id="2147483756" r:id="rId8"/>
    <p:sldLayoutId id="2147483757" r:id="rId9"/>
    <p:sldLayoutId id="2147483732" r:id="rId10"/>
    <p:sldLayoutId id="2147483733" r:id="rId11"/>
    <p:sldLayoutId id="2147483735" r:id="rId12"/>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4638"/>
            <a:ext cx="7848600" cy="111613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600201"/>
            <a:ext cx="7848600" cy="4419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10"/>
          </p:nvPr>
        </p:nvSpPr>
        <p:spPr>
          <a:xfrm>
            <a:off x="76200" y="6456336"/>
            <a:ext cx="1752600" cy="365125"/>
          </a:xfrm>
          <a:prstGeom prst="rect">
            <a:avLst/>
          </a:prstGeom>
        </p:spPr>
        <p:txBody>
          <a:bodyPr/>
          <a:lstStyle>
            <a:lvl1pPr>
              <a:defRPr sz="1000">
                <a:solidFill>
                  <a:srgbClr val="00B050"/>
                </a:solidFill>
              </a:defRPr>
            </a:lvl1pPr>
          </a:lstStyle>
          <a:p>
            <a:fld id="{0593CE47-52B6-4244-B7A5-F965B86536FB}" type="datetimeFigureOut">
              <a:rPr lang="en-US" smtClean="0"/>
              <a:pPr/>
              <a:t>4/11/2016</a:t>
            </a:fld>
            <a:endParaRPr lang="en-US" dirty="0"/>
          </a:p>
        </p:txBody>
      </p:sp>
      <p:sp>
        <p:nvSpPr>
          <p:cNvPr id="8" name="Slide Number Placeholder 6"/>
          <p:cNvSpPr>
            <a:spLocks noGrp="1"/>
          </p:cNvSpPr>
          <p:nvPr>
            <p:ph type="sldNum" sz="quarter" idx="12"/>
          </p:nvPr>
        </p:nvSpPr>
        <p:spPr>
          <a:xfrm>
            <a:off x="7528034" y="6456336"/>
            <a:ext cx="1600200" cy="365125"/>
          </a:xfrm>
          <a:prstGeom prst="rect">
            <a:avLst/>
          </a:prstGeom>
        </p:spPr>
        <p:txBody>
          <a:bodyPr/>
          <a:lstStyle>
            <a:lvl1pPr algn="r">
              <a:defRPr sz="1000">
                <a:solidFill>
                  <a:srgbClr val="00B050"/>
                </a:solidFill>
              </a:defRPr>
            </a:lvl1pPr>
          </a:lstStyle>
          <a:p>
            <a:fld id="{FC75F432-EEF9-468F-9A7F-103B7154A0BA}" type="slidenum">
              <a:rPr lang="en-US" smtClean="0"/>
              <a:pPr/>
              <a:t>‹#›</a:t>
            </a:fld>
            <a:endParaRPr lang="en-US" dirty="0"/>
          </a:p>
        </p:txBody>
      </p:sp>
      <p:sp>
        <p:nvSpPr>
          <p:cNvPr id="9" name="Text Placeholder 2"/>
          <p:cNvSpPr txBox="1">
            <a:spLocks/>
          </p:cNvSpPr>
          <p:nvPr userDrawn="1"/>
        </p:nvSpPr>
        <p:spPr>
          <a:xfrm>
            <a:off x="4800600" y="6456336"/>
            <a:ext cx="3886200" cy="554064"/>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1000" dirty="0" smtClean="0">
                <a:solidFill>
                  <a:srgbClr val="09A718"/>
                </a:solidFill>
              </a:rPr>
              <a:t>Created by the National Plant Diagnostic Network for the Sentinel Plant Network, an APGA│NPDN</a:t>
            </a:r>
            <a:r>
              <a:rPr lang="en-US" sz="1000" baseline="0" dirty="0" smtClean="0">
                <a:solidFill>
                  <a:srgbClr val="09A718"/>
                </a:solidFill>
              </a:rPr>
              <a:t> partnership </a:t>
            </a:r>
            <a:r>
              <a:rPr lang="en-US" sz="1000" dirty="0" smtClean="0">
                <a:solidFill>
                  <a:srgbClr val="09A718"/>
                </a:solidFill>
              </a:rPr>
              <a:t>with support from USDA-APHIS.</a:t>
            </a:r>
          </a:p>
        </p:txBody>
      </p:sp>
    </p:spTree>
    <p:extLst>
      <p:ext uri="{BB962C8B-B14F-4D97-AF65-F5344CB8AC3E}">
        <p14:creationId xmlns:p14="http://schemas.microsoft.com/office/powerpoint/2010/main" val="3882077071"/>
      </p:ext>
    </p:extLst>
  </p:cSld>
  <p:clrMap bg1="lt1" tx1="dk1" bg2="lt2" tx2="dk2" accent1="accent1" accent2="accent2" accent3="accent3" accent4="accent4" accent5="accent5" accent6="accent6" hlink="hlink" folHlink="folHlink"/>
  <p:sldLayoutIdLst>
    <p:sldLayoutId id="2147483758" r:id="rId1"/>
    <p:sldLayoutId id="2147483748" r:id="rId2"/>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4638"/>
            <a:ext cx="7848600" cy="111613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600201"/>
            <a:ext cx="7848600" cy="4419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6"/>
          <p:cNvSpPr>
            <a:spLocks noGrp="1"/>
          </p:cNvSpPr>
          <p:nvPr>
            <p:ph type="sldNum" sz="quarter" idx="12"/>
          </p:nvPr>
        </p:nvSpPr>
        <p:spPr>
          <a:xfrm>
            <a:off x="7528034" y="6456336"/>
            <a:ext cx="1600200" cy="365125"/>
          </a:xfrm>
          <a:prstGeom prst="rect">
            <a:avLst/>
          </a:prstGeom>
        </p:spPr>
        <p:txBody>
          <a:bodyPr/>
          <a:lstStyle>
            <a:lvl1pPr algn="r">
              <a:defRPr sz="1000">
                <a:solidFill>
                  <a:srgbClr val="00B050"/>
                </a:solidFill>
              </a:defRPr>
            </a:lvl1pPr>
          </a:lstStyle>
          <a:p>
            <a:fld id="{FC75F432-EEF9-468F-9A7F-103B7154A0BA}" type="slidenum">
              <a:rPr lang="en-US" smtClean="0"/>
              <a:pPr/>
              <a:t>‹#›</a:t>
            </a:fld>
            <a:endParaRPr lang="en-US" dirty="0"/>
          </a:p>
        </p:txBody>
      </p:sp>
      <p:sp>
        <p:nvSpPr>
          <p:cNvPr id="9" name="Text Placeholder 2"/>
          <p:cNvSpPr txBox="1">
            <a:spLocks/>
          </p:cNvSpPr>
          <p:nvPr userDrawn="1"/>
        </p:nvSpPr>
        <p:spPr>
          <a:xfrm>
            <a:off x="533400" y="6456336"/>
            <a:ext cx="3886200" cy="554064"/>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1000" dirty="0" smtClean="0">
                <a:solidFill>
                  <a:srgbClr val="09A718"/>
                </a:solidFill>
              </a:rPr>
              <a:t>Created by the National Plant Diagnostic Network for the Sentinel Plant Network, an APGA│NPDN</a:t>
            </a:r>
            <a:r>
              <a:rPr lang="en-US" sz="1000" baseline="0" dirty="0" smtClean="0">
                <a:solidFill>
                  <a:srgbClr val="09A718"/>
                </a:solidFill>
              </a:rPr>
              <a:t> partnership </a:t>
            </a:r>
            <a:r>
              <a:rPr lang="en-US" sz="1000" dirty="0" smtClean="0">
                <a:solidFill>
                  <a:srgbClr val="09A718"/>
                </a:solidFill>
              </a:rPr>
              <a:t>with support from USDA-APHIS.</a:t>
            </a:r>
          </a:p>
        </p:txBody>
      </p:sp>
    </p:spTree>
    <p:extLst>
      <p:ext uri="{BB962C8B-B14F-4D97-AF65-F5344CB8AC3E}">
        <p14:creationId xmlns:p14="http://schemas.microsoft.com/office/powerpoint/2010/main" val="4158863271"/>
      </p:ext>
    </p:extLst>
  </p:cSld>
  <p:clrMap bg1="lt1" tx1="dk1" bg2="lt2" tx2="dk2" accent1="accent1" accent2="accent2" accent3="accent3" accent4="accent4" accent5="accent5" accent6="accent6" hlink="hlink" folHlink="folHlink"/>
  <p:sldLayoutIdLst>
    <p:sldLayoutId id="2147483760" r:id="rId1"/>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415517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fs.fed.us/foresthealth/fhm/fhh/fhh_14/GA_FHH_2014.pdf"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entnemdept.ifas.ufl.edu/hodges/ProtectUs/presentations/Exotic_Pests_Ornamental_Plants.pdf" TargetMode="External"/><Relationship Id="rId5" Type="http://schemas.openxmlformats.org/officeDocument/2006/relationships/hyperlink" Target="http://www.apsnet.org/meetings/topicalmeetings/NPDRS/Documents/2013/J.%20Hardin.pdf" TargetMode="External"/><Relationship Id="rId4" Type="http://schemas.openxmlformats.org/officeDocument/2006/relationships/hyperlink" Target="https://caps.ceris.purdue.edu/webfm_send/316"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fs.fed.us/foresthealth/technology/pdfs/GuideSiricidWoodwasps.pdf"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www.nappfast.org/caps_pests/CAPS_Top_50.htm" TargetMode="External"/><Relationship Id="rId4" Type="http://schemas.openxmlformats.org/officeDocument/2006/relationships/hyperlink" Target="https://www.aphis.usda.gov/import_export/plants/manuals/emergency/downloads/nprg-TremexWoodWasp.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mailto:rachel.mccarthy@cornell.edu"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www.npdn.org/"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www.sentinelplantnetwork.org/"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Tremex</a:t>
            </a:r>
            <a:r>
              <a:rPr lang="en-US" dirty="0" smtClean="0"/>
              <a:t> wood wasp</a:t>
            </a:r>
            <a:endParaRPr lang="en-US" b="0" i="1" dirty="0"/>
          </a:p>
        </p:txBody>
      </p:sp>
      <p:sp>
        <p:nvSpPr>
          <p:cNvPr id="3" name="Subtitle 2"/>
          <p:cNvSpPr>
            <a:spLocks noGrp="1"/>
          </p:cNvSpPr>
          <p:nvPr>
            <p:ph type="body" idx="1"/>
          </p:nvPr>
        </p:nvSpPr>
        <p:spPr/>
        <p:txBody>
          <a:bodyPr/>
          <a:lstStyle/>
          <a:p>
            <a:r>
              <a:rPr lang="en-US" dirty="0" smtClean="0"/>
              <a:t>Sentinel Plant Network Pest/Pathogen Series</a:t>
            </a:r>
            <a:endParaRPr lang="en-US" dirty="0"/>
          </a:p>
        </p:txBody>
      </p:sp>
    </p:spTree>
    <p:extLst>
      <p:ext uri="{BB962C8B-B14F-4D97-AF65-F5344CB8AC3E}">
        <p14:creationId xmlns:p14="http://schemas.microsoft.com/office/powerpoint/2010/main" val="3337360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Potential </a:t>
            </a:r>
            <a:br>
              <a:rPr lang="en-US" dirty="0" smtClean="0"/>
            </a:br>
            <a:r>
              <a:rPr lang="en-US" dirty="0" smtClean="0"/>
              <a:t>Economic Impact</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75050" y="1429015"/>
            <a:ext cx="5111750" cy="3407833"/>
          </a:xfrm>
        </p:spPr>
      </p:pic>
      <p:sp>
        <p:nvSpPr>
          <p:cNvPr id="7" name="Content Placeholder 6"/>
          <p:cNvSpPr>
            <a:spLocks noGrp="1"/>
          </p:cNvSpPr>
          <p:nvPr>
            <p:ph type="body" sz="half" idx="2"/>
          </p:nvPr>
        </p:nvSpPr>
        <p:spPr/>
        <p:txBody>
          <a:bodyPr>
            <a:normAutofit fontScale="92500" lnSpcReduction="10000"/>
          </a:bodyPr>
          <a:lstStyle/>
          <a:p>
            <a:pPr marL="457200" indent="-457200">
              <a:buFont typeface="Arial" panose="020B0604020202020204" pitchFamily="34" charset="0"/>
              <a:buChar char="•"/>
            </a:pPr>
            <a:r>
              <a:rPr lang="en-US" sz="2800" dirty="0" smtClean="0"/>
              <a:t>High</a:t>
            </a:r>
          </a:p>
          <a:p>
            <a:pPr marL="457200" indent="-457200">
              <a:buFont typeface="Arial" panose="020B0604020202020204" pitchFamily="34" charset="0"/>
              <a:buChar char="•"/>
            </a:pPr>
            <a:r>
              <a:rPr lang="en-US" sz="2800" dirty="0"/>
              <a:t>Timber losses</a:t>
            </a:r>
          </a:p>
          <a:p>
            <a:pPr marL="457200" indent="-457200">
              <a:buFont typeface="Arial" panose="020B0604020202020204" pitchFamily="34" charset="0"/>
              <a:buChar char="•"/>
            </a:pPr>
            <a:r>
              <a:rPr lang="en-US" sz="2800" dirty="0" smtClean="0"/>
              <a:t>Forest product industries at risk</a:t>
            </a:r>
          </a:p>
          <a:p>
            <a:pPr marL="457200" indent="-457200">
              <a:buFont typeface="Arial" panose="020B0604020202020204" pitchFamily="34" charset="0"/>
              <a:buChar char="•"/>
            </a:pPr>
            <a:r>
              <a:rPr lang="en-US" sz="2800" dirty="0" smtClean="0"/>
              <a:t>Domestic </a:t>
            </a:r>
            <a:r>
              <a:rPr lang="en-US" sz="2800" dirty="0"/>
              <a:t>and/or international quarantines may impact trade</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a:p>
            <a:pPr marL="0" indent="0">
              <a:buNone/>
            </a:pPr>
            <a:endParaRPr lang="en-US" sz="2800" dirty="0" smtClean="0"/>
          </a:p>
          <a:p>
            <a:endParaRPr lang="en-US" dirty="0"/>
          </a:p>
        </p:txBody>
      </p:sp>
      <p:sp>
        <p:nvSpPr>
          <p:cNvPr id="5" name="Rectangle 4"/>
          <p:cNvSpPr/>
          <p:nvPr/>
        </p:nvSpPr>
        <p:spPr>
          <a:xfrm>
            <a:off x="3581400" y="4876800"/>
            <a:ext cx="5105400" cy="230832"/>
          </a:xfrm>
          <a:prstGeom prst="rect">
            <a:avLst/>
          </a:prstGeom>
        </p:spPr>
        <p:txBody>
          <a:bodyPr wrap="square">
            <a:spAutoFit/>
          </a:bodyPr>
          <a:lstStyle/>
          <a:p>
            <a:pPr algn="r"/>
            <a:r>
              <a:rPr lang="en-US" sz="900" dirty="0">
                <a:solidFill>
                  <a:schemeClr val="accent1"/>
                </a:solidFill>
              </a:rPr>
              <a:t>Photo: © Stephen </a:t>
            </a:r>
            <a:r>
              <a:rPr lang="en-US" sz="900" dirty="0" err="1">
                <a:solidFill>
                  <a:schemeClr val="accent1"/>
                </a:solidFill>
              </a:rPr>
              <a:t>Bratkovich</a:t>
            </a:r>
            <a:r>
              <a:rPr lang="en-US" sz="900" dirty="0">
                <a:solidFill>
                  <a:schemeClr val="accent1"/>
                </a:solidFill>
              </a:rPr>
              <a:t>, USDA Forest Service, </a:t>
            </a:r>
            <a:r>
              <a:rPr lang="en-US" sz="900" dirty="0" smtClean="0">
                <a:solidFill>
                  <a:schemeClr val="accent1"/>
                </a:solidFill>
              </a:rPr>
              <a:t>Bugwood.org </a:t>
            </a:r>
            <a:endParaRPr lang="en-US" sz="900" dirty="0">
              <a:solidFill>
                <a:schemeClr val="accent1"/>
              </a:solidFill>
              <a:effectLst/>
            </a:endParaRPr>
          </a:p>
        </p:txBody>
      </p:sp>
    </p:spTree>
    <p:extLst>
      <p:ext uri="{BB962C8B-B14F-4D97-AF65-F5344CB8AC3E}">
        <p14:creationId xmlns:p14="http://schemas.microsoft.com/office/powerpoint/2010/main" val="3579272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2000" dirty="0" smtClean="0"/>
              <a:t>Entry Potential</a:t>
            </a:r>
            <a:endParaRPr lang="en-US" sz="2000" dirty="0"/>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612"/>
          <a:stretch/>
        </p:blipFill>
        <p:spPr>
          <a:xfrm>
            <a:off x="0" y="0"/>
            <a:ext cx="4650268" cy="3547872"/>
          </a:xfrm>
        </p:spPr>
      </p:pic>
      <p:sp>
        <p:nvSpPr>
          <p:cNvPr id="7" name="Content Placeholder 6"/>
          <p:cNvSpPr>
            <a:spLocks noGrp="1"/>
          </p:cNvSpPr>
          <p:nvPr>
            <p:ph type="body" sz="half" idx="2"/>
          </p:nvPr>
        </p:nvSpPr>
        <p:spPr/>
        <p:txBody>
          <a:bodyPr>
            <a:normAutofit lnSpcReduction="10000"/>
          </a:bodyPr>
          <a:lstStyle/>
          <a:p>
            <a:r>
              <a:rPr lang="en-US" sz="2800" dirty="0" smtClean="0"/>
              <a:t>High </a:t>
            </a:r>
          </a:p>
          <a:p>
            <a:pPr marL="457200" indent="-457200">
              <a:buFont typeface="Arial" panose="020B0604020202020204" pitchFamily="34" charset="0"/>
              <a:buChar char="•"/>
            </a:pPr>
            <a:r>
              <a:rPr lang="en-US" sz="2800" dirty="0" smtClean="0"/>
              <a:t>Larvae may be difficult to detect during routine inspections at ports</a:t>
            </a:r>
          </a:p>
          <a:p>
            <a:pPr marL="457200" indent="-457200">
              <a:buFont typeface="Arial" panose="020B0604020202020204" pitchFamily="34" charset="0"/>
              <a:buChar char="•"/>
            </a:pPr>
            <a:r>
              <a:rPr lang="en-US" sz="2800" dirty="0" smtClean="0"/>
              <a:t>Many ports have suitable climates &amp; hosts</a:t>
            </a:r>
          </a:p>
          <a:p>
            <a:pPr marL="457200" indent="-457200">
              <a:buFont typeface="Arial" panose="020B0604020202020204" pitchFamily="34" charset="0"/>
              <a:buChar char="•"/>
            </a:pPr>
            <a:r>
              <a:rPr lang="en-US" sz="2800" dirty="0" smtClean="0"/>
              <a:t>Already introduced to Chile &amp; Argentina</a:t>
            </a:r>
          </a:p>
        </p:txBody>
      </p:sp>
      <p:sp>
        <p:nvSpPr>
          <p:cNvPr id="6" name="Text Placeholder 5"/>
          <p:cNvSpPr>
            <a:spLocks noGrp="1"/>
          </p:cNvSpPr>
          <p:nvPr>
            <p:ph type="body" sz="half" idx="4294967295"/>
          </p:nvPr>
        </p:nvSpPr>
        <p:spPr>
          <a:xfrm>
            <a:off x="104140" y="160021"/>
            <a:ext cx="3530600" cy="601980"/>
          </a:xfrm>
          <a:solidFill>
            <a:srgbClr val="EEECE1">
              <a:alpha val="40000"/>
            </a:srgbClr>
          </a:solidFill>
        </p:spPr>
        <p:txBody>
          <a:bodyPr>
            <a:normAutofit fontScale="62500" lnSpcReduction="20000"/>
          </a:bodyPr>
          <a:lstStyle/>
          <a:p>
            <a:pPr marL="0" indent="0">
              <a:buNone/>
            </a:pPr>
            <a:r>
              <a:rPr lang="en-US" dirty="0" smtClean="0"/>
              <a:t>Intercepted wood packaging material with borer damage.</a:t>
            </a:r>
            <a:endParaRPr lang="en-US" dirty="0"/>
          </a:p>
        </p:txBody>
      </p:sp>
      <p:pic>
        <p:nvPicPr>
          <p:cNvPr id="2" name="Picture 1"/>
          <p:cNvPicPr>
            <a:picLocks noChangeAspect="1"/>
          </p:cNvPicPr>
          <p:nvPr/>
        </p:nvPicPr>
        <p:blipFill>
          <a:blip r:embed="rId4"/>
          <a:stretch>
            <a:fillRect/>
          </a:stretch>
        </p:blipFill>
        <p:spPr>
          <a:xfrm>
            <a:off x="0" y="3590626"/>
            <a:ext cx="4654296" cy="3135433"/>
          </a:xfrm>
          <a:prstGeom prst="rect">
            <a:avLst/>
          </a:prstGeom>
        </p:spPr>
      </p:pic>
      <p:sp>
        <p:nvSpPr>
          <p:cNvPr id="9" name="Rectangle 8"/>
          <p:cNvSpPr/>
          <p:nvPr/>
        </p:nvSpPr>
        <p:spPr>
          <a:xfrm>
            <a:off x="0" y="6400800"/>
            <a:ext cx="3200400" cy="230832"/>
          </a:xfrm>
          <a:prstGeom prst="rect">
            <a:avLst/>
          </a:prstGeom>
        </p:spPr>
        <p:txBody>
          <a:bodyPr wrap="square">
            <a:spAutoFit/>
          </a:bodyPr>
          <a:lstStyle/>
          <a:p>
            <a:r>
              <a:rPr lang="en-US" sz="900" dirty="0" smtClean="0">
                <a:solidFill>
                  <a:schemeClr val="bg1"/>
                </a:solidFill>
              </a:rPr>
              <a:t>Photos</a:t>
            </a:r>
            <a:r>
              <a:rPr lang="en-US" sz="900" dirty="0">
                <a:solidFill>
                  <a:schemeClr val="bg1"/>
                </a:solidFill>
              </a:rPr>
              <a:t>: </a:t>
            </a:r>
            <a:r>
              <a:rPr lang="en-US" sz="900" dirty="0" smtClean="0">
                <a:solidFill>
                  <a:schemeClr val="bg1"/>
                </a:solidFill>
              </a:rPr>
              <a:t>© </a:t>
            </a:r>
            <a:r>
              <a:rPr lang="en-US" sz="900" dirty="0">
                <a:solidFill>
                  <a:schemeClr val="bg1"/>
                </a:solidFill>
              </a:rPr>
              <a:t>Peter </a:t>
            </a:r>
            <a:r>
              <a:rPr lang="en-US" sz="900" dirty="0" err="1" smtClean="0">
                <a:solidFill>
                  <a:schemeClr val="bg1"/>
                </a:solidFill>
              </a:rPr>
              <a:t>Reagel</a:t>
            </a:r>
            <a:r>
              <a:rPr lang="en-US" sz="900" dirty="0" smtClean="0">
                <a:solidFill>
                  <a:schemeClr val="bg1"/>
                </a:solidFill>
              </a:rPr>
              <a:t>, USDA </a:t>
            </a:r>
            <a:r>
              <a:rPr lang="en-US" sz="900" dirty="0">
                <a:solidFill>
                  <a:schemeClr val="bg1"/>
                </a:solidFill>
              </a:rPr>
              <a:t>APHIS PPQ </a:t>
            </a:r>
            <a:r>
              <a:rPr lang="en-US" sz="900" dirty="0" smtClean="0">
                <a:solidFill>
                  <a:schemeClr val="bg1"/>
                </a:solidFill>
              </a:rPr>
              <a:t>CPHST </a:t>
            </a:r>
            <a:endParaRPr lang="en-US" sz="900" dirty="0">
              <a:solidFill>
                <a:schemeClr val="bg1"/>
              </a:solidFill>
              <a:effectLst/>
            </a:endParaRPr>
          </a:p>
        </p:txBody>
      </p:sp>
    </p:spTree>
    <p:extLst>
      <p:ext uri="{BB962C8B-B14F-4D97-AF65-F5344CB8AC3E}">
        <p14:creationId xmlns:p14="http://schemas.microsoft.com/office/powerpoint/2010/main" val="2967066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Introduction pathways</a:t>
            </a:r>
            <a:endParaRPr lang="en-US" dirty="0"/>
          </a:p>
        </p:txBody>
      </p:sp>
      <p:sp>
        <p:nvSpPr>
          <p:cNvPr id="7" name="Content Placeholder 6"/>
          <p:cNvSpPr>
            <a:spLocks noGrp="1"/>
          </p:cNvSpPr>
          <p:nvPr>
            <p:ph type="body" idx="1"/>
          </p:nvPr>
        </p:nvSpPr>
        <p:spPr/>
        <p:txBody>
          <a:bodyPr>
            <a:normAutofit lnSpcReduction="10000"/>
          </a:bodyPr>
          <a:lstStyle/>
          <a:p>
            <a:r>
              <a:rPr lang="en-US" dirty="0" smtClean="0"/>
              <a:t>Eggs, larvae and pupae can be transported in wood products</a:t>
            </a:r>
          </a:p>
          <a:p>
            <a:pPr marL="800100" lvl="1" indent="-342900">
              <a:buFont typeface="Arial" panose="020B0604020202020204" pitchFamily="34" charset="0"/>
              <a:buChar char="•"/>
            </a:pPr>
            <a:r>
              <a:rPr lang="en-US" b="0" dirty="0" smtClean="0"/>
              <a:t>Larvae easily survive long periods inside wood</a:t>
            </a:r>
          </a:p>
          <a:p>
            <a:pPr marL="800100" lvl="1" indent="-342900">
              <a:buFont typeface="Arial" panose="020B0604020202020204" pitchFamily="34" charset="0"/>
              <a:buChar char="•"/>
            </a:pPr>
            <a:r>
              <a:rPr lang="en-US" b="0" dirty="0" smtClean="0"/>
              <a:t>Recently established in Chile—believed larvae and pupae emerged from wooden crates from China</a:t>
            </a:r>
          </a:p>
          <a:p>
            <a:pPr marL="800100" lvl="1" indent="-342900">
              <a:buFont typeface="Arial" panose="020B0604020202020204" pitchFamily="34" charset="0"/>
              <a:buChar char="•"/>
            </a:pPr>
            <a:r>
              <a:rPr lang="en-US" b="0" dirty="0" smtClean="0"/>
              <a:t>Already intercepted once at a port in Georgia</a:t>
            </a:r>
          </a:p>
          <a:p>
            <a:endParaRPr lang="en-US" dirty="0" smtClean="0"/>
          </a:p>
        </p:txBody>
      </p:sp>
      <p:pic>
        <p:nvPicPr>
          <p:cNvPr id="4" name="Content Placeholder 3"/>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29" t="11546" r="-129" b="32898"/>
          <a:stretch/>
        </p:blipFill>
        <p:spPr>
          <a:xfrm>
            <a:off x="6427" y="3048000"/>
            <a:ext cx="9144000" cy="3810032"/>
          </a:xfrm>
        </p:spPr>
      </p:pic>
      <p:sp>
        <p:nvSpPr>
          <p:cNvPr id="6" name="Rectangle 5"/>
          <p:cNvSpPr/>
          <p:nvPr/>
        </p:nvSpPr>
        <p:spPr>
          <a:xfrm>
            <a:off x="152400" y="6627200"/>
            <a:ext cx="5257800" cy="230832"/>
          </a:xfrm>
          <a:prstGeom prst="rect">
            <a:avLst/>
          </a:prstGeom>
        </p:spPr>
        <p:txBody>
          <a:bodyPr wrap="square">
            <a:spAutoFit/>
          </a:bodyPr>
          <a:lstStyle/>
          <a:p>
            <a:r>
              <a:rPr lang="en-US" sz="900" dirty="0" smtClean="0">
                <a:solidFill>
                  <a:schemeClr val="bg1"/>
                </a:solidFill>
              </a:rPr>
              <a:t>Photo: </a:t>
            </a:r>
            <a:r>
              <a:rPr lang="en-US" sz="900" dirty="0">
                <a:solidFill>
                  <a:schemeClr val="bg1"/>
                </a:solidFill>
              </a:rPr>
              <a:t>© </a:t>
            </a:r>
            <a:r>
              <a:rPr lang="en-US" sz="900" dirty="0" smtClean="0">
                <a:solidFill>
                  <a:schemeClr val="bg1"/>
                </a:solidFill>
              </a:rPr>
              <a:t> USDA </a:t>
            </a:r>
            <a:r>
              <a:rPr lang="en-US" sz="900" dirty="0">
                <a:solidFill>
                  <a:schemeClr val="bg1"/>
                </a:solidFill>
              </a:rPr>
              <a:t>APHIS PPQ </a:t>
            </a:r>
            <a:r>
              <a:rPr lang="en-US" sz="900" dirty="0" smtClean="0">
                <a:solidFill>
                  <a:schemeClr val="bg1"/>
                </a:solidFill>
              </a:rPr>
              <a:t>Archive, Bugwood.org</a:t>
            </a:r>
          </a:p>
        </p:txBody>
      </p:sp>
    </p:spTree>
    <p:extLst>
      <p:ext uri="{BB962C8B-B14F-4D97-AF65-F5344CB8AC3E}">
        <p14:creationId xmlns:p14="http://schemas.microsoft.com/office/powerpoint/2010/main" val="31639340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Spread potential—natural dispersal</a:t>
            </a:r>
            <a:endParaRPr lang="en-US" dirty="0"/>
          </a:p>
        </p:txBody>
      </p:sp>
      <p:sp>
        <p:nvSpPr>
          <p:cNvPr id="2" name="Content Placeholder 1"/>
          <p:cNvSpPr>
            <a:spLocks noGrp="1"/>
          </p:cNvSpPr>
          <p:nvPr>
            <p:ph idx="1"/>
          </p:nvPr>
        </p:nvSpPr>
        <p:spPr/>
        <p:txBody>
          <a:bodyPr>
            <a:normAutofit/>
          </a:bodyPr>
          <a:lstStyle/>
          <a:p>
            <a:r>
              <a:rPr lang="en-US" dirty="0" smtClean="0"/>
              <a:t>Adult wasps are capable </a:t>
            </a:r>
            <a:r>
              <a:rPr lang="en-US" dirty="0"/>
              <a:t>of dispersing more than several km per </a:t>
            </a:r>
            <a:r>
              <a:rPr lang="en-US" dirty="0" smtClean="0"/>
              <a:t>year. </a:t>
            </a:r>
          </a:p>
          <a:p>
            <a:r>
              <a:rPr lang="en-US" dirty="0" smtClean="0"/>
              <a:t>Newly </a:t>
            </a:r>
            <a:r>
              <a:rPr lang="en-US" dirty="0"/>
              <a:t>established populations may go undetected for many years due to cryptic nature, concealed activity, slow development of damage symptoms or misdiagnosis.</a:t>
            </a:r>
          </a:p>
          <a:p>
            <a:endParaRPr lang="en-US" dirty="0"/>
          </a:p>
        </p:txBody>
      </p:sp>
    </p:spTree>
    <p:extLst>
      <p:ext uri="{BB962C8B-B14F-4D97-AF65-F5344CB8AC3E}">
        <p14:creationId xmlns:p14="http://schemas.microsoft.com/office/powerpoint/2010/main" val="885856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1500" y="274638"/>
            <a:ext cx="8001000" cy="1116139"/>
          </a:xfrm>
        </p:spPr>
        <p:txBody>
          <a:bodyPr>
            <a:normAutofit fontScale="90000"/>
          </a:bodyPr>
          <a:lstStyle/>
          <a:p>
            <a:r>
              <a:rPr lang="en-US" dirty="0"/>
              <a:t>Spread potential—human assisted </a:t>
            </a:r>
            <a:r>
              <a:rPr lang="en-US" dirty="0" smtClean="0"/>
              <a:t>spread</a:t>
            </a:r>
            <a:endParaRPr lang="en-US" dirty="0"/>
          </a:p>
        </p:txBody>
      </p:sp>
      <p:sp>
        <p:nvSpPr>
          <p:cNvPr id="7" name="Content Placeholder 6"/>
          <p:cNvSpPr>
            <a:spLocks noGrp="1"/>
          </p:cNvSpPr>
          <p:nvPr>
            <p:ph type="body" idx="1"/>
          </p:nvPr>
        </p:nvSpPr>
        <p:spPr>
          <a:xfrm>
            <a:off x="838200" y="1447800"/>
            <a:ext cx="7848600" cy="1524000"/>
          </a:xfrm>
        </p:spPr>
        <p:txBody>
          <a:bodyPr>
            <a:noAutofit/>
          </a:bodyPr>
          <a:lstStyle/>
          <a:p>
            <a:pPr marL="342900" indent="-342900">
              <a:buFont typeface="Arial" panose="020B0604020202020204" pitchFamily="34" charset="0"/>
              <a:buChar char="•"/>
            </a:pPr>
            <a:r>
              <a:rPr lang="en-US" sz="2000" b="0" dirty="0" smtClean="0"/>
              <a:t>Once introduced, larvae and pupae can </a:t>
            </a:r>
            <a:r>
              <a:rPr lang="en-US" sz="2000" b="0" dirty="0"/>
              <a:t>be transported unknowingly </a:t>
            </a:r>
            <a:r>
              <a:rPr lang="en-US" sz="2000" b="0" dirty="0" smtClean="0"/>
              <a:t>to destinations anywhere in the US</a:t>
            </a:r>
            <a:endParaRPr lang="en-US" sz="2000" b="0" dirty="0"/>
          </a:p>
          <a:p>
            <a:pPr marL="342900" indent="-342900">
              <a:buFont typeface="Arial" panose="020B0604020202020204" pitchFamily="34" charset="0"/>
              <a:buChar char="•"/>
            </a:pPr>
            <a:r>
              <a:rPr lang="en-US" sz="2000" b="0" dirty="0" smtClean="0"/>
              <a:t>Like other borers, firewood </a:t>
            </a:r>
            <a:r>
              <a:rPr lang="en-US" sz="2000" b="0" dirty="0"/>
              <a:t>is a potential pathway for long distance movement to new </a:t>
            </a:r>
            <a:r>
              <a:rPr lang="en-US" sz="2000" b="0" dirty="0" smtClean="0"/>
              <a:t>areas</a:t>
            </a:r>
            <a:endParaRPr lang="en-US" sz="2000" dirty="0" smtClean="0"/>
          </a:p>
        </p:txBody>
      </p:sp>
      <p:pic>
        <p:nvPicPr>
          <p:cNvPr id="4" name="Content Placeholder 3"/>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4960"/>
          <a:stretch/>
        </p:blipFill>
        <p:spPr>
          <a:xfrm>
            <a:off x="0" y="2997724"/>
            <a:ext cx="9144000" cy="3860276"/>
          </a:xfrm>
        </p:spPr>
      </p:pic>
      <p:sp>
        <p:nvSpPr>
          <p:cNvPr id="6" name="Rectangle 5"/>
          <p:cNvSpPr/>
          <p:nvPr/>
        </p:nvSpPr>
        <p:spPr>
          <a:xfrm>
            <a:off x="152400" y="6627168"/>
            <a:ext cx="3200400" cy="230832"/>
          </a:xfrm>
          <a:prstGeom prst="rect">
            <a:avLst/>
          </a:prstGeom>
        </p:spPr>
        <p:txBody>
          <a:bodyPr wrap="square">
            <a:spAutoFit/>
          </a:bodyPr>
          <a:lstStyle/>
          <a:p>
            <a:r>
              <a:rPr lang="en-US" sz="900" dirty="0">
                <a:solidFill>
                  <a:schemeClr val="bg1"/>
                </a:solidFill>
              </a:rPr>
              <a:t>Photo: </a:t>
            </a:r>
            <a:r>
              <a:rPr lang="en-US" sz="900" dirty="0" smtClean="0">
                <a:solidFill>
                  <a:schemeClr val="bg1"/>
                </a:solidFill>
              </a:rPr>
              <a:t>© Joseph </a:t>
            </a:r>
            <a:r>
              <a:rPr lang="en-US" sz="900" dirty="0">
                <a:solidFill>
                  <a:schemeClr val="bg1"/>
                </a:solidFill>
              </a:rPr>
              <a:t>O'Brien, USDA Forest Service, Bugwood.org</a:t>
            </a:r>
            <a:endParaRPr lang="en-US" sz="900" dirty="0" smtClean="0">
              <a:solidFill>
                <a:schemeClr val="bg1"/>
              </a:solidFill>
            </a:endParaRPr>
          </a:p>
        </p:txBody>
      </p:sp>
    </p:spTree>
    <p:extLst>
      <p:ext uri="{BB962C8B-B14F-4D97-AF65-F5344CB8AC3E}">
        <p14:creationId xmlns:p14="http://schemas.microsoft.com/office/powerpoint/2010/main" val="22716333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Insect biology—</a:t>
            </a:r>
            <a:r>
              <a:rPr lang="en-US" dirty="0" err="1" smtClean="0"/>
              <a:t>Siricidae</a:t>
            </a:r>
            <a:endParaRPr lang="en-US" dirty="0"/>
          </a:p>
        </p:txBody>
      </p:sp>
      <p:sp>
        <p:nvSpPr>
          <p:cNvPr id="5" name="Content Placeholder 4"/>
          <p:cNvSpPr>
            <a:spLocks noGrp="1"/>
          </p:cNvSpPr>
          <p:nvPr>
            <p:ph idx="1"/>
          </p:nvPr>
        </p:nvSpPr>
        <p:spPr>
          <a:xfrm>
            <a:off x="838200" y="1600201"/>
            <a:ext cx="7543800" cy="4419600"/>
          </a:xfrm>
        </p:spPr>
        <p:txBody>
          <a:bodyPr>
            <a:normAutofit lnSpcReduction="10000"/>
          </a:bodyPr>
          <a:lstStyle/>
          <a:p>
            <a:r>
              <a:rPr lang="en-US" dirty="0" smtClean="0"/>
              <a:t>Cryptic</a:t>
            </a:r>
            <a:r>
              <a:rPr lang="en-US" dirty="0"/>
              <a:t>, </a:t>
            </a:r>
            <a:r>
              <a:rPr lang="en-US" dirty="0" smtClean="0"/>
              <a:t>live </a:t>
            </a:r>
            <a:r>
              <a:rPr lang="en-US" dirty="0"/>
              <a:t>almost their whole lives inside of trees</a:t>
            </a:r>
            <a:r>
              <a:rPr lang="en-US" dirty="0" smtClean="0"/>
              <a:t>. </a:t>
            </a:r>
          </a:p>
          <a:p>
            <a:r>
              <a:rPr lang="en-US" dirty="0" smtClean="0"/>
              <a:t>Some (i.e., </a:t>
            </a:r>
            <a:r>
              <a:rPr lang="en-US" i="1" dirty="0" err="1" smtClean="0"/>
              <a:t>Sirex</a:t>
            </a:r>
            <a:r>
              <a:rPr lang="en-US" dirty="0"/>
              <a:t> </a:t>
            </a:r>
            <a:r>
              <a:rPr lang="en-US" dirty="0" smtClean="0"/>
              <a:t>and </a:t>
            </a:r>
            <a:r>
              <a:rPr lang="en-US" i="1" dirty="0" err="1" smtClean="0"/>
              <a:t>Tremex</a:t>
            </a:r>
            <a:r>
              <a:rPr lang="en-US" dirty="0" smtClean="0"/>
              <a:t>) have a symbiotic relationship with </a:t>
            </a:r>
            <a:r>
              <a:rPr lang="en-US" dirty="0"/>
              <a:t>w</a:t>
            </a:r>
            <a:r>
              <a:rPr lang="en-US" dirty="0" smtClean="0"/>
              <a:t>ood-decaying fungi. </a:t>
            </a:r>
          </a:p>
          <a:p>
            <a:r>
              <a:rPr lang="en-US" dirty="0" smtClean="0"/>
              <a:t>Larvae </a:t>
            </a:r>
            <a:r>
              <a:rPr lang="en-US" dirty="0"/>
              <a:t>mainly feed on </a:t>
            </a:r>
            <a:r>
              <a:rPr lang="en-US" dirty="0" smtClean="0"/>
              <a:t>wood</a:t>
            </a:r>
            <a:r>
              <a:rPr lang="en-US" dirty="0"/>
              <a:t>, but rely on ingested fungal enzymes to break down cellulose (in some species, the fungus might also be directly used for nutrition).</a:t>
            </a:r>
            <a:r>
              <a:rPr lang="en-US" dirty="0" smtClean="0"/>
              <a:t> </a:t>
            </a:r>
          </a:p>
        </p:txBody>
      </p:sp>
    </p:spTree>
    <p:extLst>
      <p:ext uri="{BB962C8B-B14F-4D97-AF65-F5344CB8AC3E}">
        <p14:creationId xmlns:p14="http://schemas.microsoft.com/office/powerpoint/2010/main" val="1040129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Insect biology—</a:t>
            </a:r>
            <a:r>
              <a:rPr lang="en-US" i="1" dirty="0" err="1" smtClean="0"/>
              <a:t>Tremex</a:t>
            </a:r>
            <a:r>
              <a:rPr lang="en-US" i="1" dirty="0" smtClean="0"/>
              <a:t> </a:t>
            </a:r>
            <a:r>
              <a:rPr lang="en-US" i="1" dirty="0" err="1" smtClean="0"/>
              <a:t>fuscicornis</a:t>
            </a:r>
            <a:endParaRPr lang="en-US" i="1" dirty="0"/>
          </a:p>
        </p:txBody>
      </p:sp>
      <p:sp>
        <p:nvSpPr>
          <p:cNvPr id="5" name="Content Placeholder 4"/>
          <p:cNvSpPr>
            <a:spLocks noGrp="1"/>
          </p:cNvSpPr>
          <p:nvPr>
            <p:ph idx="1"/>
          </p:nvPr>
        </p:nvSpPr>
        <p:spPr/>
        <p:txBody>
          <a:bodyPr>
            <a:normAutofit/>
          </a:bodyPr>
          <a:lstStyle/>
          <a:p>
            <a:r>
              <a:rPr lang="en-US" dirty="0"/>
              <a:t>Female </a:t>
            </a:r>
            <a:r>
              <a:rPr lang="en-US" dirty="0" smtClean="0"/>
              <a:t>uses long ovipositor to insert eggs into cambium layer of hardwood trees </a:t>
            </a:r>
          </a:p>
          <a:p>
            <a:r>
              <a:rPr lang="en-US" dirty="0" smtClean="0"/>
              <a:t>She inoculates </a:t>
            </a:r>
            <a:r>
              <a:rPr lang="en-US" dirty="0"/>
              <a:t>egg-laying sites with a </a:t>
            </a:r>
            <a:r>
              <a:rPr lang="en-US" dirty="0" smtClean="0"/>
              <a:t>very specific </a:t>
            </a:r>
            <a:r>
              <a:rPr lang="en-US" dirty="0"/>
              <a:t>wood-decaying </a:t>
            </a:r>
            <a:r>
              <a:rPr lang="en-US" dirty="0" smtClean="0"/>
              <a:t>fungus, </a:t>
            </a:r>
            <a:r>
              <a:rPr lang="en-US" i="1" dirty="0" err="1"/>
              <a:t>Cerrena</a:t>
            </a:r>
            <a:r>
              <a:rPr lang="en-US" i="1" dirty="0"/>
              <a:t> unicolor</a:t>
            </a:r>
            <a:endParaRPr lang="en-US" dirty="0" smtClean="0"/>
          </a:p>
          <a:p>
            <a:r>
              <a:rPr lang="en-US" dirty="0" smtClean="0"/>
              <a:t>Fungus </a:t>
            </a:r>
            <a:r>
              <a:rPr lang="en-US" dirty="0"/>
              <a:t>decomposes surrounding wood; early instars eat the fungus, later instars eat the fungus and </a:t>
            </a:r>
            <a:r>
              <a:rPr lang="en-US" dirty="0" smtClean="0"/>
              <a:t>decaying </a:t>
            </a:r>
            <a:r>
              <a:rPr lang="en-US" dirty="0"/>
              <a:t>wood.</a:t>
            </a:r>
          </a:p>
          <a:p>
            <a:endParaRPr lang="en-US" dirty="0" smtClean="0"/>
          </a:p>
        </p:txBody>
      </p:sp>
    </p:spTree>
    <p:extLst>
      <p:ext uri="{BB962C8B-B14F-4D97-AF65-F5344CB8AC3E}">
        <p14:creationId xmlns:p14="http://schemas.microsoft.com/office/powerpoint/2010/main" val="19315511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Life cycle</a:t>
            </a:r>
            <a:endParaRPr lang="en-US" dirty="0"/>
          </a:p>
        </p:txBody>
      </p:sp>
      <p:sp>
        <p:nvSpPr>
          <p:cNvPr id="4" name="Content Placeholder 3"/>
          <p:cNvSpPr>
            <a:spLocks noGrp="1"/>
          </p:cNvSpPr>
          <p:nvPr>
            <p:ph idx="1"/>
          </p:nvPr>
        </p:nvSpPr>
        <p:spPr/>
        <p:txBody>
          <a:bodyPr>
            <a:normAutofit lnSpcReduction="10000"/>
          </a:bodyPr>
          <a:lstStyle/>
          <a:p>
            <a:r>
              <a:rPr lang="en-US" b="1" dirty="0" smtClean="0"/>
              <a:t>Eggs</a:t>
            </a:r>
            <a:r>
              <a:rPr lang="en-US" dirty="0" smtClean="0"/>
              <a:t>—inserted into cambium layer along with symbiotic fungus</a:t>
            </a:r>
          </a:p>
          <a:p>
            <a:r>
              <a:rPr lang="en-US" b="1" dirty="0" smtClean="0"/>
              <a:t>Larvae</a:t>
            </a:r>
            <a:r>
              <a:rPr lang="en-US" dirty="0" smtClean="0"/>
              <a:t>—upon hatch, first feed on fungal hyphae and bore into wood to construct longitudinal, semicircular galleries. Larvae continue to feed on the fungus and digested wood as they grow.</a:t>
            </a:r>
          </a:p>
          <a:p>
            <a:r>
              <a:rPr lang="en-US" b="1" dirty="0" smtClean="0"/>
              <a:t>Pupae</a:t>
            </a:r>
            <a:r>
              <a:rPr lang="en-US" dirty="0" smtClean="0"/>
              <a:t>—larvae pupate within galleries a few centimeters beneath the bark.</a:t>
            </a:r>
          </a:p>
          <a:p>
            <a:endParaRPr lang="en-US" dirty="0" smtClean="0"/>
          </a:p>
        </p:txBody>
      </p:sp>
    </p:spTree>
    <p:extLst>
      <p:ext uri="{BB962C8B-B14F-4D97-AF65-F5344CB8AC3E}">
        <p14:creationId xmlns:p14="http://schemas.microsoft.com/office/powerpoint/2010/main" val="1041978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Life cycle</a:t>
            </a:r>
            <a:endParaRPr lang="en-US" dirty="0"/>
          </a:p>
        </p:txBody>
      </p:sp>
      <p:sp>
        <p:nvSpPr>
          <p:cNvPr id="4" name="Content Placeholder 3"/>
          <p:cNvSpPr>
            <a:spLocks noGrp="1"/>
          </p:cNvSpPr>
          <p:nvPr>
            <p:ph idx="1"/>
          </p:nvPr>
        </p:nvSpPr>
        <p:spPr>
          <a:xfrm>
            <a:off x="838200" y="1600201"/>
            <a:ext cx="7696200" cy="4419600"/>
          </a:xfrm>
        </p:spPr>
        <p:txBody>
          <a:bodyPr>
            <a:normAutofit/>
          </a:bodyPr>
          <a:lstStyle/>
          <a:p>
            <a:r>
              <a:rPr lang="en-US" b="1" dirty="0" smtClean="0"/>
              <a:t>Adults</a:t>
            </a:r>
            <a:r>
              <a:rPr lang="en-US" dirty="0" smtClean="0"/>
              <a:t>—chew their way out of the tree leaving a 5-6mm round exit hole. They do not feed and live for only a few weeks to mate and lay eggs.  </a:t>
            </a:r>
          </a:p>
          <a:p>
            <a:pPr marL="0" indent="0">
              <a:buNone/>
            </a:pPr>
            <a:endParaRPr lang="en-US" dirty="0" smtClean="0"/>
          </a:p>
          <a:p>
            <a:pPr marL="0" indent="0">
              <a:buNone/>
            </a:pPr>
            <a:r>
              <a:rPr lang="en-US" dirty="0"/>
              <a:t>In Chile, </a:t>
            </a:r>
            <a:r>
              <a:rPr lang="en-US" i="1" dirty="0"/>
              <a:t>T. </a:t>
            </a:r>
            <a:r>
              <a:rPr lang="en-US" i="1" dirty="0" err="1" smtClean="0"/>
              <a:t>fuscicornis</a:t>
            </a:r>
            <a:r>
              <a:rPr lang="en-US" i="1" dirty="0" smtClean="0"/>
              <a:t> </a:t>
            </a:r>
            <a:r>
              <a:rPr lang="en-US" dirty="0"/>
              <a:t>generally has a </a:t>
            </a:r>
            <a:r>
              <a:rPr lang="en-US" dirty="0" smtClean="0"/>
              <a:t>one</a:t>
            </a:r>
            <a:r>
              <a:rPr lang="en-US" dirty="0"/>
              <a:t> year </a:t>
            </a:r>
            <a:r>
              <a:rPr lang="en-US" dirty="0" smtClean="0"/>
              <a:t>lifecycle.  </a:t>
            </a:r>
          </a:p>
        </p:txBody>
      </p:sp>
    </p:spTree>
    <p:extLst>
      <p:ext uri="{BB962C8B-B14F-4D97-AF65-F5344CB8AC3E}">
        <p14:creationId xmlns:p14="http://schemas.microsoft.com/office/powerpoint/2010/main" val="41700142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0500" y="3048000"/>
            <a:ext cx="8762999" cy="3505200"/>
          </a:xfrm>
        </p:spPr>
      </p:pic>
      <p:sp>
        <p:nvSpPr>
          <p:cNvPr id="6" name="Title 5"/>
          <p:cNvSpPr>
            <a:spLocks noGrp="1"/>
          </p:cNvSpPr>
          <p:nvPr>
            <p:ph type="title"/>
          </p:nvPr>
        </p:nvSpPr>
        <p:spPr/>
        <p:txBody>
          <a:bodyPr/>
          <a:lstStyle/>
          <a:p>
            <a:r>
              <a:rPr lang="en-US" dirty="0" smtClean="0"/>
              <a:t>Identification—</a:t>
            </a:r>
            <a:r>
              <a:rPr lang="en-US" dirty="0" err="1" smtClean="0"/>
              <a:t>Siricid</a:t>
            </a:r>
            <a:r>
              <a:rPr lang="en-US" dirty="0" smtClean="0"/>
              <a:t> wasps</a:t>
            </a:r>
            <a:endParaRPr lang="en-US" dirty="0"/>
          </a:p>
        </p:txBody>
      </p:sp>
      <p:sp>
        <p:nvSpPr>
          <p:cNvPr id="7" name="Text Placeholder 6"/>
          <p:cNvSpPr>
            <a:spLocks noGrp="1"/>
          </p:cNvSpPr>
          <p:nvPr>
            <p:ph type="body" idx="1"/>
          </p:nvPr>
        </p:nvSpPr>
        <p:spPr>
          <a:xfrm>
            <a:off x="838200" y="1458912"/>
            <a:ext cx="7848600" cy="1360488"/>
          </a:xfrm>
        </p:spPr>
        <p:txBody>
          <a:bodyPr>
            <a:normAutofit fontScale="85000" lnSpcReduction="20000"/>
          </a:bodyPr>
          <a:lstStyle/>
          <a:p>
            <a:r>
              <a:rPr lang="en-US" dirty="0" smtClean="0"/>
              <a:t>Order—Hymenoptera (ants, bees, wasps) </a:t>
            </a:r>
          </a:p>
          <a:p>
            <a:r>
              <a:rPr lang="en-US" dirty="0" smtClean="0"/>
              <a:t>Suborder—</a:t>
            </a:r>
            <a:r>
              <a:rPr lang="en-US" dirty="0" err="1" smtClean="0"/>
              <a:t>Symphyta</a:t>
            </a:r>
            <a:r>
              <a:rPr lang="en-US" dirty="0" smtClean="0"/>
              <a:t> (sawflies, horntails, wood wasps)</a:t>
            </a:r>
          </a:p>
          <a:p>
            <a:r>
              <a:rPr lang="en-US" dirty="0" smtClean="0"/>
              <a:t>Family—</a:t>
            </a:r>
            <a:r>
              <a:rPr lang="en-US" dirty="0" err="1" smtClean="0"/>
              <a:t>Siricidae</a:t>
            </a:r>
            <a:r>
              <a:rPr lang="en-US" dirty="0"/>
              <a:t> </a:t>
            </a:r>
          </a:p>
          <a:p>
            <a:r>
              <a:rPr lang="en-US" dirty="0"/>
              <a:t>L</a:t>
            </a:r>
            <a:r>
              <a:rPr lang="en-US" dirty="0" smtClean="0"/>
              <a:t>arge family characterized by broad waist and modified ovipositor</a:t>
            </a:r>
            <a:endParaRPr lang="en-US" dirty="0"/>
          </a:p>
        </p:txBody>
      </p:sp>
      <p:sp>
        <p:nvSpPr>
          <p:cNvPr id="14" name="Oval 13"/>
          <p:cNvSpPr/>
          <p:nvPr/>
        </p:nvSpPr>
        <p:spPr>
          <a:xfrm>
            <a:off x="7010400" y="4495800"/>
            <a:ext cx="762000" cy="8382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259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 y="0"/>
            <a:ext cx="9144000" cy="6858000"/>
          </a:xfrm>
          <a:prstGeom prst="rect">
            <a:avLst/>
          </a:prstGeom>
        </p:spPr>
      </p:pic>
      <p:sp>
        <p:nvSpPr>
          <p:cNvPr id="4" name="Title 3"/>
          <p:cNvSpPr>
            <a:spLocks noGrp="1"/>
          </p:cNvSpPr>
          <p:nvPr>
            <p:ph type="title"/>
          </p:nvPr>
        </p:nvSpPr>
        <p:spPr>
          <a:xfrm>
            <a:off x="807720" y="274638"/>
            <a:ext cx="7848600" cy="1116139"/>
          </a:xfrm>
        </p:spPr>
        <p:txBody>
          <a:bodyPr>
            <a:normAutofit fontScale="90000"/>
          </a:bodyPr>
          <a:lstStyle/>
          <a:p>
            <a:pPr algn="l"/>
            <a:r>
              <a:rPr lang="en-US" i="1" dirty="0" err="1">
                <a:solidFill>
                  <a:schemeClr val="bg1"/>
                </a:solidFill>
              </a:rPr>
              <a:t>Tremex</a:t>
            </a:r>
            <a:r>
              <a:rPr lang="en-US" i="1" dirty="0">
                <a:solidFill>
                  <a:schemeClr val="bg1"/>
                </a:solidFill>
              </a:rPr>
              <a:t> </a:t>
            </a:r>
            <a:r>
              <a:rPr lang="en-US" i="1" dirty="0" err="1">
                <a:solidFill>
                  <a:schemeClr val="bg1"/>
                </a:solidFill>
              </a:rPr>
              <a:t>fuscicornis</a:t>
            </a:r>
            <a:r>
              <a:rPr lang="en-US" dirty="0">
                <a:solidFill>
                  <a:schemeClr val="bg1"/>
                </a:solidFill>
              </a:rPr>
              <a:t>, </a:t>
            </a:r>
            <a:r>
              <a:rPr lang="en-US" dirty="0" err="1">
                <a:solidFill>
                  <a:schemeClr val="bg1"/>
                </a:solidFill>
              </a:rPr>
              <a:t>Tremex</a:t>
            </a:r>
            <a:r>
              <a:rPr lang="en-US" dirty="0">
                <a:solidFill>
                  <a:schemeClr val="bg1"/>
                </a:solidFill>
              </a:rPr>
              <a:t> wood wasp</a:t>
            </a:r>
          </a:p>
        </p:txBody>
      </p:sp>
      <p:sp>
        <p:nvSpPr>
          <p:cNvPr id="8" name="TextBox 7"/>
          <p:cNvSpPr txBox="1"/>
          <p:nvPr/>
        </p:nvSpPr>
        <p:spPr>
          <a:xfrm>
            <a:off x="802212" y="1249916"/>
            <a:ext cx="8036988" cy="830997"/>
          </a:xfrm>
          <a:prstGeom prst="rect">
            <a:avLst/>
          </a:prstGeom>
          <a:solidFill>
            <a:srgbClr val="FFFFFF">
              <a:alpha val="54902"/>
            </a:srgbClr>
          </a:solidFill>
        </p:spPr>
        <p:txBody>
          <a:bodyPr wrap="square" rtlCol="0">
            <a:spAutoFit/>
          </a:bodyPr>
          <a:lstStyle/>
          <a:p>
            <a:r>
              <a:rPr lang="en-US" sz="1600" dirty="0" smtClean="0"/>
              <a:t>Synonyms include: </a:t>
            </a:r>
            <a:r>
              <a:rPr lang="en-US" sz="1600" i="1" dirty="0" err="1"/>
              <a:t>S</a:t>
            </a:r>
            <a:r>
              <a:rPr lang="en-US" sz="1600" i="1" dirty="0" err="1" smtClean="0"/>
              <a:t>irex</a:t>
            </a:r>
            <a:r>
              <a:rPr lang="en-US" sz="1600" i="1" dirty="0" smtClean="0"/>
              <a:t> </a:t>
            </a:r>
            <a:r>
              <a:rPr lang="en-US" sz="1600" i="1" dirty="0" err="1" smtClean="0"/>
              <a:t>camelogigas</a:t>
            </a:r>
            <a:r>
              <a:rPr lang="en-US" sz="1600" i="1" dirty="0" smtClean="0"/>
              <a:t>, </a:t>
            </a:r>
            <a:r>
              <a:rPr lang="en-US" sz="1600" i="1" dirty="0" err="1" smtClean="0"/>
              <a:t>Sirex</a:t>
            </a:r>
            <a:r>
              <a:rPr lang="en-US" sz="1600" i="1" dirty="0" smtClean="0"/>
              <a:t> </a:t>
            </a:r>
            <a:r>
              <a:rPr lang="en-US" sz="1600" i="1" dirty="0" err="1" smtClean="0"/>
              <a:t>fuscicornis</a:t>
            </a:r>
            <a:r>
              <a:rPr lang="en-US" sz="1600" i="1" dirty="0" smtClean="0"/>
              <a:t>, </a:t>
            </a:r>
            <a:r>
              <a:rPr lang="en-US" sz="1600" i="1" dirty="0" err="1" smtClean="0"/>
              <a:t>Sirex</a:t>
            </a:r>
            <a:r>
              <a:rPr lang="en-US" sz="1600" i="1" dirty="0" smtClean="0"/>
              <a:t> </a:t>
            </a:r>
            <a:r>
              <a:rPr lang="en-US" sz="1600" i="1" dirty="0" err="1" smtClean="0"/>
              <a:t>struthiocamelus</a:t>
            </a:r>
            <a:r>
              <a:rPr lang="en-US" sz="1600" i="1" dirty="0" smtClean="0"/>
              <a:t>, </a:t>
            </a:r>
            <a:r>
              <a:rPr lang="en-US" sz="1600" i="1" dirty="0" err="1" smtClean="0"/>
              <a:t>Tremex</a:t>
            </a:r>
            <a:r>
              <a:rPr lang="en-US" sz="1600" i="1" dirty="0" smtClean="0"/>
              <a:t> </a:t>
            </a:r>
            <a:r>
              <a:rPr lang="en-US" sz="1600" i="1" dirty="0" err="1" smtClean="0"/>
              <a:t>juxicernis</a:t>
            </a:r>
            <a:r>
              <a:rPr lang="en-US" sz="1600" i="1" dirty="0" smtClean="0"/>
              <a:t>, </a:t>
            </a:r>
            <a:r>
              <a:rPr lang="en-US" sz="1600" i="1" dirty="0" err="1" smtClean="0"/>
              <a:t>Tremex</a:t>
            </a:r>
            <a:r>
              <a:rPr lang="en-US" sz="1600" i="1" dirty="0" smtClean="0"/>
              <a:t> simulacrum, </a:t>
            </a:r>
            <a:r>
              <a:rPr lang="en-US" sz="1600" i="1" dirty="0" err="1" smtClean="0"/>
              <a:t>Urocerus</a:t>
            </a:r>
            <a:r>
              <a:rPr lang="en-US" sz="1600" i="1" dirty="0" smtClean="0"/>
              <a:t> </a:t>
            </a:r>
            <a:r>
              <a:rPr lang="en-US" sz="1600" i="1" dirty="0" err="1" smtClean="0"/>
              <a:t>fuscicornis</a:t>
            </a:r>
            <a:r>
              <a:rPr lang="en-US" sz="1600" i="1" dirty="0" smtClean="0"/>
              <a:t>, </a:t>
            </a:r>
            <a:r>
              <a:rPr lang="en-US" sz="1600" i="1" dirty="0" err="1" smtClean="0"/>
              <a:t>Xylocemantium</a:t>
            </a:r>
            <a:r>
              <a:rPr lang="en-US" sz="1600" i="1" dirty="0" smtClean="0"/>
              <a:t> </a:t>
            </a:r>
            <a:r>
              <a:rPr lang="en-US" sz="1600" i="1" dirty="0" err="1" smtClean="0"/>
              <a:t>fuscicornis</a:t>
            </a:r>
            <a:r>
              <a:rPr lang="en-US" sz="1600" i="1" dirty="0" smtClean="0"/>
              <a:t>, </a:t>
            </a:r>
            <a:r>
              <a:rPr lang="en-US" sz="1600" i="1" dirty="0" err="1" smtClean="0"/>
              <a:t>Xyloterus</a:t>
            </a:r>
            <a:r>
              <a:rPr lang="en-US" sz="1600" i="1" dirty="0" smtClean="0"/>
              <a:t> </a:t>
            </a:r>
            <a:r>
              <a:rPr lang="en-US" sz="1600" i="1" dirty="0" err="1" smtClean="0"/>
              <a:t>fuscicornis</a:t>
            </a:r>
            <a:r>
              <a:rPr lang="en-US" sz="1600" i="1" dirty="0" smtClean="0"/>
              <a:t>. </a:t>
            </a:r>
          </a:p>
          <a:p>
            <a:r>
              <a:rPr lang="en-US" sz="1600" i="1" dirty="0" smtClean="0"/>
              <a:t>Other common names: </a:t>
            </a:r>
            <a:r>
              <a:rPr lang="en-US" sz="1600" dirty="0" err="1" smtClean="0"/>
              <a:t>avila</a:t>
            </a:r>
            <a:r>
              <a:rPr lang="en-US" sz="1600" dirty="0" smtClean="0"/>
              <a:t> </a:t>
            </a:r>
            <a:r>
              <a:rPr lang="en-US" sz="1600" dirty="0" err="1" smtClean="0"/>
              <a:t>taladradora</a:t>
            </a:r>
            <a:r>
              <a:rPr lang="en-US" sz="1600" dirty="0" smtClean="0"/>
              <a:t> de la </a:t>
            </a:r>
            <a:r>
              <a:rPr lang="en-US" sz="1600" dirty="0" err="1" smtClean="0"/>
              <a:t>madera</a:t>
            </a:r>
            <a:r>
              <a:rPr lang="en-US" sz="1600" dirty="0" smtClean="0"/>
              <a:t> (Spanish), </a:t>
            </a:r>
            <a:r>
              <a:rPr lang="en-US" sz="1600" dirty="0" err="1"/>
              <a:t>T</a:t>
            </a:r>
            <a:r>
              <a:rPr lang="en-US" sz="1600" dirty="0" err="1" smtClean="0"/>
              <a:t>remex</a:t>
            </a:r>
            <a:r>
              <a:rPr lang="en-US" sz="1600" dirty="0" smtClean="0"/>
              <a:t> wasp</a:t>
            </a:r>
            <a:endParaRPr lang="en-US" dirty="0"/>
          </a:p>
        </p:txBody>
      </p:sp>
      <p:sp>
        <p:nvSpPr>
          <p:cNvPr id="6" name="Rectangle 5"/>
          <p:cNvSpPr/>
          <p:nvPr/>
        </p:nvSpPr>
        <p:spPr>
          <a:xfrm rot="16200000">
            <a:off x="6554316" y="4265339"/>
            <a:ext cx="4953000" cy="230832"/>
          </a:xfrm>
          <a:prstGeom prst="rect">
            <a:avLst/>
          </a:prstGeom>
        </p:spPr>
        <p:txBody>
          <a:bodyPr wrap="square">
            <a:spAutoFit/>
          </a:bodyPr>
          <a:lstStyle/>
          <a:p>
            <a:r>
              <a:rPr lang="en-US" sz="900" dirty="0"/>
              <a:t>Photo: © Stanislav Krejcik, </a:t>
            </a:r>
            <a:r>
              <a:rPr lang="en-US" sz="900" dirty="0" err="1"/>
              <a:t>meloidae</a:t>
            </a:r>
            <a:endParaRPr lang="en-US" sz="900" dirty="0"/>
          </a:p>
        </p:txBody>
      </p:sp>
    </p:spTree>
    <p:extLst>
      <p:ext uri="{BB962C8B-B14F-4D97-AF65-F5344CB8AC3E}">
        <p14:creationId xmlns:p14="http://schemas.microsoft.com/office/powerpoint/2010/main" val="32427017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sp>
        <p:nvSpPr>
          <p:cNvPr id="5" name="Title 4"/>
          <p:cNvSpPr>
            <a:spLocks noGrp="1"/>
          </p:cNvSpPr>
          <p:nvPr>
            <p:ph type="title" idx="4294967295"/>
          </p:nvPr>
        </p:nvSpPr>
        <p:spPr>
          <a:xfrm>
            <a:off x="1295400" y="274638"/>
            <a:ext cx="7848600" cy="1116012"/>
          </a:xfrm>
        </p:spPr>
        <p:txBody>
          <a:bodyPr/>
          <a:lstStyle/>
          <a:p>
            <a:pPr algn="l"/>
            <a:r>
              <a:rPr lang="en-US" dirty="0" smtClean="0">
                <a:solidFill>
                  <a:schemeClr val="bg1"/>
                </a:solidFill>
              </a:rPr>
              <a:t>Identification—adults</a:t>
            </a:r>
            <a:endParaRPr lang="en-US" dirty="0">
              <a:solidFill>
                <a:schemeClr val="bg1"/>
              </a:solidFill>
            </a:endParaRPr>
          </a:p>
        </p:txBody>
      </p:sp>
      <p:sp>
        <p:nvSpPr>
          <p:cNvPr id="4" name="Rectangle 3"/>
          <p:cNvSpPr/>
          <p:nvPr/>
        </p:nvSpPr>
        <p:spPr>
          <a:xfrm rot="16200000">
            <a:off x="6554316" y="4265339"/>
            <a:ext cx="4953000" cy="230832"/>
          </a:xfrm>
          <a:prstGeom prst="rect">
            <a:avLst/>
          </a:prstGeom>
        </p:spPr>
        <p:txBody>
          <a:bodyPr wrap="square">
            <a:spAutoFit/>
          </a:bodyPr>
          <a:lstStyle/>
          <a:p>
            <a:r>
              <a:rPr lang="en-US" sz="900" dirty="0">
                <a:solidFill>
                  <a:schemeClr val="bg1"/>
                </a:solidFill>
              </a:rPr>
              <a:t>Photo: © Stanislav Krejcik, </a:t>
            </a:r>
            <a:r>
              <a:rPr lang="en-US" sz="900" dirty="0" err="1">
                <a:solidFill>
                  <a:schemeClr val="bg1"/>
                </a:solidFill>
              </a:rPr>
              <a:t>meloidae</a:t>
            </a:r>
            <a:endParaRPr lang="en-US" sz="900" dirty="0">
              <a:solidFill>
                <a:schemeClr val="bg1"/>
              </a:solidFill>
            </a:endParaRPr>
          </a:p>
        </p:txBody>
      </p:sp>
    </p:spTree>
    <p:extLst>
      <p:ext uri="{BB962C8B-B14F-4D97-AF65-F5344CB8AC3E}">
        <p14:creationId xmlns:p14="http://schemas.microsoft.com/office/powerpoint/2010/main" val="6373561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Identification—Adults</a:t>
            </a:r>
            <a:endParaRPr lang="en-US" dirty="0"/>
          </a:p>
        </p:txBody>
      </p:sp>
      <p:sp>
        <p:nvSpPr>
          <p:cNvPr id="7" name="Content Placeholder 6"/>
          <p:cNvSpPr>
            <a:spLocks noGrp="1"/>
          </p:cNvSpPr>
          <p:nvPr>
            <p:ph sz="half" idx="1"/>
          </p:nvPr>
        </p:nvSpPr>
        <p:spPr/>
        <p:txBody>
          <a:bodyPr>
            <a:normAutofit lnSpcReduction="10000"/>
          </a:bodyPr>
          <a:lstStyle/>
          <a:p>
            <a:r>
              <a:rPr lang="en-US" dirty="0" smtClean="0"/>
              <a:t>Broad waist</a:t>
            </a:r>
          </a:p>
          <a:p>
            <a:r>
              <a:rPr lang="en-US" dirty="0" smtClean="0"/>
              <a:t>Threadlike (filiform) antennae</a:t>
            </a:r>
          </a:p>
          <a:p>
            <a:r>
              <a:rPr lang="en-US" dirty="0" smtClean="0"/>
              <a:t>Spine or horn at end of abdomen </a:t>
            </a:r>
          </a:p>
          <a:p>
            <a:r>
              <a:rPr lang="en-US" dirty="0" smtClean="0"/>
              <a:t>Variable size—typically over 20mm long with some females reaching over 45mm with ovipositor</a:t>
            </a:r>
          </a:p>
        </p:txBody>
      </p:sp>
      <p:sp>
        <p:nvSpPr>
          <p:cNvPr id="12" name="Rectangle 11"/>
          <p:cNvSpPr/>
          <p:nvPr/>
        </p:nvSpPr>
        <p:spPr>
          <a:xfrm>
            <a:off x="6705600" y="4813121"/>
            <a:ext cx="2703981" cy="276999"/>
          </a:xfrm>
          <a:prstGeom prst="rect">
            <a:avLst/>
          </a:prstGeom>
        </p:spPr>
        <p:txBody>
          <a:bodyPr wrap="square">
            <a:spAutoFit/>
          </a:bodyPr>
          <a:lstStyle/>
          <a:p>
            <a:r>
              <a:rPr lang="en-US" sz="1200" dirty="0" smtClean="0">
                <a:solidFill>
                  <a:schemeClr val="tx2"/>
                </a:solidFill>
              </a:rPr>
              <a:t>Photo: Biological Survey of Canada</a:t>
            </a:r>
            <a:endParaRPr lang="en-US" sz="1200" dirty="0">
              <a:solidFill>
                <a:schemeClr val="tx2"/>
              </a:solidFill>
            </a:endParaRPr>
          </a:p>
        </p:txBody>
      </p:sp>
      <p:pic>
        <p:nvPicPr>
          <p:cNvPr id="8"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6628"/>
          <a:stretch/>
        </p:blipFill>
        <p:spPr>
          <a:xfrm>
            <a:off x="4572000" y="1905000"/>
            <a:ext cx="4572000" cy="2880321"/>
          </a:xfrm>
        </p:spPr>
      </p:pic>
    </p:spTree>
    <p:extLst>
      <p:ext uri="{BB962C8B-B14F-4D97-AF65-F5344CB8AC3E}">
        <p14:creationId xmlns:p14="http://schemas.microsoft.com/office/powerpoint/2010/main" val="963161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Identification—Adults</a:t>
            </a:r>
            <a:endParaRPr lang="en-US" dirty="0"/>
          </a:p>
        </p:txBody>
      </p:sp>
      <p:sp>
        <p:nvSpPr>
          <p:cNvPr id="7" name="Content Placeholder 6"/>
          <p:cNvSpPr>
            <a:spLocks noGrp="1"/>
          </p:cNvSpPr>
          <p:nvPr>
            <p:ph sz="half" idx="1"/>
          </p:nvPr>
        </p:nvSpPr>
        <p:spPr>
          <a:xfrm>
            <a:off x="533400" y="1600201"/>
            <a:ext cx="3200400" cy="4419600"/>
          </a:xfrm>
        </p:spPr>
        <p:txBody>
          <a:bodyPr>
            <a:normAutofit fontScale="85000" lnSpcReduction="20000"/>
          </a:bodyPr>
          <a:lstStyle/>
          <a:p>
            <a:pPr marL="0" indent="0">
              <a:buNone/>
            </a:pPr>
            <a:r>
              <a:rPr lang="en-US" b="1" dirty="0" smtClean="0"/>
              <a:t>Females</a:t>
            </a:r>
          </a:p>
          <a:p>
            <a:r>
              <a:rPr lang="en-US" dirty="0" smtClean="0"/>
              <a:t>Dark head and thorax</a:t>
            </a:r>
          </a:p>
          <a:p>
            <a:r>
              <a:rPr lang="en-US" dirty="0" smtClean="0"/>
              <a:t>Abdomen orange-yellow with dark stripes</a:t>
            </a:r>
          </a:p>
          <a:p>
            <a:r>
              <a:rPr lang="en-US" dirty="0" smtClean="0"/>
              <a:t>Lighter </a:t>
            </a:r>
            <a:r>
              <a:rPr lang="en-US" dirty="0"/>
              <a:t>amber colored </a:t>
            </a:r>
            <a:r>
              <a:rPr lang="en-US" dirty="0" smtClean="0"/>
              <a:t>wings</a:t>
            </a:r>
          </a:p>
          <a:p>
            <a:r>
              <a:rPr lang="en-US" dirty="0" smtClean="0"/>
              <a:t>Long ovipositor</a:t>
            </a:r>
          </a:p>
          <a:p>
            <a:pPr marL="0" indent="0">
              <a:buNone/>
            </a:pPr>
            <a:r>
              <a:rPr lang="en-US" b="1" dirty="0"/>
              <a:t>Males</a:t>
            </a:r>
          </a:p>
          <a:p>
            <a:r>
              <a:rPr lang="en-US" dirty="0"/>
              <a:t>Completely black </a:t>
            </a:r>
          </a:p>
          <a:p>
            <a:r>
              <a:rPr lang="en-US" dirty="0"/>
              <a:t>Wings brown, </a:t>
            </a:r>
            <a:r>
              <a:rPr lang="en-US" dirty="0" smtClean="0"/>
              <a:t>darker </a:t>
            </a:r>
            <a:r>
              <a:rPr lang="en-US" dirty="0"/>
              <a:t>than wings of </a:t>
            </a:r>
            <a:r>
              <a:rPr lang="en-US" dirty="0" smtClean="0"/>
              <a:t>female</a:t>
            </a:r>
            <a:endParaRPr lang="en-US" dirty="0"/>
          </a:p>
        </p:txBody>
      </p:sp>
      <p:sp>
        <p:nvSpPr>
          <p:cNvPr id="12" name="Rectangle 11"/>
          <p:cNvSpPr/>
          <p:nvPr/>
        </p:nvSpPr>
        <p:spPr>
          <a:xfrm>
            <a:off x="6629400" y="5361800"/>
            <a:ext cx="2703981" cy="276999"/>
          </a:xfrm>
          <a:prstGeom prst="rect">
            <a:avLst/>
          </a:prstGeom>
        </p:spPr>
        <p:txBody>
          <a:bodyPr wrap="square">
            <a:spAutoFit/>
          </a:bodyPr>
          <a:lstStyle/>
          <a:p>
            <a:r>
              <a:rPr lang="en-US" sz="1200" dirty="0" smtClean="0">
                <a:solidFill>
                  <a:schemeClr val="tx2"/>
                </a:solidFill>
              </a:rPr>
              <a:t>Photo: Biological Survey of Canada</a:t>
            </a:r>
            <a:endParaRPr lang="en-US" sz="1200" dirty="0">
              <a:solidFill>
                <a:schemeClr val="tx2"/>
              </a:solidFill>
            </a:endParaRPr>
          </a:p>
        </p:txBody>
      </p:sp>
      <p:pic>
        <p:nvPicPr>
          <p:cNvPr id="9" name="Content Placeholder 1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53000" y="1452620"/>
            <a:ext cx="3886200" cy="3847337"/>
          </a:xfrm>
          <a:prstGeom prst="rect">
            <a:avLst/>
          </a:prstGeom>
        </p:spPr>
      </p:pic>
    </p:spTree>
    <p:extLst>
      <p:ext uri="{BB962C8B-B14F-4D97-AF65-F5344CB8AC3E}">
        <p14:creationId xmlns:p14="http://schemas.microsoft.com/office/powerpoint/2010/main" val="9275639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Tremex spp.</a:t>
            </a:r>
            <a:endParaRPr lang="en-US" dirty="0"/>
          </a:p>
        </p:txBody>
      </p:sp>
      <p:sp>
        <p:nvSpPr>
          <p:cNvPr id="20" name="Content Placeholder 19"/>
          <p:cNvSpPr>
            <a:spLocks noGrp="1"/>
          </p:cNvSpPr>
          <p:nvPr>
            <p:ph sz="half" idx="1"/>
          </p:nvPr>
        </p:nvSpPr>
        <p:spPr/>
        <p:txBody>
          <a:bodyPr>
            <a:normAutofit fontScale="77500" lnSpcReduction="20000"/>
          </a:bodyPr>
          <a:lstStyle/>
          <a:p>
            <a:r>
              <a:rPr lang="en-US" dirty="0" smtClean="0"/>
              <a:t>Antennae with 14–15 segments </a:t>
            </a:r>
          </a:p>
          <a:p>
            <a:r>
              <a:rPr lang="en-US" dirty="0" smtClean="0"/>
              <a:t>Bodies without long yellow hairs</a:t>
            </a:r>
          </a:p>
          <a:p>
            <a:pPr marL="0" indent="0">
              <a:buNone/>
            </a:pPr>
            <a:endParaRPr lang="en-US" dirty="0" smtClean="0"/>
          </a:p>
          <a:p>
            <a:pPr marL="0" indent="0">
              <a:buNone/>
            </a:pPr>
            <a:r>
              <a:rPr lang="en-US" b="1" dirty="0" smtClean="0"/>
              <a:t>Similar species: </a:t>
            </a:r>
          </a:p>
          <a:p>
            <a:pPr marL="0" indent="0">
              <a:buNone/>
            </a:pPr>
            <a:r>
              <a:rPr lang="en-US" b="1" i="1" dirty="0" smtClean="0"/>
              <a:t>T. Columba</a:t>
            </a:r>
            <a:r>
              <a:rPr lang="en-US" b="1" dirty="0" smtClean="0"/>
              <a:t>, pigeon </a:t>
            </a:r>
            <a:r>
              <a:rPr lang="en-US" b="1" dirty="0" err="1" smtClean="0"/>
              <a:t>tremex</a:t>
            </a:r>
            <a:endParaRPr lang="en-US" b="1" dirty="0" smtClean="0"/>
          </a:p>
          <a:p>
            <a:r>
              <a:rPr lang="en-US" dirty="0" smtClean="0"/>
              <a:t>Differentiating between </a:t>
            </a:r>
            <a:r>
              <a:rPr lang="en-US" dirty="0" err="1" smtClean="0"/>
              <a:t>Tremex</a:t>
            </a:r>
            <a:r>
              <a:rPr lang="en-US" dirty="0" smtClean="0"/>
              <a:t> species is difficult and should be done by a taxonomist </a:t>
            </a:r>
          </a:p>
          <a:p>
            <a:r>
              <a:rPr lang="en-US" dirty="0" smtClean="0"/>
              <a:t>Send to your NPDN diagnostic lab for confirmation!</a:t>
            </a:r>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00600" y="243681"/>
            <a:ext cx="4343400" cy="2895600"/>
          </a:xfrm>
        </p:spPr>
      </p:pic>
      <p:pic>
        <p:nvPicPr>
          <p:cNvPr id="31" name="Content Placeholder 30"/>
          <p:cNvPicPr>
            <a:picLocks noGrp="1" noChangeAspect="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4800600" y="3234684"/>
            <a:ext cx="4343400" cy="2895600"/>
          </a:xfrm>
        </p:spPr>
      </p:pic>
      <p:sp>
        <p:nvSpPr>
          <p:cNvPr id="5" name="Rectangle 4"/>
          <p:cNvSpPr/>
          <p:nvPr/>
        </p:nvSpPr>
        <p:spPr>
          <a:xfrm>
            <a:off x="4902553" y="6229290"/>
            <a:ext cx="4317647" cy="400110"/>
          </a:xfrm>
          <a:prstGeom prst="rect">
            <a:avLst/>
          </a:prstGeom>
        </p:spPr>
        <p:txBody>
          <a:bodyPr wrap="square">
            <a:spAutoFit/>
          </a:bodyPr>
          <a:lstStyle/>
          <a:p>
            <a:r>
              <a:rPr lang="en-US" sz="1000" dirty="0" smtClean="0">
                <a:solidFill>
                  <a:schemeClr val="accent1"/>
                </a:solidFill>
              </a:rPr>
              <a:t>Photos: (top) Stanislav </a:t>
            </a:r>
            <a:r>
              <a:rPr lang="en-US" sz="1000" dirty="0" err="1" smtClean="0">
                <a:solidFill>
                  <a:schemeClr val="accent1"/>
                </a:solidFill>
              </a:rPr>
              <a:t>Krejcik</a:t>
            </a:r>
            <a:r>
              <a:rPr lang="en-US" sz="1000" dirty="0" smtClean="0">
                <a:solidFill>
                  <a:schemeClr val="accent1"/>
                </a:solidFill>
              </a:rPr>
              <a:t>, </a:t>
            </a:r>
            <a:r>
              <a:rPr lang="en-US" sz="1000" dirty="0" err="1" smtClean="0">
                <a:solidFill>
                  <a:schemeClr val="accent1"/>
                </a:solidFill>
              </a:rPr>
              <a:t>meloidae</a:t>
            </a:r>
            <a:r>
              <a:rPr lang="en-US" sz="1000" dirty="0" smtClean="0">
                <a:solidFill>
                  <a:schemeClr val="accent1"/>
                </a:solidFill>
              </a:rPr>
              <a:t>; and (</a:t>
            </a:r>
            <a:r>
              <a:rPr lang="en-US" sz="1000" dirty="0">
                <a:solidFill>
                  <a:schemeClr val="accent1"/>
                </a:solidFill>
              </a:rPr>
              <a:t>bottom) Steven </a:t>
            </a:r>
            <a:r>
              <a:rPr lang="en-US" sz="1000" dirty="0" err="1">
                <a:solidFill>
                  <a:schemeClr val="accent1"/>
                </a:solidFill>
              </a:rPr>
              <a:t>Katovich</a:t>
            </a:r>
            <a:r>
              <a:rPr lang="en-US" sz="1000" dirty="0">
                <a:solidFill>
                  <a:schemeClr val="accent1"/>
                </a:solidFill>
              </a:rPr>
              <a:t>, USDA Forest Service, Bugwood.org</a:t>
            </a:r>
          </a:p>
        </p:txBody>
      </p:sp>
      <p:sp>
        <p:nvSpPr>
          <p:cNvPr id="10" name="Title 1"/>
          <p:cNvSpPr txBox="1">
            <a:spLocks/>
          </p:cNvSpPr>
          <p:nvPr/>
        </p:nvSpPr>
        <p:spPr>
          <a:xfrm>
            <a:off x="-221127" y="5741861"/>
            <a:ext cx="4343400" cy="11161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endParaRPr lang="en-US" sz="2800" dirty="0"/>
          </a:p>
        </p:txBody>
      </p:sp>
      <p:sp>
        <p:nvSpPr>
          <p:cNvPr id="18" name="Title 1"/>
          <p:cNvSpPr txBox="1">
            <a:spLocks/>
          </p:cNvSpPr>
          <p:nvPr/>
        </p:nvSpPr>
        <p:spPr>
          <a:xfrm>
            <a:off x="381000" y="2819400"/>
            <a:ext cx="4300210" cy="11161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endParaRPr lang="en-US" sz="2400" dirty="0"/>
          </a:p>
        </p:txBody>
      </p:sp>
      <p:sp>
        <p:nvSpPr>
          <p:cNvPr id="19" name="Content Placeholder 13"/>
          <p:cNvSpPr txBox="1">
            <a:spLocks/>
          </p:cNvSpPr>
          <p:nvPr/>
        </p:nvSpPr>
        <p:spPr>
          <a:xfrm>
            <a:off x="838200" y="4011740"/>
            <a:ext cx="3810000" cy="24728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831557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smtClean="0"/>
              <a:t>Identification—Larvae</a:t>
            </a:r>
            <a:endParaRPr lang="en-US" dirty="0"/>
          </a:p>
        </p:txBody>
      </p:sp>
      <p:sp>
        <p:nvSpPr>
          <p:cNvPr id="6" name="Content Placeholder 6"/>
          <p:cNvSpPr>
            <a:spLocks noGrp="1"/>
          </p:cNvSpPr>
          <p:nvPr>
            <p:ph sz="half" idx="1"/>
          </p:nvPr>
        </p:nvSpPr>
        <p:spPr/>
        <p:txBody>
          <a:bodyPr>
            <a:normAutofit/>
          </a:bodyPr>
          <a:lstStyle/>
          <a:p>
            <a:r>
              <a:rPr lang="en-US" dirty="0" smtClean="0"/>
              <a:t>Small spine at posterior of abdomen</a:t>
            </a:r>
          </a:p>
          <a:p>
            <a:r>
              <a:rPr lang="en-US" dirty="0" smtClean="0"/>
              <a:t>Off-white, soft, cylindrical</a:t>
            </a:r>
          </a:p>
          <a:p>
            <a:r>
              <a:rPr lang="en-US" dirty="0" smtClean="0"/>
              <a:t>3–4 cm in length</a:t>
            </a:r>
          </a:p>
          <a:p>
            <a:r>
              <a:rPr lang="en-US" dirty="0" smtClean="0"/>
              <a:t>Distinct mandibles</a:t>
            </a:r>
          </a:p>
          <a:p>
            <a:r>
              <a:rPr lang="en-US" dirty="0" smtClean="0"/>
              <a:t>Three pairs of rudimentary legs</a:t>
            </a:r>
          </a:p>
          <a:p>
            <a:endParaRPr lang="en-US" dirty="0"/>
          </a:p>
        </p:txBody>
      </p:sp>
      <p:sp>
        <p:nvSpPr>
          <p:cNvPr id="4" name="Rectangle 3"/>
          <p:cNvSpPr/>
          <p:nvPr/>
        </p:nvSpPr>
        <p:spPr>
          <a:xfrm>
            <a:off x="4800600" y="6019801"/>
            <a:ext cx="4038600" cy="400110"/>
          </a:xfrm>
          <a:prstGeom prst="rect">
            <a:avLst/>
          </a:prstGeom>
        </p:spPr>
        <p:txBody>
          <a:bodyPr wrap="square">
            <a:spAutoFit/>
          </a:bodyPr>
          <a:lstStyle/>
          <a:p>
            <a:r>
              <a:rPr lang="en-US" sz="1000" dirty="0" smtClean="0">
                <a:solidFill>
                  <a:schemeClr val="tx2"/>
                </a:solidFill>
              </a:rPr>
              <a:t>Photos: (top</a:t>
            </a:r>
            <a:r>
              <a:rPr lang="en-US" sz="1000" dirty="0">
                <a:solidFill>
                  <a:schemeClr val="tx2"/>
                </a:solidFill>
              </a:rPr>
              <a:t>) Robert </a:t>
            </a:r>
            <a:r>
              <a:rPr lang="en-US" sz="1000" dirty="0" err="1">
                <a:solidFill>
                  <a:schemeClr val="tx2"/>
                </a:solidFill>
              </a:rPr>
              <a:t>Dzwonkowski</a:t>
            </a:r>
            <a:r>
              <a:rPr lang="en-US" sz="1000" dirty="0">
                <a:solidFill>
                  <a:schemeClr val="tx2"/>
                </a:solidFill>
              </a:rPr>
              <a:t>, Bugwood.org; </a:t>
            </a:r>
            <a:r>
              <a:rPr lang="en-US" sz="1000" dirty="0" smtClean="0">
                <a:solidFill>
                  <a:schemeClr val="tx2"/>
                </a:solidFill>
              </a:rPr>
              <a:t>and (bottom) </a:t>
            </a:r>
            <a:r>
              <a:rPr lang="en-US" sz="1000" dirty="0">
                <a:solidFill>
                  <a:schemeClr val="tx2"/>
                </a:solidFill>
              </a:rPr>
              <a:t>Dennis Haugen, </a:t>
            </a:r>
            <a:r>
              <a:rPr lang="en-US" sz="1000" dirty="0" smtClean="0">
                <a:solidFill>
                  <a:schemeClr val="tx2"/>
                </a:solidFill>
              </a:rPr>
              <a:t>Bugwood.org, inset INFOR-SAG.</a:t>
            </a:r>
            <a:endParaRPr lang="en-US" sz="1000" dirty="0">
              <a:solidFill>
                <a:schemeClr val="tx2"/>
              </a:solidFill>
              <a:effectLst/>
            </a:endParaRPr>
          </a:p>
        </p:txBody>
      </p:sp>
      <p:pic>
        <p:nvPicPr>
          <p:cNvPr id="21" name="Content Placeholder 20"/>
          <p:cNvPicPr>
            <a:picLocks noGrp="1" noChangeAspect="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4800600" y="3048000"/>
            <a:ext cx="4343400" cy="2895600"/>
          </a:xfrm>
        </p:spPr>
      </p:pic>
      <p:pic>
        <p:nvPicPr>
          <p:cNvPr id="23" name="Content Placeholder 2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800600" y="304800"/>
            <a:ext cx="4343400" cy="2661155"/>
          </a:xfrm>
        </p:spPr>
      </p:pic>
    </p:spTree>
    <p:extLst>
      <p:ext uri="{BB962C8B-B14F-4D97-AF65-F5344CB8AC3E}">
        <p14:creationId xmlns:p14="http://schemas.microsoft.com/office/powerpoint/2010/main" val="40486146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US" sz="3200" dirty="0"/>
              <a:t>Identification—Pupae</a:t>
            </a:r>
          </a:p>
        </p:txBody>
      </p:sp>
      <p:sp>
        <p:nvSpPr>
          <p:cNvPr id="7" name="Text Placeholder 6"/>
          <p:cNvSpPr>
            <a:spLocks noGrp="1"/>
          </p:cNvSpPr>
          <p:nvPr>
            <p:ph sz="half" idx="1"/>
          </p:nvPr>
        </p:nvSpPr>
        <p:spPr/>
        <p:txBody>
          <a:bodyPr/>
          <a:lstStyle/>
          <a:p>
            <a:pPr marL="285750" indent="-285750">
              <a:buFont typeface="Arial" panose="020B0604020202020204" pitchFamily="34" charset="0"/>
              <a:buChar char="•"/>
            </a:pPr>
            <a:r>
              <a:rPr lang="en-US" dirty="0"/>
              <a:t>3 cm in length</a:t>
            </a:r>
          </a:p>
          <a:p>
            <a:pPr marL="285750" indent="-285750">
              <a:buFont typeface="Arial" panose="020B0604020202020204" pitchFamily="34" charset="0"/>
              <a:buChar char="•"/>
            </a:pPr>
            <a:r>
              <a:rPr lang="en-US" dirty="0"/>
              <a:t>Creamy off-white, darkening prior to adult development</a:t>
            </a:r>
          </a:p>
          <a:p>
            <a:pPr marL="285750" indent="-285750">
              <a:buFont typeface="Arial" panose="020B0604020202020204" pitchFamily="34" charset="0"/>
              <a:buChar char="•"/>
            </a:pPr>
            <a:r>
              <a:rPr lang="en-US" dirty="0"/>
              <a:t>Distinct antennae and fully developed legs</a:t>
            </a:r>
          </a:p>
          <a:p>
            <a:endParaRPr lang="en-US" dirty="0"/>
          </a:p>
        </p:txBody>
      </p:sp>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00600" y="316833"/>
            <a:ext cx="4343400" cy="2749296"/>
          </a:xfrm>
        </p:spPr>
      </p:pic>
      <p:pic>
        <p:nvPicPr>
          <p:cNvPr id="11" name="Content Placeholder 10"/>
          <p:cNvPicPr>
            <a:picLocks noGrp="1" noChangeAspect="1"/>
          </p:cNvPicPr>
          <p:nvPr>
            <p:ph sz="half" idx="13"/>
          </p:nvPr>
        </p:nvPicPr>
        <p:blipFill>
          <a:blip r:embed="rId4">
            <a:extLst>
              <a:ext uri="{28A0092B-C50C-407E-A947-70E740481C1C}">
                <a14:useLocalDpi xmlns:a14="http://schemas.microsoft.com/office/drawing/2010/main" val="0"/>
              </a:ext>
            </a:extLst>
          </a:blip>
          <a:stretch>
            <a:fillRect/>
          </a:stretch>
        </p:blipFill>
        <p:spPr>
          <a:xfrm>
            <a:off x="4800600" y="3200400"/>
            <a:ext cx="4343399" cy="2443719"/>
          </a:xfrm>
        </p:spPr>
      </p:pic>
      <p:sp>
        <p:nvSpPr>
          <p:cNvPr id="4" name="Rectangle 3"/>
          <p:cNvSpPr/>
          <p:nvPr/>
        </p:nvSpPr>
        <p:spPr>
          <a:xfrm>
            <a:off x="4876800" y="5778390"/>
            <a:ext cx="4191000" cy="553998"/>
          </a:xfrm>
          <a:prstGeom prst="rect">
            <a:avLst/>
          </a:prstGeom>
        </p:spPr>
        <p:txBody>
          <a:bodyPr wrap="square">
            <a:spAutoFit/>
          </a:bodyPr>
          <a:lstStyle/>
          <a:p>
            <a:r>
              <a:rPr lang="en-US" sz="1000" dirty="0" smtClean="0">
                <a:solidFill>
                  <a:schemeClr val="tx2"/>
                </a:solidFill>
              </a:rPr>
              <a:t>Photos</a:t>
            </a:r>
            <a:r>
              <a:rPr lang="en-US" sz="1000" dirty="0">
                <a:solidFill>
                  <a:schemeClr val="tx2"/>
                </a:solidFill>
              </a:rPr>
              <a:t>: (top) </a:t>
            </a:r>
            <a:r>
              <a:rPr lang="en-US" sz="1000" dirty="0" smtClean="0">
                <a:solidFill>
                  <a:schemeClr val="tx2"/>
                </a:solidFill>
              </a:rPr>
              <a:t>W. </a:t>
            </a:r>
            <a:r>
              <a:rPr lang="en-US" sz="1000" dirty="0" err="1" smtClean="0">
                <a:solidFill>
                  <a:schemeClr val="tx2"/>
                </a:solidFill>
              </a:rPr>
              <a:t>Ciesla</a:t>
            </a:r>
            <a:r>
              <a:rPr lang="en-US" sz="1000" dirty="0">
                <a:solidFill>
                  <a:schemeClr val="tx2"/>
                </a:solidFill>
              </a:rPr>
              <a:t>, Forest Health Management </a:t>
            </a:r>
            <a:r>
              <a:rPr lang="en-US" sz="1000" dirty="0" smtClean="0">
                <a:solidFill>
                  <a:schemeClr val="tx2"/>
                </a:solidFill>
              </a:rPr>
              <a:t>International, Bugwood.org; and (bottom) N. Acosta, courtesy of Chilean Forest </a:t>
            </a:r>
            <a:r>
              <a:rPr lang="en-US" sz="1000" dirty="0">
                <a:solidFill>
                  <a:schemeClr val="tx2"/>
                </a:solidFill>
              </a:rPr>
              <a:t>S</a:t>
            </a:r>
            <a:r>
              <a:rPr lang="en-US" sz="1000" dirty="0" smtClean="0">
                <a:solidFill>
                  <a:schemeClr val="tx2"/>
                </a:solidFill>
              </a:rPr>
              <a:t>anitation Program</a:t>
            </a:r>
            <a:endParaRPr lang="en-US" sz="1000" dirty="0">
              <a:solidFill>
                <a:schemeClr val="tx2"/>
              </a:solidFill>
              <a:effectLst/>
            </a:endParaRPr>
          </a:p>
        </p:txBody>
      </p:sp>
    </p:spTree>
    <p:extLst>
      <p:ext uri="{BB962C8B-B14F-4D97-AF65-F5344CB8AC3E}">
        <p14:creationId xmlns:p14="http://schemas.microsoft.com/office/powerpoint/2010/main" val="2135028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5994"/>
          <a:stretch/>
        </p:blipFill>
        <p:spPr>
          <a:xfrm>
            <a:off x="0" y="0"/>
            <a:ext cx="9144000" cy="6463103"/>
          </a:xfrm>
          <a:prstGeom prst="rect">
            <a:avLst/>
          </a:prstGeom>
          <a:noFill/>
          <a:ln>
            <a:noFill/>
          </a:ln>
        </p:spPr>
      </p:pic>
      <p:sp>
        <p:nvSpPr>
          <p:cNvPr id="6" name="Title 5"/>
          <p:cNvSpPr>
            <a:spLocks noGrp="1"/>
          </p:cNvSpPr>
          <p:nvPr>
            <p:ph type="title" idx="4294967295"/>
          </p:nvPr>
        </p:nvSpPr>
        <p:spPr>
          <a:xfrm>
            <a:off x="990600" y="273050"/>
            <a:ext cx="8153400" cy="1162050"/>
          </a:xfrm>
          <a:noFill/>
        </p:spPr>
        <p:txBody>
          <a:bodyPr>
            <a:normAutofit fontScale="90000"/>
          </a:bodyPr>
          <a:lstStyle/>
          <a:p>
            <a:pPr algn="l"/>
            <a:r>
              <a:rPr lang="en-US" dirty="0" smtClean="0">
                <a:solidFill>
                  <a:schemeClr val="bg1"/>
                </a:solidFill>
              </a:rPr>
              <a:t>Hosts—</a:t>
            </a:r>
            <a:r>
              <a:rPr lang="en-US" i="1" dirty="0" smtClean="0">
                <a:solidFill>
                  <a:schemeClr val="bg1"/>
                </a:solidFill>
              </a:rPr>
              <a:t>T. </a:t>
            </a:r>
            <a:r>
              <a:rPr lang="en-US" i="1" dirty="0" err="1">
                <a:solidFill>
                  <a:schemeClr val="bg1"/>
                </a:solidFill>
              </a:rPr>
              <a:t>fuscicornis</a:t>
            </a:r>
            <a:r>
              <a:rPr lang="en-US" i="1" dirty="0">
                <a:solidFill>
                  <a:schemeClr val="bg1"/>
                </a:solidFill>
              </a:rPr>
              <a:t> </a:t>
            </a:r>
            <a:r>
              <a:rPr lang="en-US" dirty="0">
                <a:solidFill>
                  <a:schemeClr val="bg1"/>
                </a:solidFill>
              </a:rPr>
              <a:t>attacks various </a:t>
            </a:r>
            <a:r>
              <a:rPr lang="en-US" dirty="0" smtClean="0">
                <a:solidFill>
                  <a:schemeClr val="bg1"/>
                </a:solidFill>
              </a:rPr>
              <a:t>hardwood trees</a:t>
            </a:r>
            <a:r>
              <a:rPr lang="en-US" dirty="0" smtClean="0"/>
              <a:t> </a:t>
            </a:r>
            <a:endParaRPr lang="en-US" dirty="0">
              <a:solidFill>
                <a:schemeClr val="bg1"/>
              </a:solidFill>
            </a:endParaRPr>
          </a:p>
        </p:txBody>
      </p:sp>
      <p:sp>
        <p:nvSpPr>
          <p:cNvPr id="8" name="Rectangle 7"/>
          <p:cNvSpPr/>
          <p:nvPr/>
        </p:nvSpPr>
        <p:spPr>
          <a:xfrm>
            <a:off x="5943600" y="6101028"/>
            <a:ext cx="3200400" cy="369332"/>
          </a:xfrm>
          <a:prstGeom prst="rect">
            <a:avLst/>
          </a:prstGeom>
        </p:spPr>
        <p:txBody>
          <a:bodyPr wrap="square">
            <a:spAutoFit/>
          </a:bodyPr>
          <a:lstStyle/>
          <a:p>
            <a:pPr algn="r"/>
            <a:r>
              <a:rPr lang="en-US" sz="900" dirty="0">
                <a:solidFill>
                  <a:schemeClr val="bg1"/>
                </a:solidFill>
              </a:rPr>
              <a:t>Photo</a:t>
            </a:r>
            <a:r>
              <a:rPr lang="en-US" sz="900" dirty="0" smtClean="0">
                <a:solidFill>
                  <a:schemeClr val="bg1"/>
                </a:solidFill>
              </a:rPr>
              <a:t>: </a:t>
            </a:r>
            <a:r>
              <a:rPr lang="en-US" sz="900" dirty="0">
                <a:solidFill>
                  <a:schemeClr val="bg1"/>
                </a:solidFill>
              </a:rPr>
              <a:t>© </a:t>
            </a:r>
            <a:r>
              <a:rPr lang="en-US" sz="900" dirty="0" smtClean="0">
                <a:solidFill>
                  <a:schemeClr val="bg1"/>
                </a:solidFill>
              </a:rPr>
              <a:t>Leif </a:t>
            </a:r>
            <a:r>
              <a:rPr lang="en-US" sz="900" dirty="0">
                <a:solidFill>
                  <a:schemeClr val="bg1"/>
                </a:solidFill>
              </a:rPr>
              <a:t>Knutsen, wikimedia commons</a:t>
            </a:r>
          </a:p>
          <a:p>
            <a:endParaRPr lang="en-US" sz="900" dirty="0">
              <a:solidFill>
                <a:schemeClr val="bg1"/>
              </a:solidFill>
              <a:effectLst/>
            </a:endParaRPr>
          </a:p>
        </p:txBody>
      </p:sp>
      <p:sp>
        <p:nvSpPr>
          <p:cNvPr id="11" name="Content Placeholder 6"/>
          <p:cNvSpPr txBox="1">
            <a:spLocks/>
          </p:cNvSpPr>
          <p:nvPr/>
        </p:nvSpPr>
        <p:spPr>
          <a:xfrm>
            <a:off x="990600" y="1600200"/>
            <a:ext cx="7796784" cy="3631946"/>
          </a:xfrm>
          <a:prstGeom prst="rect">
            <a:avLst/>
          </a:prstGeom>
          <a:solidFill>
            <a:srgbClr val="FFFFFF">
              <a:alpha val="54902"/>
            </a:srgbClr>
          </a:solidFill>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endParaRPr lang="en-US" sz="2800" b="1" dirty="0" smtClean="0"/>
          </a:p>
          <a:p>
            <a:r>
              <a:rPr lang="en-US" sz="2800" b="1" dirty="0" smtClean="0"/>
              <a:t>Primary</a:t>
            </a:r>
            <a:r>
              <a:rPr lang="en-US" sz="2800" dirty="0" smtClean="0"/>
              <a:t>: </a:t>
            </a:r>
            <a:r>
              <a:rPr lang="en-US" sz="2800" i="1" dirty="0" err="1" smtClean="0"/>
              <a:t>Populus</a:t>
            </a:r>
            <a:r>
              <a:rPr lang="en-US" sz="2800" dirty="0" smtClean="0"/>
              <a:t> spp., </a:t>
            </a:r>
            <a:r>
              <a:rPr lang="en-US" sz="2800" i="1" dirty="0" smtClean="0"/>
              <a:t>Salix</a:t>
            </a:r>
            <a:r>
              <a:rPr lang="en-US" sz="2800" dirty="0" smtClean="0"/>
              <a:t> spp. </a:t>
            </a:r>
          </a:p>
          <a:p>
            <a:endParaRPr lang="en-US" sz="2800" b="1" dirty="0"/>
          </a:p>
          <a:p>
            <a:r>
              <a:rPr lang="en-US" sz="2800" b="1" dirty="0" smtClean="0"/>
              <a:t>Secondary</a:t>
            </a:r>
            <a:r>
              <a:rPr lang="en-US" sz="2800" dirty="0" smtClean="0"/>
              <a:t>: </a:t>
            </a:r>
            <a:r>
              <a:rPr lang="en-US" sz="2800" i="1" dirty="0" smtClean="0"/>
              <a:t>Acer </a:t>
            </a:r>
            <a:r>
              <a:rPr lang="en-US" sz="2800" i="1" dirty="0" err="1" smtClean="0"/>
              <a:t>negundo</a:t>
            </a:r>
            <a:r>
              <a:rPr lang="en-US" sz="2800" dirty="0" smtClean="0"/>
              <a:t>, </a:t>
            </a:r>
            <a:r>
              <a:rPr lang="en-US" sz="2800" i="1" dirty="0" smtClean="0"/>
              <a:t>Acer </a:t>
            </a:r>
            <a:r>
              <a:rPr lang="en-US" sz="2800" i="1" dirty="0" err="1" smtClean="0"/>
              <a:t>platanoides</a:t>
            </a:r>
            <a:r>
              <a:rPr lang="en-US" sz="2800" dirty="0" smtClean="0"/>
              <a:t>, </a:t>
            </a:r>
            <a:r>
              <a:rPr lang="en-US" sz="2800" i="1" dirty="0" smtClean="0"/>
              <a:t>Acer </a:t>
            </a:r>
            <a:r>
              <a:rPr lang="en-US" sz="2800" i="1" dirty="0" err="1" smtClean="0"/>
              <a:t>saccharum</a:t>
            </a:r>
            <a:r>
              <a:rPr lang="en-US" sz="2800" i="1" dirty="0" smtClean="0"/>
              <a:t>, </a:t>
            </a:r>
            <a:r>
              <a:rPr lang="en-US" sz="2800" i="1" dirty="0" err="1" smtClean="0"/>
              <a:t>Alnus</a:t>
            </a:r>
            <a:r>
              <a:rPr lang="en-US" sz="2800" i="1" dirty="0" smtClean="0"/>
              <a:t> </a:t>
            </a:r>
            <a:r>
              <a:rPr lang="en-US" sz="2800" dirty="0" smtClean="0"/>
              <a:t>spp., </a:t>
            </a:r>
            <a:r>
              <a:rPr lang="en-US" sz="2800" i="1" dirty="0" err="1" smtClean="0"/>
              <a:t>Betula</a:t>
            </a:r>
            <a:r>
              <a:rPr lang="en-US" sz="2800" dirty="0" smtClean="0"/>
              <a:t> spp., </a:t>
            </a:r>
            <a:r>
              <a:rPr lang="en-US" sz="2800" i="1" dirty="0" smtClean="0"/>
              <a:t>Fagus</a:t>
            </a:r>
            <a:r>
              <a:rPr lang="en-US" sz="2800" dirty="0" smtClean="0"/>
              <a:t> spp., </a:t>
            </a:r>
            <a:r>
              <a:rPr lang="en-US" sz="2800" i="1" dirty="0" err="1" smtClean="0"/>
              <a:t>Quercus</a:t>
            </a:r>
            <a:r>
              <a:rPr lang="en-US" sz="2800" dirty="0" smtClean="0"/>
              <a:t> spp., </a:t>
            </a:r>
            <a:r>
              <a:rPr lang="en-US" sz="2800" i="1" dirty="0" err="1" smtClean="0"/>
              <a:t>Juglans</a:t>
            </a:r>
            <a:r>
              <a:rPr lang="en-US" sz="2800" i="1" dirty="0" smtClean="0"/>
              <a:t> </a:t>
            </a:r>
            <a:r>
              <a:rPr lang="en-US" sz="2800" i="1" dirty="0" err="1" smtClean="0"/>
              <a:t>regia</a:t>
            </a:r>
            <a:r>
              <a:rPr lang="en-US" sz="2800" i="1" dirty="0" smtClean="0"/>
              <a:t>, </a:t>
            </a:r>
            <a:r>
              <a:rPr lang="en-US" sz="2800" i="1" dirty="0" err="1" smtClean="0"/>
              <a:t>Ulmus</a:t>
            </a:r>
            <a:r>
              <a:rPr lang="en-US" sz="2800" i="1" dirty="0" smtClean="0"/>
              <a:t> </a:t>
            </a:r>
            <a:r>
              <a:rPr lang="en-US" sz="2800" dirty="0" smtClean="0"/>
              <a:t>spp., </a:t>
            </a:r>
            <a:r>
              <a:rPr lang="en-US" sz="2800" i="1" dirty="0" err="1" smtClean="0"/>
              <a:t>Zelkova</a:t>
            </a:r>
            <a:r>
              <a:rPr lang="en-US" sz="2800" dirty="0" smtClean="0"/>
              <a:t> spp., </a:t>
            </a:r>
            <a:r>
              <a:rPr lang="en-US" sz="2800" i="1" dirty="0" err="1" smtClean="0"/>
              <a:t>Malus</a:t>
            </a:r>
            <a:r>
              <a:rPr lang="en-US" sz="2800" dirty="0" smtClean="0"/>
              <a:t> spp., </a:t>
            </a:r>
            <a:r>
              <a:rPr lang="en-US" sz="2800" i="1" dirty="0" err="1" smtClean="0"/>
              <a:t>Pyrus</a:t>
            </a:r>
            <a:r>
              <a:rPr lang="en-US" sz="2800" dirty="0" smtClean="0"/>
              <a:t> spp., </a:t>
            </a:r>
          </a:p>
        </p:txBody>
      </p:sp>
    </p:spTree>
    <p:extLst>
      <p:ext uri="{BB962C8B-B14F-4D97-AF65-F5344CB8AC3E}">
        <p14:creationId xmlns:p14="http://schemas.microsoft.com/office/powerpoint/2010/main" val="12171361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sp>
        <p:nvSpPr>
          <p:cNvPr id="2" name="Title 1"/>
          <p:cNvSpPr>
            <a:spLocks noGrp="1"/>
          </p:cNvSpPr>
          <p:nvPr>
            <p:ph type="title" idx="4294967295"/>
          </p:nvPr>
        </p:nvSpPr>
        <p:spPr>
          <a:xfrm>
            <a:off x="838200" y="274638"/>
            <a:ext cx="7848600" cy="1116139"/>
          </a:xfrm>
        </p:spPr>
        <p:txBody>
          <a:bodyPr/>
          <a:lstStyle/>
          <a:p>
            <a:pPr algn="l"/>
            <a:r>
              <a:rPr lang="en-US" dirty="0" smtClean="0">
                <a:solidFill>
                  <a:schemeClr val="bg1"/>
                </a:solidFill>
              </a:rPr>
              <a:t>Signs and symptoms</a:t>
            </a:r>
            <a:endParaRPr lang="en-US" dirty="0">
              <a:solidFill>
                <a:schemeClr val="bg1"/>
              </a:solidFill>
            </a:endParaRPr>
          </a:p>
        </p:txBody>
      </p:sp>
      <p:sp>
        <p:nvSpPr>
          <p:cNvPr id="7" name="Rectangle 6"/>
          <p:cNvSpPr/>
          <p:nvPr/>
        </p:nvSpPr>
        <p:spPr>
          <a:xfrm rot="16200000">
            <a:off x="7428384" y="5142384"/>
            <a:ext cx="3200400" cy="230832"/>
          </a:xfrm>
          <a:prstGeom prst="rect">
            <a:avLst/>
          </a:prstGeom>
        </p:spPr>
        <p:txBody>
          <a:bodyPr wrap="square">
            <a:spAutoFit/>
          </a:bodyPr>
          <a:lstStyle/>
          <a:p>
            <a:r>
              <a:rPr lang="en-US" sz="900" dirty="0">
                <a:solidFill>
                  <a:schemeClr val="bg1"/>
                </a:solidFill>
              </a:rPr>
              <a:t>Photo: </a:t>
            </a:r>
            <a:r>
              <a:rPr lang="en-US" sz="900" dirty="0" smtClean="0">
                <a:solidFill>
                  <a:schemeClr val="bg1"/>
                </a:solidFill>
              </a:rPr>
              <a:t>© </a:t>
            </a:r>
            <a:r>
              <a:rPr lang="en-US" sz="900" dirty="0">
                <a:solidFill>
                  <a:schemeClr val="bg1"/>
                </a:solidFill>
              </a:rPr>
              <a:t>Stanislav </a:t>
            </a:r>
            <a:r>
              <a:rPr lang="en-US" sz="900" dirty="0" err="1">
                <a:solidFill>
                  <a:schemeClr val="bg1"/>
                </a:solidFill>
              </a:rPr>
              <a:t>Krejcik</a:t>
            </a:r>
            <a:r>
              <a:rPr lang="en-US" sz="900" dirty="0">
                <a:solidFill>
                  <a:schemeClr val="bg1"/>
                </a:solidFill>
              </a:rPr>
              <a:t>, </a:t>
            </a:r>
            <a:r>
              <a:rPr lang="en-US" sz="900" dirty="0" smtClean="0">
                <a:solidFill>
                  <a:schemeClr val="bg1"/>
                </a:solidFill>
              </a:rPr>
              <a:t>meloidae.com </a:t>
            </a:r>
            <a:endParaRPr lang="en-US" sz="900" dirty="0">
              <a:solidFill>
                <a:schemeClr val="bg1"/>
              </a:solidFill>
              <a:effectLst/>
            </a:endParaRPr>
          </a:p>
        </p:txBody>
      </p:sp>
    </p:spTree>
    <p:extLst>
      <p:ext uri="{BB962C8B-B14F-4D97-AF65-F5344CB8AC3E}">
        <p14:creationId xmlns:p14="http://schemas.microsoft.com/office/powerpoint/2010/main" val="3312159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Symptoms</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4924"/>
          <a:stretch/>
        </p:blipFill>
        <p:spPr>
          <a:xfrm>
            <a:off x="4817" y="0"/>
            <a:ext cx="4414783" cy="6858000"/>
          </a:xfrm>
          <a:prstGeom prst="rect">
            <a:avLst/>
          </a:prstGeom>
        </p:spPr>
      </p:pic>
      <p:sp>
        <p:nvSpPr>
          <p:cNvPr id="6" name="Text Placeholder 5"/>
          <p:cNvSpPr>
            <a:spLocks noGrp="1"/>
          </p:cNvSpPr>
          <p:nvPr>
            <p:ph type="body" sz="half" idx="2"/>
          </p:nvPr>
        </p:nvSpPr>
        <p:spPr/>
        <p:txBody>
          <a:bodyPr>
            <a:normAutofit/>
          </a:bodyPr>
          <a:lstStyle/>
          <a:p>
            <a:pPr marL="342900" indent="-342900">
              <a:spcBef>
                <a:spcPts val="0"/>
              </a:spcBef>
              <a:buFont typeface="Arial" panose="020B0604020202020204" pitchFamily="34" charset="0"/>
              <a:buChar char="•"/>
              <a:defRPr/>
            </a:pPr>
            <a:r>
              <a:rPr lang="en-US" sz="2400" dirty="0" smtClean="0"/>
              <a:t>Thin / yellowing foliage</a:t>
            </a:r>
          </a:p>
          <a:p>
            <a:pPr marL="342900" indent="-342900">
              <a:buFont typeface="Arial" panose="020B0604020202020204" pitchFamily="34" charset="0"/>
              <a:buChar char="•"/>
            </a:pPr>
            <a:r>
              <a:rPr lang="en-US" sz="2400" dirty="0" smtClean="0"/>
              <a:t>Branch </a:t>
            </a:r>
            <a:r>
              <a:rPr lang="en-US" sz="2400" dirty="0"/>
              <a:t>and crown dieback </a:t>
            </a:r>
          </a:p>
          <a:p>
            <a:pPr marL="342900" indent="-342900">
              <a:buFont typeface="Arial" panose="020B0604020202020204" pitchFamily="34" charset="0"/>
              <a:buChar char="•"/>
            </a:pPr>
            <a:r>
              <a:rPr lang="en-US" sz="2400" dirty="0" smtClean="0"/>
              <a:t>Reduced </a:t>
            </a:r>
            <a:r>
              <a:rPr lang="en-US" sz="2400" dirty="0"/>
              <a:t>growth </a:t>
            </a:r>
          </a:p>
          <a:p>
            <a:pPr marL="342900" indent="-342900">
              <a:buFont typeface="Arial" panose="020B0604020202020204" pitchFamily="34" charset="0"/>
              <a:buChar char="•"/>
            </a:pPr>
            <a:r>
              <a:rPr lang="en-US" sz="2400" dirty="0" smtClean="0"/>
              <a:t>Leaf </a:t>
            </a:r>
            <a:r>
              <a:rPr lang="en-US" sz="2400" dirty="0"/>
              <a:t>and trunk </a:t>
            </a:r>
            <a:r>
              <a:rPr lang="en-US" sz="2400" dirty="0" smtClean="0"/>
              <a:t>necrosis </a:t>
            </a:r>
            <a:endParaRPr lang="en-US" sz="2400" dirty="0"/>
          </a:p>
          <a:p>
            <a:pPr marL="342900" indent="-342900">
              <a:buFont typeface="Arial" panose="020B0604020202020204" pitchFamily="34" charset="0"/>
              <a:buChar char="•"/>
            </a:pPr>
            <a:r>
              <a:rPr lang="en-US" sz="2400" dirty="0" smtClean="0"/>
              <a:t>Loosened </a:t>
            </a:r>
            <a:r>
              <a:rPr lang="en-US" sz="2400" dirty="0"/>
              <a:t>bark </a:t>
            </a:r>
          </a:p>
          <a:p>
            <a:pPr marL="342900" indent="-342900">
              <a:buFont typeface="Arial" panose="020B0604020202020204" pitchFamily="34" charset="0"/>
              <a:buChar char="•"/>
            </a:pPr>
            <a:r>
              <a:rPr lang="en-US" sz="2400" dirty="0" smtClean="0"/>
              <a:t>Structural weakening</a:t>
            </a:r>
          </a:p>
          <a:p>
            <a:pPr marL="342900" indent="-342900">
              <a:buFont typeface="Arial" panose="020B0604020202020204" pitchFamily="34" charset="0"/>
              <a:buChar char="•"/>
            </a:pPr>
            <a:r>
              <a:rPr lang="en-US" sz="2400" dirty="0" smtClean="0"/>
              <a:t>Dead and dying trees</a:t>
            </a:r>
            <a:endParaRPr lang="en-US" sz="2400" dirty="0"/>
          </a:p>
          <a:p>
            <a:pPr marL="342900" indent="-342900">
              <a:spcBef>
                <a:spcPts val="0"/>
              </a:spcBef>
              <a:buFont typeface="Arial" panose="020B0604020202020204" pitchFamily="34" charset="0"/>
              <a:buChar char="•"/>
              <a:defRPr/>
            </a:pPr>
            <a:endParaRPr lang="en-US" sz="2400" dirty="0" smtClean="0"/>
          </a:p>
        </p:txBody>
      </p:sp>
      <p:sp>
        <p:nvSpPr>
          <p:cNvPr id="7" name="Rectangle 6"/>
          <p:cNvSpPr/>
          <p:nvPr/>
        </p:nvSpPr>
        <p:spPr>
          <a:xfrm>
            <a:off x="152400" y="6564868"/>
            <a:ext cx="3886200" cy="369332"/>
          </a:xfrm>
          <a:prstGeom prst="rect">
            <a:avLst/>
          </a:prstGeom>
        </p:spPr>
        <p:txBody>
          <a:bodyPr wrap="square">
            <a:spAutoFit/>
          </a:bodyPr>
          <a:lstStyle/>
          <a:p>
            <a:r>
              <a:rPr lang="en-US" sz="900" dirty="0" smtClean="0">
                <a:solidFill>
                  <a:schemeClr val="bg1"/>
                </a:solidFill>
              </a:rPr>
              <a:t>Photo: </a:t>
            </a:r>
            <a:r>
              <a:rPr lang="en-US" sz="900" dirty="0">
                <a:solidFill>
                  <a:schemeClr val="bg1"/>
                </a:solidFill>
              </a:rPr>
              <a:t>© </a:t>
            </a:r>
            <a:r>
              <a:rPr lang="en-US" sz="900" dirty="0" smtClean="0">
                <a:solidFill>
                  <a:schemeClr val="bg1"/>
                </a:solidFill>
              </a:rPr>
              <a:t>Laura </a:t>
            </a:r>
            <a:r>
              <a:rPr lang="en-US" sz="900" dirty="0" err="1" smtClean="0">
                <a:solidFill>
                  <a:schemeClr val="bg1"/>
                </a:solidFill>
              </a:rPr>
              <a:t>Maly</a:t>
            </a:r>
            <a:r>
              <a:rPr lang="en-US" sz="900" dirty="0" smtClean="0">
                <a:solidFill>
                  <a:schemeClr val="bg1"/>
                </a:solidFill>
              </a:rPr>
              <a:t>, SENASA</a:t>
            </a:r>
            <a:endParaRPr lang="en-US" sz="900" dirty="0">
              <a:solidFill>
                <a:schemeClr val="bg1"/>
              </a:solidFill>
            </a:endParaRPr>
          </a:p>
          <a:p>
            <a:endParaRPr lang="en-US" sz="900" dirty="0">
              <a:solidFill>
                <a:schemeClr val="bg1"/>
              </a:solidFill>
              <a:effectLst/>
            </a:endParaRPr>
          </a:p>
        </p:txBody>
      </p:sp>
    </p:spTree>
    <p:extLst>
      <p:ext uri="{BB962C8B-B14F-4D97-AF65-F5344CB8AC3E}">
        <p14:creationId xmlns:p14="http://schemas.microsoft.com/office/powerpoint/2010/main" val="20847098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Signs</a:t>
            </a:r>
            <a:endParaRPr lang="en-US" dirty="0"/>
          </a:p>
        </p:txBody>
      </p:sp>
      <p:sp>
        <p:nvSpPr>
          <p:cNvPr id="5" name="Content Placeholder 4"/>
          <p:cNvSpPr>
            <a:spLocks noGrp="1"/>
          </p:cNvSpPr>
          <p:nvPr>
            <p:ph sz="half" idx="1"/>
          </p:nvPr>
        </p:nvSpPr>
        <p:spPr/>
        <p:txBody>
          <a:bodyPr/>
          <a:lstStyle/>
          <a:p>
            <a:r>
              <a:rPr lang="en-US" dirty="0" smtClean="0"/>
              <a:t>Larval galleries packed with sawdust/frass</a:t>
            </a:r>
          </a:p>
          <a:p>
            <a:r>
              <a:rPr lang="en-US" dirty="0" smtClean="0"/>
              <a:t>Small, round exit holes 5-6mm in diameter</a:t>
            </a:r>
          </a:p>
          <a:p>
            <a:r>
              <a:rPr lang="en-US" dirty="0" smtClean="0"/>
              <a:t>Wasps flying near tree crown</a:t>
            </a:r>
          </a:p>
          <a:p>
            <a:r>
              <a:rPr lang="en-US" dirty="0" smtClean="0"/>
              <a:t>Detached ovipositors</a:t>
            </a:r>
            <a:endParaRPr lang="en-US" dirty="0"/>
          </a:p>
        </p:txBody>
      </p:sp>
      <p:pic>
        <p:nvPicPr>
          <p:cNvPr id="16" name="Content Placeholder 1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50589" y="76200"/>
            <a:ext cx="4243421" cy="2171053"/>
          </a:xfrm>
        </p:spPr>
      </p:pic>
      <p:pic>
        <p:nvPicPr>
          <p:cNvPr id="17" name="Content Placeholder 16"/>
          <p:cNvPicPr>
            <a:picLocks noGrp="1" noChangeAspect="1"/>
          </p:cNvPicPr>
          <p:nvPr>
            <p:ph sz="half" idx="13"/>
          </p:nvPr>
        </p:nvPicPr>
        <p:blipFill>
          <a:blip r:embed="rId4">
            <a:extLst>
              <a:ext uri="{28A0092B-C50C-407E-A947-70E740481C1C}">
                <a14:useLocalDpi xmlns:a14="http://schemas.microsoft.com/office/drawing/2010/main" val="0"/>
              </a:ext>
            </a:extLst>
          </a:blip>
          <a:stretch>
            <a:fillRect/>
          </a:stretch>
        </p:blipFill>
        <p:spPr>
          <a:xfrm>
            <a:off x="4850589" y="2271123"/>
            <a:ext cx="4243421" cy="4272289"/>
          </a:xfrm>
        </p:spPr>
      </p:pic>
      <p:sp>
        <p:nvSpPr>
          <p:cNvPr id="7" name="Rectangle 6"/>
          <p:cNvSpPr/>
          <p:nvPr/>
        </p:nvSpPr>
        <p:spPr>
          <a:xfrm>
            <a:off x="4648200" y="89972"/>
            <a:ext cx="3601183" cy="369332"/>
          </a:xfrm>
          <a:prstGeom prst="rect">
            <a:avLst/>
          </a:prstGeom>
        </p:spPr>
        <p:txBody>
          <a:bodyPr wrap="square">
            <a:spAutoFit/>
          </a:bodyPr>
          <a:lstStyle/>
          <a:p>
            <a:pPr algn="r"/>
            <a:r>
              <a:rPr lang="en-US" sz="900" dirty="0" smtClean="0">
                <a:solidFill>
                  <a:schemeClr val="bg1"/>
                </a:solidFill>
              </a:rPr>
              <a:t>Photos</a:t>
            </a:r>
            <a:r>
              <a:rPr lang="en-US" sz="900" dirty="0">
                <a:solidFill>
                  <a:schemeClr val="bg1"/>
                </a:solidFill>
              </a:rPr>
              <a:t>: © </a:t>
            </a:r>
            <a:r>
              <a:rPr lang="en-US" sz="900" dirty="0" smtClean="0">
                <a:solidFill>
                  <a:schemeClr val="bg1"/>
                </a:solidFill>
              </a:rPr>
              <a:t>N. Acosta (top) and Laura </a:t>
            </a:r>
            <a:r>
              <a:rPr lang="en-US" sz="900" dirty="0" err="1" smtClean="0">
                <a:solidFill>
                  <a:schemeClr val="bg1"/>
                </a:solidFill>
              </a:rPr>
              <a:t>Maly</a:t>
            </a:r>
            <a:r>
              <a:rPr lang="en-US" sz="900" dirty="0" smtClean="0">
                <a:solidFill>
                  <a:schemeClr val="bg1"/>
                </a:solidFill>
              </a:rPr>
              <a:t>, SENASA</a:t>
            </a:r>
            <a:endParaRPr lang="en-US" sz="900" dirty="0">
              <a:solidFill>
                <a:schemeClr val="bg1"/>
              </a:solidFill>
            </a:endParaRPr>
          </a:p>
          <a:p>
            <a:pPr algn="r"/>
            <a:endParaRPr lang="en-US" sz="900" dirty="0">
              <a:solidFill>
                <a:schemeClr val="bg1"/>
              </a:solidFill>
              <a:effectLst/>
            </a:endParaRPr>
          </a:p>
        </p:txBody>
      </p:sp>
    </p:spTree>
    <p:extLst>
      <p:ext uri="{BB962C8B-B14F-4D97-AF65-F5344CB8AC3E}">
        <p14:creationId xmlns:p14="http://schemas.microsoft.com/office/powerpoint/2010/main" val="4248696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 y="0"/>
            <a:ext cx="9144000" cy="6858000"/>
          </a:xfrm>
          <a:prstGeom prst="rect">
            <a:avLst/>
          </a:prstGeom>
        </p:spPr>
      </p:pic>
      <p:sp>
        <p:nvSpPr>
          <p:cNvPr id="2" name="Title 1"/>
          <p:cNvSpPr>
            <a:spLocks noGrp="1"/>
          </p:cNvSpPr>
          <p:nvPr>
            <p:ph type="title"/>
          </p:nvPr>
        </p:nvSpPr>
        <p:spPr>
          <a:xfrm>
            <a:off x="342900" y="274638"/>
            <a:ext cx="7848600" cy="1116139"/>
          </a:xfrm>
        </p:spPr>
        <p:txBody>
          <a:bodyPr>
            <a:normAutofit/>
          </a:bodyPr>
          <a:lstStyle/>
          <a:p>
            <a:pPr algn="l"/>
            <a:r>
              <a:rPr lang="en-US" i="1" dirty="0" err="1" smtClean="0">
                <a:solidFill>
                  <a:schemeClr val="bg1"/>
                </a:solidFill>
              </a:rPr>
              <a:t>Tremex</a:t>
            </a:r>
            <a:r>
              <a:rPr lang="en-US" i="1" dirty="0" smtClean="0">
                <a:solidFill>
                  <a:schemeClr val="bg1"/>
                </a:solidFill>
              </a:rPr>
              <a:t> </a:t>
            </a:r>
            <a:r>
              <a:rPr lang="en-US" i="1" dirty="0" err="1" smtClean="0">
                <a:solidFill>
                  <a:schemeClr val="bg1"/>
                </a:solidFill>
              </a:rPr>
              <a:t>fuscicornis</a:t>
            </a:r>
            <a:endParaRPr lang="en-US" i="1" dirty="0">
              <a:solidFill>
                <a:schemeClr val="bg1"/>
              </a:solidFill>
            </a:endParaRPr>
          </a:p>
        </p:txBody>
      </p:sp>
      <p:sp>
        <p:nvSpPr>
          <p:cNvPr id="3" name="Content Placeholder 2"/>
          <p:cNvSpPr>
            <a:spLocks noGrp="1"/>
          </p:cNvSpPr>
          <p:nvPr>
            <p:ph idx="1"/>
          </p:nvPr>
        </p:nvSpPr>
        <p:spPr>
          <a:xfrm>
            <a:off x="342900" y="1390777"/>
            <a:ext cx="6134100" cy="4629023"/>
          </a:xfrm>
          <a:solidFill>
            <a:srgbClr val="FDEADA">
              <a:alpha val="54902"/>
            </a:srgbClr>
          </a:solidFill>
        </p:spPr>
        <p:txBody>
          <a:bodyPr>
            <a:normAutofit fontScale="85000" lnSpcReduction="20000"/>
          </a:bodyPr>
          <a:lstStyle/>
          <a:p>
            <a:endParaRPr lang="en-US" sz="3400" dirty="0" smtClean="0"/>
          </a:p>
          <a:p>
            <a:r>
              <a:rPr lang="en-US" sz="3400" dirty="0" smtClean="0"/>
              <a:t>Background</a:t>
            </a:r>
          </a:p>
          <a:p>
            <a:r>
              <a:rPr lang="en-US" sz="3400" dirty="0" smtClean="0"/>
              <a:t>Impact</a:t>
            </a:r>
          </a:p>
          <a:p>
            <a:r>
              <a:rPr lang="en-US" sz="3400" dirty="0" smtClean="0"/>
              <a:t>Pathways</a:t>
            </a:r>
          </a:p>
          <a:p>
            <a:r>
              <a:rPr lang="en-US" sz="3400" dirty="0" smtClean="0"/>
              <a:t>Insect biology and identification</a:t>
            </a:r>
            <a:endParaRPr lang="en-US" sz="3400" dirty="0"/>
          </a:p>
          <a:p>
            <a:r>
              <a:rPr lang="en-US" sz="3400" dirty="0"/>
              <a:t>Hosts</a:t>
            </a:r>
          </a:p>
          <a:p>
            <a:r>
              <a:rPr lang="en-US" sz="3400" dirty="0"/>
              <a:t>Signs and symptoms</a:t>
            </a:r>
          </a:p>
          <a:p>
            <a:r>
              <a:rPr lang="en-US" sz="3400" dirty="0"/>
              <a:t>Scouting</a:t>
            </a:r>
          </a:p>
          <a:p>
            <a:r>
              <a:rPr lang="en-US" sz="3400" dirty="0"/>
              <a:t>What to do if you suspect you find it</a:t>
            </a:r>
          </a:p>
          <a:p>
            <a:r>
              <a:rPr lang="en-US" sz="3400" dirty="0"/>
              <a:t>Submitting samples</a:t>
            </a:r>
          </a:p>
          <a:p>
            <a:endParaRPr lang="en-US" dirty="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6" name="Rectangle 5"/>
          <p:cNvSpPr/>
          <p:nvPr/>
        </p:nvSpPr>
        <p:spPr>
          <a:xfrm rot="16200000">
            <a:off x="6554316" y="-686916"/>
            <a:ext cx="4953000" cy="230832"/>
          </a:xfrm>
          <a:prstGeom prst="rect">
            <a:avLst/>
          </a:prstGeom>
        </p:spPr>
        <p:txBody>
          <a:bodyPr wrap="square">
            <a:spAutoFit/>
          </a:bodyPr>
          <a:lstStyle/>
          <a:p>
            <a:r>
              <a:rPr lang="en-US" sz="900" dirty="0">
                <a:solidFill>
                  <a:schemeClr val="bg1"/>
                </a:solidFill>
              </a:rPr>
              <a:t>Photo: © Stanislav Krejcik, </a:t>
            </a:r>
            <a:r>
              <a:rPr lang="en-US" sz="900" dirty="0" err="1">
                <a:solidFill>
                  <a:schemeClr val="bg1"/>
                </a:solidFill>
              </a:rPr>
              <a:t>meloidae</a:t>
            </a:r>
            <a:endParaRPr lang="en-US" sz="900" dirty="0">
              <a:solidFill>
                <a:schemeClr val="bg1"/>
              </a:solidFill>
            </a:endParaRPr>
          </a:p>
        </p:txBody>
      </p:sp>
    </p:spTree>
    <p:extLst>
      <p:ext uri="{BB962C8B-B14F-4D97-AF65-F5344CB8AC3E}">
        <p14:creationId xmlns:p14="http://schemas.microsoft.com/office/powerpoint/2010/main" val="32574345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81600" y="273050"/>
            <a:ext cx="3581400" cy="1162050"/>
          </a:xfrm>
        </p:spPr>
        <p:txBody>
          <a:bodyPr/>
          <a:lstStyle/>
          <a:p>
            <a:pPr algn="l"/>
            <a:r>
              <a:rPr lang="en-US" dirty="0" smtClean="0"/>
              <a:t>Scouting</a:t>
            </a:r>
            <a:endParaRPr lang="en-US" dirty="0"/>
          </a:p>
        </p:txBody>
      </p:sp>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887"/>
          <a:stretch/>
        </p:blipFill>
        <p:spPr>
          <a:xfrm>
            <a:off x="0" y="0"/>
            <a:ext cx="4687471" cy="6858000"/>
          </a:xfrm>
        </p:spPr>
      </p:pic>
      <p:sp>
        <p:nvSpPr>
          <p:cNvPr id="3" name="Text Placeholder 2"/>
          <p:cNvSpPr>
            <a:spLocks noGrp="1"/>
          </p:cNvSpPr>
          <p:nvPr>
            <p:ph type="body" sz="half" idx="2"/>
          </p:nvPr>
        </p:nvSpPr>
        <p:spPr>
          <a:xfrm>
            <a:off x="5181600" y="1435101"/>
            <a:ext cx="3581400" cy="4584700"/>
          </a:xfrm>
        </p:spPr>
        <p:txBody>
          <a:bodyPr>
            <a:normAutofit fontScale="85000" lnSpcReduction="10000"/>
          </a:bodyPr>
          <a:lstStyle/>
          <a:p>
            <a:r>
              <a:rPr lang="en-US" sz="4300" dirty="0" smtClean="0"/>
              <a:t>Prefer</a:t>
            </a:r>
          </a:p>
          <a:p>
            <a:pPr marL="914400" lvl="1" indent="-457200">
              <a:buFont typeface="Courier New" panose="02070309020205020404" pitchFamily="49" charset="0"/>
              <a:buChar char="o"/>
            </a:pPr>
            <a:r>
              <a:rPr lang="en-US" sz="3100" dirty="0" smtClean="0"/>
              <a:t>Stressed </a:t>
            </a:r>
            <a:r>
              <a:rPr lang="en-US" sz="3100" dirty="0"/>
              <a:t>trees</a:t>
            </a:r>
          </a:p>
          <a:p>
            <a:pPr marL="1371600" lvl="2" indent="-457200">
              <a:buFont typeface="Courier New" panose="02070309020205020404" pitchFamily="49" charset="0"/>
              <a:buChar char="o"/>
            </a:pPr>
            <a:r>
              <a:rPr lang="en-US" sz="2600" dirty="0"/>
              <a:t>Drought stressed</a:t>
            </a:r>
          </a:p>
          <a:p>
            <a:pPr marL="1371600" lvl="2" indent="-457200">
              <a:buFont typeface="Courier New" panose="02070309020205020404" pitchFamily="49" charset="0"/>
              <a:buChar char="o"/>
            </a:pPr>
            <a:r>
              <a:rPr lang="en-US" sz="2600" dirty="0"/>
              <a:t>Urban </a:t>
            </a:r>
            <a:r>
              <a:rPr lang="en-US" sz="2600" dirty="0" smtClean="0"/>
              <a:t>conditions including </a:t>
            </a:r>
            <a:r>
              <a:rPr lang="en-US" sz="2600" dirty="0"/>
              <a:t>compacted soils or poor drainage</a:t>
            </a:r>
          </a:p>
          <a:p>
            <a:pPr marL="1371600" lvl="2" indent="-457200">
              <a:buFont typeface="Courier New" panose="02070309020205020404" pitchFamily="49" charset="0"/>
              <a:buChar char="o"/>
            </a:pPr>
            <a:r>
              <a:rPr lang="en-US" sz="2600" dirty="0"/>
              <a:t>Diseased or defoliated </a:t>
            </a:r>
            <a:r>
              <a:rPr lang="en-US" sz="2600" dirty="0" smtClean="0"/>
              <a:t>trees</a:t>
            </a:r>
          </a:p>
          <a:p>
            <a:pPr marL="914400" lvl="1" indent="-457200">
              <a:buFont typeface="Courier New" panose="02070309020205020404" pitchFamily="49" charset="0"/>
              <a:buChar char="o"/>
            </a:pPr>
            <a:r>
              <a:rPr lang="en-US" sz="3000" dirty="0" smtClean="0"/>
              <a:t>Poplars, willows and maples, oaks, beech, apple, </a:t>
            </a:r>
            <a:r>
              <a:rPr lang="en-US" sz="3000" dirty="0" err="1" smtClean="0"/>
              <a:t>etc</a:t>
            </a:r>
            <a:endParaRPr lang="en-US" sz="3000" dirty="0" smtClean="0"/>
          </a:p>
          <a:p>
            <a:pPr marL="800100" lvl="1" indent="-342900">
              <a:buFont typeface="Arial" panose="020B0604020202020204" pitchFamily="34" charset="0"/>
              <a:buChar char="•"/>
            </a:pPr>
            <a:endParaRPr lang="en-US" sz="2600" dirty="0"/>
          </a:p>
          <a:p>
            <a:endParaRPr lang="en-US" dirty="0"/>
          </a:p>
        </p:txBody>
      </p:sp>
      <p:sp>
        <p:nvSpPr>
          <p:cNvPr id="7" name="Text Placeholder 5"/>
          <p:cNvSpPr txBox="1">
            <a:spLocks/>
          </p:cNvSpPr>
          <p:nvPr/>
        </p:nvSpPr>
        <p:spPr>
          <a:xfrm>
            <a:off x="203200" y="506730"/>
            <a:ext cx="3530600" cy="357981"/>
          </a:xfrm>
          <a:prstGeom prst="rect">
            <a:avLst/>
          </a:prstGeom>
          <a:solidFill>
            <a:srgbClr val="EEECE1">
              <a:alpha val="40000"/>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smtClean="0"/>
              <a:t>Trees defoliated by gypsy moth.</a:t>
            </a:r>
            <a:endParaRPr lang="en-US" sz="1400" dirty="0"/>
          </a:p>
        </p:txBody>
      </p:sp>
      <p:sp>
        <p:nvSpPr>
          <p:cNvPr id="8" name="Rectangle 7"/>
          <p:cNvSpPr/>
          <p:nvPr/>
        </p:nvSpPr>
        <p:spPr>
          <a:xfrm>
            <a:off x="152400" y="6627168"/>
            <a:ext cx="4419600" cy="230832"/>
          </a:xfrm>
          <a:prstGeom prst="rect">
            <a:avLst/>
          </a:prstGeom>
        </p:spPr>
        <p:txBody>
          <a:bodyPr wrap="square">
            <a:spAutoFit/>
          </a:bodyPr>
          <a:lstStyle/>
          <a:p>
            <a:r>
              <a:rPr lang="en-US" sz="900" dirty="0">
                <a:solidFill>
                  <a:schemeClr val="bg1"/>
                </a:solidFill>
              </a:rPr>
              <a:t>Photo: </a:t>
            </a:r>
            <a:r>
              <a:rPr lang="en-US" sz="900" dirty="0" smtClean="0">
                <a:solidFill>
                  <a:schemeClr val="bg1"/>
                </a:solidFill>
              </a:rPr>
              <a:t>© </a:t>
            </a:r>
            <a:r>
              <a:rPr lang="en-US" sz="900" dirty="0">
                <a:solidFill>
                  <a:schemeClr val="bg1"/>
                </a:solidFill>
              </a:rPr>
              <a:t>Bill </a:t>
            </a:r>
            <a:r>
              <a:rPr lang="en-US" sz="900" dirty="0" err="1">
                <a:solidFill>
                  <a:schemeClr val="bg1"/>
                </a:solidFill>
              </a:rPr>
              <a:t>McNee</a:t>
            </a:r>
            <a:r>
              <a:rPr lang="en-US" sz="900" dirty="0">
                <a:solidFill>
                  <a:schemeClr val="bg1"/>
                </a:solidFill>
              </a:rPr>
              <a:t>, Wisconsin </a:t>
            </a:r>
            <a:r>
              <a:rPr lang="en-US" sz="900" dirty="0" err="1">
                <a:solidFill>
                  <a:schemeClr val="bg1"/>
                </a:solidFill>
              </a:rPr>
              <a:t>Dept</a:t>
            </a:r>
            <a:r>
              <a:rPr lang="en-US" sz="900" dirty="0">
                <a:solidFill>
                  <a:schemeClr val="bg1"/>
                </a:solidFill>
              </a:rPr>
              <a:t> of Natural Resources, </a:t>
            </a:r>
            <a:r>
              <a:rPr lang="en-US" sz="900" dirty="0" smtClean="0">
                <a:solidFill>
                  <a:schemeClr val="bg1"/>
                </a:solidFill>
              </a:rPr>
              <a:t>Bugwood.org  </a:t>
            </a:r>
            <a:endParaRPr lang="en-US" sz="900" dirty="0">
              <a:solidFill>
                <a:schemeClr val="bg1"/>
              </a:solidFill>
            </a:endParaRPr>
          </a:p>
        </p:txBody>
      </p:sp>
    </p:spTree>
    <p:extLst>
      <p:ext uri="{BB962C8B-B14F-4D97-AF65-F5344CB8AC3E}">
        <p14:creationId xmlns:p14="http://schemas.microsoft.com/office/powerpoint/2010/main" val="34264993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Scouting</a:t>
            </a:r>
            <a:endParaRPr lang="en-US" dirty="0"/>
          </a:p>
        </p:txBody>
      </p:sp>
      <p:sp>
        <p:nvSpPr>
          <p:cNvPr id="3" name="Text Placeholder 2"/>
          <p:cNvSpPr>
            <a:spLocks noGrp="1"/>
          </p:cNvSpPr>
          <p:nvPr>
            <p:ph idx="1"/>
          </p:nvPr>
        </p:nvSpPr>
        <p:spPr>
          <a:xfrm>
            <a:off x="838200" y="1600201"/>
            <a:ext cx="7848600" cy="4419600"/>
          </a:xfrm>
        </p:spPr>
        <p:txBody>
          <a:bodyPr>
            <a:normAutofit/>
          </a:bodyPr>
          <a:lstStyle/>
          <a:p>
            <a:pPr marL="0" indent="0">
              <a:buNone/>
            </a:pPr>
            <a:r>
              <a:rPr lang="en-US" sz="3600" dirty="0" smtClean="0"/>
              <a:t>Look for host trees that show these symptoms</a:t>
            </a:r>
            <a:endParaRPr lang="en-US" sz="3600" dirty="0"/>
          </a:p>
          <a:p>
            <a:pPr marL="342900" indent="-342900">
              <a:buFont typeface="Arial" panose="020B0604020202020204" pitchFamily="34" charset="0"/>
              <a:buChar char="•"/>
            </a:pPr>
            <a:r>
              <a:rPr lang="en-US" sz="4000" dirty="0" smtClean="0"/>
              <a:t>Chlorotic or discolored foliage</a:t>
            </a:r>
          </a:p>
          <a:p>
            <a:pPr marL="342900" indent="-342900">
              <a:buFont typeface="Arial" panose="020B0604020202020204" pitchFamily="34" charset="0"/>
              <a:buChar char="•"/>
            </a:pPr>
            <a:r>
              <a:rPr lang="en-US" sz="4000" dirty="0" smtClean="0"/>
              <a:t>Stunted or reduced growth</a:t>
            </a:r>
          </a:p>
          <a:p>
            <a:pPr marL="342900" indent="-342900">
              <a:buFont typeface="Arial" panose="020B0604020202020204" pitchFamily="34" charset="0"/>
              <a:buChar char="•"/>
            </a:pPr>
            <a:r>
              <a:rPr lang="en-US" sz="4000" dirty="0" smtClean="0"/>
              <a:t>Necrotic spots on trunks</a:t>
            </a:r>
          </a:p>
          <a:p>
            <a:pPr marL="342900" indent="-342900">
              <a:buFont typeface="Arial" panose="020B0604020202020204" pitchFamily="34" charset="0"/>
              <a:buChar char="•"/>
            </a:pPr>
            <a:endParaRPr lang="en-US" sz="2800" dirty="0" smtClean="0"/>
          </a:p>
          <a:p>
            <a:endParaRPr lang="en-US" dirty="0"/>
          </a:p>
        </p:txBody>
      </p:sp>
      <p:sp>
        <p:nvSpPr>
          <p:cNvPr id="7" name="Rectangle 6"/>
          <p:cNvSpPr/>
          <p:nvPr/>
        </p:nvSpPr>
        <p:spPr>
          <a:xfrm>
            <a:off x="152400" y="6627168"/>
            <a:ext cx="3200400" cy="230832"/>
          </a:xfrm>
          <a:prstGeom prst="rect">
            <a:avLst/>
          </a:prstGeom>
        </p:spPr>
        <p:txBody>
          <a:bodyPr wrap="square">
            <a:spAutoFit/>
          </a:bodyPr>
          <a:lstStyle/>
          <a:p>
            <a:r>
              <a:rPr lang="en-US" sz="900" dirty="0">
                <a:solidFill>
                  <a:schemeClr val="bg1"/>
                </a:solidFill>
              </a:rPr>
              <a:t>Photo: </a:t>
            </a:r>
            <a:r>
              <a:rPr lang="en-US" sz="900" dirty="0" smtClean="0">
                <a:solidFill>
                  <a:schemeClr val="bg1"/>
                </a:solidFill>
              </a:rPr>
              <a:t>© </a:t>
            </a:r>
            <a:r>
              <a:rPr lang="en-US" sz="900" dirty="0">
                <a:solidFill>
                  <a:schemeClr val="bg1"/>
                </a:solidFill>
              </a:rPr>
              <a:t>Joseph O'Brien, USDA Forest Service, </a:t>
            </a:r>
            <a:r>
              <a:rPr lang="en-US" sz="900" dirty="0" smtClean="0">
                <a:solidFill>
                  <a:schemeClr val="bg1"/>
                </a:solidFill>
              </a:rPr>
              <a:t>Bugwood.org  </a:t>
            </a:r>
            <a:endParaRPr lang="en-US" sz="900" dirty="0">
              <a:solidFill>
                <a:schemeClr val="bg1"/>
              </a:solidFill>
            </a:endParaRPr>
          </a:p>
        </p:txBody>
      </p:sp>
    </p:spTree>
    <p:extLst>
      <p:ext uri="{BB962C8B-B14F-4D97-AF65-F5344CB8AC3E}">
        <p14:creationId xmlns:p14="http://schemas.microsoft.com/office/powerpoint/2010/main" val="8879119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Scouting</a:t>
            </a:r>
            <a:endParaRPr lang="en-US" dirty="0"/>
          </a:p>
        </p:txBody>
      </p:sp>
      <p:sp>
        <p:nvSpPr>
          <p:cNvPr id="9" name="Content Placeholder 8"/>
          <p:cNvSpPr>
            <a:spLocks noGrp="1"/>
          </p:cNvSpPr>
          <p:nvPr>
            <p:ph sz="half" idx="1"/>
          </p:nvPr>
        </p:nvSpPr>
        <p:spPr/>
        <p:txBody>
          <a:bodyPr>
            <a:normAutofit fontScale="92500" lnSpcReduction="10000"/>
          </a:bodyPr>
          <a:lstStyle/>
          <a:p>
            <a:pPr marL="0" indent="0">
              <a:buNone/>
            </a:pPr>
            <a:r>
              <a:rPr lang="en-US" sz="2400" dirty="0"/>
              <a:t>Look for host trees that show these signs</a:t>
            </a:r>
          </a:p>
          <a:p>
            <a:r>
              <a:rPr lang="en-US" dirty="0"/>
              <a:t>Presence of adult wasps on trunk or flying near the crown</a:t>
            </a:r>
          </a:p>
          <a:p>
            <a:r>
              <a:rPr lang="en-US" dirty="0"/>
              <a:t>Detached ovipositors in trunks</a:t>
            </a:r>
          </a:p>
          <a:p>
            <a:r>
              <a:rPr lang="en-US" dirty="0"/>
              <a:t>Exit holes on trunks, shallow, 5-6mm round</a:t>
            </a:r>
          </a:p>
          <a:p>
            <a:r>
              <a:rPr lang="en-US" dirty="0"/>
              <a:t>Presence of parasitic </a:t>
            </a:r>
            <a:r>
              <a:rPr lang="en-US" dirty="0" smtClean="0"/>
              <a:t>wasps</a:t>
            </a:r>
            <a:endParaRPr lang="en-US" dirty="0"/>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p:pic>
      <p:pic>
        <p:nvPicPr>
          <p:cNvPr id="12" name="Content Placeholder 11"/>
          <p:cNvPicPr>
            <a:picLocks noGrp="1" noChangeAspect="1"/>
          </p:cNvPicPr>
          <p:nvPr>
            <p:ph sz="half" idx="13"/>
          </p:nvPr>
        </p:nvPicPr>
        <p:blipFill>
          <a:blip r:embed="rId4">
            <a:extLst>
              <a:ext uri="{28A0092B-C50C-407E-A947-70E740481C1C}">
                <a14:useLocalDpi xmlns:a14="http://schemas.microsoft.com/office/drawing/2010/main" val="0"/>
              </a:ext>
            </a:extLst>
          </a:blip>
          <a:stretch>
            <a:fillRect/>
          </a:stretch>
        </p:blipFill>
        <p:spPr/>
      </p:pic>
      <p:sp>
        <p:nvSpPr>
          <p:cNvPr id="7" name="Rectangle 6"/>
          <p:cNvSpPr/>
          <p:nvPr/>
        </p:nvSpPr>
        <p:spPr>
          <a:xfrm>
            <a:off x="5029200" y="6553200"/>
            <a:ext cx="4114800" cy="230832"/>
          </a:xfrm>
          <a:prstGeom prst="rect">
            <a:avLst/>
          </a:prstGeom>
        </p:spPr>
        <p:txBody>
          <a:bodyPr wrap="square">
            <a:spAutoFit/>
          </a:bodyPr>
          <a:lstStyle/>
          <a:p>
            <a:r>
              <a:rPr lang="en-US" sz="900" dirty="0">
                <a:solidFill>
                  <a:schemeClr val="bg1"/>
                </a:solidFill>
              </a:rPr>
              <a:t>Photo: </a:t>
            </a:r>
            <a:r>
              <a:rPr lang="en-US" sz="900" dirty="0" smtClean="0">
                <a:solidFill>
                  <a:schemeClr val="bg1"/>
                </a:solidFill>
              </a:rPr>
              <a:t>(top) unknown photographer and (bottom) </a:t>
            </a:r>
            <a:r>
              <a:rPr lang="en-US" sz="900" dirty="0">
                <a:solidFill>
                  <a:schemeClr val="bg1"/>
                </a:solidFill>
              </a:rPr>
              <a:t>© Laura </a:t>
            </a:r>
            <a:r>
              <a:rPr lang="en-US" sz="900" dirty="0" err="1" smtClean="0">
                <a:solidFill>
                  <a:schemeClr val="bg1"/>
                </a:solidFill>
              </a:rPr>
              <a:t>Maly</a:t>
            </a:r>
            <a:r>
              <a:rPr lang="en-US" sz="900" dirty="0" smtClean="0">
                <a:solidFill>
                  <a:schemeClr val="bg1"/>
                </a:solidFill>
              </a:rPr>
              <a:t>, SENASA </a:t>
            </a:r>
            <a:endParaRPr lang="en-US" sz="900" dirty="0">
              <a:solidFill>
                <a:schemeClr val="bg1"/>
              </a:solidFill>
            </a:endParaRPr>
          </a:p>
        </p:txBody>
      </p:sp>
    </p:spTree>
    <p:extLst>
      <p:ext uri="{BB962C8B-B14F-4D97-AF65-F5344CB8AC3E}">
        <p14:creationId xmlns:p14="http://schemas.microsoft.com/office/powerpoint/2010/main" val="20942400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Scouting</a:t>
            </a:r>
            <a:endParaRPr lang="en-US" dirty="0"/>
          </a:p>
        </p:txBody>
      </p:sp>
      <p:sp>
        <p:nvSpPr>
          <p:cNvPr id="3" name="Text Placeholder 2"/>
          <p:cNvSpPr>
            <a:spLocks noGrp="1"/>
          </p:cNvSpPr>
          <p:nvPr>
            <p:ph type="body" sz="half" idx="2"/>
          </p:nvPr>
        </p:nvSpPr>
        <p:spPr/>
        <p:txBody>
          <a:bodyPr>
            <a:normAutofit fontScale="92500" lnSpcReduction="10000"/>
          </a:bodyPr>
          <a:lstStyle/>
          <a:p>
            <a:r>
              <a:rPr lang="en-US" sz="2400" dirty="0" smtClean="0"/>
              <a:t>Look for host trees that show these signs</a:t>
            </a:r>
            <a:endParaRPr lang="en-US" sz="2400" dirty="0"/>
          </a:p>
          <a:p>
            <a:pPr marL="342900" indent="-342900">
              <a:buFont typeface="Arial" panose="020B0604020202020204" pitchFamily="34" charset="0"/>
              <a:buChar char="•"/>
            </a:pPr>
            <a:r>
              <a:rPr lang="en-US" sz="2800" dirty="0" smtClean="0"/>
              <a:t>Presence of adult wasps on trunk or flying near the crown</a:t>
            </a:r>
          </a:p>
          <a:p>
            <a:pPr marL="342900" indent="-342900">
              <a:buFont typeface="Arial" panose="020B0604020202020204" pitchFamily="34" charset="0"/>
              <a:buChar char="•"/>
            </a:pPr>
            <a:r>
              <a:rPr lang="en-US" sz="2800" dirty="0" smtClean="0"/>
              <a:t>Detached ovipositors in trunks</a:t>
            </a:r>
          </a:p>
          <a:p>
            <a:pPr marL="342900" indent="-342900">
              <a:buFont typeface="Arial" panose="020B0604020202020204" pitchFamily="34" charset="0"/>
              <a:buChar char="•"/>
            </a:pPr>
            <a:r>
              <a:rPr lang="en-US" sz="2800" dirty="0" smtClean="0"/>
              <a:t>Exit </a:t>
            </a:r>
            <a:r>
              <a:rPr lang="en-US" sz="2800" dirty="0"/>
              <a:t>holes on trunks, shallow, 5-6mm </a:t>
            </a:r>
            <a:r>
              <a:rPr lang="en-US" sz="2800" dirty="0" smtClean="0"/>
              <a:t>round</a:t>
            </a:r>
          </a:p>
          <a:p>
            <a:pPr marL="342900" indent="-342900">
              <a:buFont typeface="Arial" panose="020B0604020202020204" pitchFamily="34" charset="0"/>
              <a:buChar char="•"/>
            </a:pPr>
            <a:r>
              <a:rPr lang="en-US" sz="2800" b="1" dirty="0"/>
              <a:t>Presence of parasitic wasps</a:t>
            </a:r>
          </a:p>
          <a:p>
            <a:pPr marL="342900" indent="-342900">
              <a:buFont typeface="Arial" panose="020B0604020202020204" pitchFamily="34" charset="0"/>
              <a:buChar char="•"/>
            </a:pPr>
            <a:endParaRPr lang="en-US" sz="2800" dirty="0" smtClean="0"/>
          </a:p>
          <a:p>
            <a:endParaRPr lang="en-US" dirty="0"/>
          </a:p>
        </p:txBody>
      </p:sp>
      <p:sp>
        <p:nvSpPr>
          <p:cNvPr id="7" name="Rectangle 6"/>
          <p:cNvSpPr/>
          <p:nvPr/>
        </p:nvSpPr>
        <p:spPr>
          <a:xfrm>
            <a:off x="152400" y="6627168"/>
            <a:ext cx="3200400" cy="230832"/>
          </a:xfrm>
          <a:prstGeom prst="rect">
            <a:avLst/>
          </a:prstGeom>
        </p:spPr>
        <p:txBody>
          <a:bodyPr wrap="square">
            <a:spAutoFit/>
          </a:bodyPr>
          <a:lstStyle/>
          <a:p>
            <a:r>
              <a:rPr lang="en-US" sz="900" dirty="0">
                <a:solidFill>
                  <a:schemeClr val="bg1"/>
                </a:solidFill>
              </a:rPr>
              <a:t>Photo: </a:t>
            </a:r>
            <a:r>
              <a:rPr lang="en-US" sz="900" dirty="0" smtClean="0">
                <a:solidFill>
                  <a:schemeClr val="bg1"/>
                </a:solidFill>
              </a:rPr>
              <a:t>© </a:t>
            </a:r>
            <a:r>
              <a:rPr lang="en-US" sz="900" dirty="0">
                <a:solidFill>
                  <a:schemeClr val="bg1"/>
                </a:solidFill>
              </a:rPr>
              <a:t>Joseph O'Brien, USDA Forest Service, </a:t>
            </a:r>
            <a:r>
              <a:rPr lang="en-US" sz="900" dirty="0" smtClean="0">
                <a:solidFill>
                  <a:schemeClr val="bg1"/>
                </a:solidFill>
              </a:rPr>
              <a:t>Bugwood.org  </a:t>
            </a:r>
            <a:endParaRPr lang="en-US" sz="900" dirty="0">
              <a:solidFill>
                <a:schemeClr val="bg1"/>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9" y="283"/>
            <a:ext cx="4571622" cy="6857433"/>
          </a:xfrm>
        </p:spPr>
      </p:pic>
      <p:sp>
        <p:nvSpPr>
          <p:cNvPr id="4" name="Rectangle 3"/>
          <p:cNvSpPr/>
          <p:nvPr/>
        </p:nvSpPr>
        <p:spPr>
          <a:xfrm>
            <a:off x="380812" y="42218"/>
            <a:ext cx="4190999" cy="230832"/>
          </a:xfrm>
          <a:prstGeom prst="rect">
            <a:avLst/>
          </a:prstGeom>
        </p:spPr>
        <p:txBody>
          <a:bodyPr wrap="square">
            <a:spAutoFit/>
          </a:bodyPr>
          <a:lstStyle/>
          <a:p>
            <a:r>
              <a:rPr lang="en-US" sz="900" dirty="0">
                <a:solidFill>
                  <a:schemeClr val="bg1"/>
                </a:solidFill>
              </a:rPr>
              <a:t>Photos: </a:t>
            </a:r>
            <a:r>
              <a:rPr lang="en-US" sz="900" dirty="0" smtClean="0">
                <a:solidFill>
                  <a:schemeClr val="bg1"/>
                </a:solidFill>
              </a:rPr>
              <a:t>top © Ethan </a:t>
            </a:r>
            <a:r>
              <a:rPr lang="en-US" sz="900" dirty="0">
                <a:solidFill>
                  <a:schemeClr val="bg1"/>
                </a:solidFill>
              </a:rPr>
              <a:t>Angell, </a:t>
            </a:r>
            <a:r>
              <a:rPr lang="en-US" sz="900" dirty="0" smtClean="0">
                <a:solidFill>
                  <a:schemeClr val="bg1"/>
                </a:solidFill>
              </a:rPr>
              <a:t>NYSDAM and © </a:t>
            </a:r>
            <a:r>
              <a:rPr lang="en-US" sz="900" dirty="0">
                <a:solidFill>
                  <a:schemeClr val="bg1"/>
                </a:solidFill>
              </a:rPr>
              <a:t>Jim </a:t>
            </a:r>
            <a:r>
              <a:rPr lang="en-US" sz="900" dirty="0" err="1">
                <a:solidFill>
                  <a:schemeClr val="bg1"/>
                </a:solidFill>
              </a:rPr>
              <a:t>Occi</a:t>
            </a:r>
            <a:r>
              <a:rPr lang="en-US" sz="900" dirty="0">
                <a:solidFill>
                  <a:schemeClr val="bg1"/>
                </a:solidFill>
              </a:rPr>
              <a:t>, </a:t>
            </a:r>
            <a:r>
              <a:rPr lang="en-US" sz="900" dirty="0" err="1">
                <a:solidFill>
                  <a:schemeClr val="bg1"/>
                </a:solidFill>
              </a:rPr>
              <a:t>BugPics</a:t>
            </a:r>
            <a:r>
              <a:rPr lang="en-US" sz="900" dirty="0">
                <a:solidFill>
                  <a:schemeClr val="bg1"/>
                </a:solidFill>
              </a:rPr>
              <a:t>, Bugwood.org</a:t>
            </a:r>
          </a:p>
        </p:txBody>
      </p:sp>
    </p:spTree>
    <p:extLst>
      <p:ext uri="{BB962C8B-B14F-4D97-AF65-F5344CB8AC3E}">
        <p14:creationId xmlns:p14="http://schemas.microsoft.com/office/powerpoint/2010/main" val="25408246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What you should do…</a:t>
            </a:r>
            <a:endParaRPr lang="en-US" dirty="0"/>
          </a:p>
        </p:txBody>
      </p:sp>
      <p:sp>
        <p:nvSpPr>
          <p:cNvPr id="2" name="Content Placeholder 1"/>
          <p:cNvSpPr>
            <a:spLocks noGrp="1"/>
          </p:cNvSpPr>
          <p:nvPr>
            <p:ph idx="1"/>
          </p:nvPr>
        </p:nvSpPr>
        <p:spPr/>
        <p:txBody>
          <a:bodyPr>
            <a:normAutofit lnSpcReduction="10000"/>
          </a:bodyPr>
          <a:lstStyle/>
          <a:p>
            <a:r>
              <a:rPr lang="en-US" dirty="0"/>
              <a:t>If you see signs and symptoms described in this presentation on </a:t>
            </a:r>
            <a:r>
              <a:rPr lang="en-US" dirty="0" smtClean="0"/>
              <a:t>hardwood trees</a:t>
            </a:r>
            <a:r>
              <a:rPr lang="en-US" i="1" dirty="0" smtClean="0"/>
              <a:t>,</a:t>
            </a:r>
            <a:r>
              <a:rPr lang="en-US" dirty="0" smtClean="0"/>
              <a:t> </a:t>
            </a:r>
            <a:r>
              <a:rPr lang="en-US" dirty="0"/>
              <a:t>look more closely for signs of the insect.</a:t>
            </a:r>
          </a:p>
          <a:p>
            <a:r>
              <a:rPr lang="en-US" i="1" dirty="0" err="1" smtClean="0"/>
              <a:t>Tremex</a:t>
            </a:r>
            <a:r>
              <a:rPr lang="en-US" i="1" dirty="0" smtClean="0"/>
              <a:t> </a:t>
            </a:r>
            <a:r>
              <a:rPr lang="en-US" i="1" dirty="0" err="1" smtClean="0"/>
              <a:t>fuscicornis</a:t>
            </a:r>
            <a:r>
              <a:rPr lang="en-US" i="1" dirty="0" smtClean="0"/>
              <a:t> </a:t>
            </a:r>
            <a:r>
              <a:rPr lang="en-US" dirty="0" smtClean="0"/>
              <a:t>is </a:t>
            </a:r>
            <a:r>
              <a:rPr lang="en-US" dirty="0"/>
              <a:t>a high-consequence insect pest of quarantine significance. It is not currently known to be established in the United States</a:t>
            </a:r>
            <a:r>
              <a:rPr lang="en-US" dirty="0" smtClean="0"/>
              <a:t>.* </a:t>
            </a:r>
            <a:endParaRPr lang="en-US" dirty="0"/>
          </a:p>
          <a:p>
            <a:r>
              <a:rPr lang="en-US" dirty="0"/>
              <a:t>Symptoms of </a:t>
            </a:r>
            <a:r>
              <a:rPr lang="en-US" i="1" dirty="0" smtClean="0"/>
              <a:t>T. </a:t>
            </a:r>
            <a:r>
              <a:rPr lang="en-US" i="1" dirty="0" err="1" smtClean="0"/>
              <a:t>fuscicornis</a:t>
            </a:r>
            <a:r>
              <a:rPr lang="en-US" i="1" dirty="0" smtClean="0"/>
              <a:t> </a:t>
            </a:r>
            <a:r>
              <a:rPr lang="en-US" dirty="0" smtClean="0"/>
              <a:t>are </a:t>
            </a:r>
            <a:r>
              <a:rPr lang="en-US" dirty="0"/>
              <a:t>similar to those caused by other less serious pests.</a:t>
            </a:r>
          </a:p>
          <a:p>
            <a:endParaRPr lang="en-US" dirty="0" smtClean="0"/>
          </a:p>
        </p:txBody>
      </p:sp>
    </p:spTree>
    <p:extLst>
      <p:ext uri="{BB962C8B-B14F-4D97-AF65-F5344CB8AC3E}">
        <p14:creationId xmlns:p14="http://schemas.microsoft.com/office/powerpoint/2010/main" val="33960006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Contact your state NPDN lab…</a:t>
            </a:r>
            <a:endParaRPr lang="en-US" dirty="0"/>
          </a:p>
        </p:txBody>
      </p:sp>
      <p:sp>
        <p:nvSpPr>
          <p:cNvPr id="2" name="Content Placeholder 1"/>
          <p:cNvSpPr>
            <a:spLocks noGrp="1"/>
          </p:cNvSpPr>
          <p:nvPr>
            <p:ph idx="1"/>
          </p:nvPr>
        </p:nvSpPr>
        <p:spPr/>
        <p:txBody>
          <a:bodyPr>
            <a:normAutofit fontScale="92500"/>
          </a:bodyPr>
          <a:lstStyle/>
          <a:p>
            <a:r>
              <a:rPr lang="en-US" dirty="0"/>
              <a:t>If you think you have found </a:t>
            </a:r>
            <a:r>
              <a:rPr lang="en-US" i="1" dirty="0" err="1"/>
              <a:t>Tremex</a:t>
            </a:r>
            <a:r>
              <a:rPr lang="en-US" i="1" dirty="0"/>
              <a:t> </a:t>
            </a:r>
            <a:r>
              <a:rPr lang="en-US" i="1" dirty="0" err="1"/>
              <a:t>fuscicornis</a:t>
            </a:r>
            <a:r>
              <a:rPr lang="en-US" i="1" dirty="0"/>
              <a:t>, </a:t>
            </a:r>
            <a:r>
              <a:rPr lang="en-US" dirty="0"/>
              <a:t>contact the NPDN diagnostician in your state </a:t>
            </a:r>
            <a:r>
              <a:rPr lang="en-US" dirty="0" smtClean="0"/>
              <a:t>immediately.</a:t>
            </a:r>
          </a:p>
          <a:p>
            <a:r>
              <a:rPr lang="en-US" dirty="0"/>
              <a:t>Tell him/her you have a pest which you suspect could be </a:t>
            </a:r>
            <a:r>
              <a:rPr lang="en-US" i="1" dirty="0"/>
              <a:t>T. </a:t>
            </a:r>
            <a:r>
              <a:rPr lang="en-US" i="1" dirty="0" err="1"/>
              <a:t>fuscicornis</a:t>
            </a:r>
            <a:r>
              <a:rPr lang="en-US" i="1" dirty="0"/>
              <a:t> </a:t>
            </a:r>
            <a:r>
              <a:rPr lang="en-US" dirty="0"/>
              <a:t>and would like to send in a sample for preliminary screening. </a:t>
            </a:r>
          </a:p>
          <a:p>
            <a:r>
              <a:rPr lang="en-US" dirty="0" smtClean="0"/>
              <a:t>Explain </a:t>
            </a:r>
            <a:r>
              <a:rPr lang="en-US" dirty="0"/>
              <a:t>that this is a significant pest we are surveying for through the Sentinel Plant Network</a:t>
            </a:r>
            <a:r>
              <a:rPr lang="en-US" dirty="0" smtClean="0"/>
              <a:t>.</a:t>
            </a:r>
          </a:p>
        </p:txBody>
      </p:sp>
    </p:spTree>
    <p:extLst>
      <p:ext uri="{BB962C8B-B14F-4D97-AF65-F5344CB8AC3E}">
        <p14:creationId xmlns:p14="http://schemas.microsoft.com/office/powerpoint/2010/main" val="11942059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Contact your state NPDN lab…</a:t>
            </a:r>
            <a:endParaRPr lang="en-US" dirty="0"/>
          </a:p>
        </p:txBody>
      </p:sp>
      <p:sp>
        <p:nvSpPr>
          <p:cNvPr id="2" name="Content Placeholder 1"/>
          <p:cNvSpPr>
            <a:spLocks noGrp="1"/>
          </p:cNvSpPr>
          <p:nvPr>
            <p:ph idx="1"/>
          </p:nvPr>
        </p:nvSpPr>
        <p:spPr/>
        <p:txBody>
          <a:bodyPr>
            <a:normAutofit fontScale="85000" lnSpcReduction="10000"/>
          </a:bodyPr>
          <a:lstStyle/>
          <a:p>
            <a:r>
              <a:rPr lang="en-US" dirty="0" smtClean="0"/>
              <a:t>Take </a:t>
            </a:r>
            <a:r>
              <a:rPr lang="en-US" dirty="0"/>
              <a:t>a series of quality photographs of symptoms, and diagnostic features outlined in this presentation and send them to the diagnostician. </a:t>
            </a:r>
            <a:endParaRPr lang="en-US" dirty="0" smtClean="0"/>
          </a:p>
          <a:p>
            <a:r>
              <a:rPr lang="en-US" dirty="0"/>
              <a:t>Record host information and symptoms observed</a:t>
            </a:r>
            <a:r>
              <a:rPr lang="en-US" dirty="0" smtClean="0"/>
              <a:t>.</a:t>
            </a:r>
            <a:endParaRPr lang="en-US" dirty="0"/>
          </a:p>
          <a:p>
            <a:r>
              <a:rPr lang="en-US" dirty="0" smtClean="0"/>
              <a:t>The NPDN diagnostician may perform preliminary identification however confirmation must be done by the national identifier (NIS) for this pest; your NPDN diagnostician will send suspect samples to the national identifier.</a:t>
            </a:r>
          </a:p>
          <a:p>
            <a:r>
              <a:rPr lang="en-US" dirty="0"/>
              <a:t>If the diagnostician asks you to send a physical sample</a:t>
            </a:r>
            <a:r>
              <a:rPr lang="en-US" dirty="0" smtClean="0"/>
              <a:t>…</a:t>
            </a:r>
            <a:endParaRPr lang="en-US" dirty="0"/>
          </a:p>
        </p:txBody>
      </p:sp>
    </p:spTree>
    <p:extLst>
      <p:ext uri="{BB962C8B-B14F-4D97-AF65-F5344CB8AC3E}">
        <p14:creationId xmlns:p14="http://schemas.microsoft.com/office/powerpoint/2010/main" val="38311424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Send in a proper sample…</a:t>
            </a:r>
            <a:endParaRPr lang="en-US" dirty="0"/>
          </a:p>
        </p:txBody>
      </p:sp>
      <p:sp>
        <p:nvSpPr>
          <p:cNvPr id="3" name="Content Placeholder 2"/>
          <p:cNvSpPr>
            <a:spLocks noGrp="1"/>
          </p:cNvSpPr>
          <p:nvPr>
            <p:ph idx="1"/>
          </p:nvPr>
        </p:nvSpPr>
        <p:spPr/>
        <p:txBody>
          <a:bodyPr>
            <a:noAutofit/>
          </a:bodyPr>
          <a:lstStyle/>
          <a:p>
            <a:pPr marL="57150" indent="0">
              <a:buNone/>
            </a:pPr>
            <a:r>
              <a:rPr lang="en-US" sz="2000" b="1" dirty="0"/>
              <a:t>Remember</a:t>
            </a:r>
            <a:r>
              <a:rPr lang="en-US" sz="2000" dirty="0"/>
              <a:t> when sending samples that are considered to be significant or high-consequence these tips…</a:t>
            </a:r>
          </a:p>
          <a:p>
            <a:pPr lvl="1"/>
            <a:r>
              <a:rPr lang="en-US" altLang="en-US" sz="2000" dirty="0" smtClean="0"/>
              <a:t>Capture </a:t>
            </a:r>
            <a:r>
              <a:rPr lang="en-US" altLang="en-US" sz="2000" dirty="0"/>
              <a:t>multiple, whole specimens if </a:t>
            </a:r>
            <a:r>
              <a:rPr lang="en-US" altLang="en-US" sz="2000" dirty="0" smtClean="0"/>
              <a:t>possible</a:t>
            </a:r>
            <a:endParaRPr lang="en-US" altLang="en-US" sz="2000" dirty="0"/>
          </a:p>
          <a:p>
            <a:pPr lvl="1"/>
            <a:r>
              <a:rPr lang="en-US" altLang="en-US" sz="2000" dirty="0"/>
              <a:t>Kill insects by placing them in the freezer </a:t>
            </a:r>
            <a:r>
              <a:rPr lang="en-US" altLang="en-US" sz="2000" dirty="0" smtClean="0"/>
              <a:t>for at least </a:t>
            </a:r>
            <a:r>
              <a:rPr lang="en-US" altLang="en-US" sz="2000" dirty="0"/>
              <a:t>24 hours. </a:t>
            </a:r>
          </a:p>
          <a:p>
            <a:pPr lvl="1"/>
            <a:r>
              <a:rPr lang="en-US" altLang="en-US" sz="2000" dirty="0"/>
              <a:t>Loosely wrap insects in tissue and place in a small crush proof </a:t>
            </a:r>
            <a:r>
              <a:rPr lang="en-US" altLang="en-US" sz="2000" dirty="0" smtClean="0"/>
              <a:t>container or sturdy lockable bag</a:t>
            </a:r>
          </a:p>
          <a:p>
            <a:pPr lvl="1"/>
            <a:r>
              <a:rPr lang="en-US" sz="2000" dirty="0" smtClean="0"/>
              <a:t>Place container or bag in another lockable bag</a:t>
            </a:r>
          </a:p>
          <a:p>
            <a:pPr lvl="1"/>
            <a:r>
              <a:rPr lang="en-US" sz="2000" dirty="0" smtClean="0"/>
              <a:t>Place these in a sturdy shipping container </a:t>
            </a:r>
          </a:p>
          <a:p>
            <a:pPr lvl="1"/>
            <a:r>
              <a:rPr lang="en-US" sz="2000" dirty="0" smtClean="0"/>
              <a:t>Include ALL of the </a:t>
            </a:r>
            <a:r>
              <a:rPr lang="en-US" sz="2000" dirty="0"/>
              <a:t>proper sample submission </a:t>
            </a:r>
            <a:r>
              <a:rPr lang="en-US" sz="2000" dirty="0" smtClean="0"/>
              <a:t>forms required by your NPDN lab</a:t>
            </a:r>
          </a:p>
          <a:p>
            <a:pPr marL="457200" lvl="1" indent="0">
              <a:buNone/>
            </a:pPr>
            <a:endParaRPr lang="en-US" sz="2000" dirty="0" smtClean="0"/>
          </a:p>
          <a:p>
            <a:pPr marL="57150" indent="0">
              <a:buNone/>
            </a:pPr>
            <a:r>
              <a:rPr lang="en-US" sz="2000" b="1" dirty="0"/>
              <a:t>Review</a:t>
            </a:r>
            <a:r>
              <a:rPr lang="en-US" sz="2000" dirty="0"/>
              <a:t> NPDN’s sample submission module and contact your state diagnostician </a:t>
            </a:r>
            <a:r>
              <a:rPr lang="en-US" sz="2000" dirty="0" smtClean="0"/>
              <a:t>with any questions</a:t>
            </a:r>
            <a:r>
              <a:rPr lang="en-US" sz="2000" dirty="0"/>
              <a:t>. </a:t>
            </a:r>
          </a:p>
        </p:txBody>
      </p:sp>
    </p:spTree>
    <p:extLst>
      <p:ext uri="{BB962C8B-B14F-4D97-AF65-F5344CB8AC3E}">
        <p14:creationId xmlns:p14="http://schemas.microsoft.com/office/powerpoint/2010/main" val="17206944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67702"/>
            <a:ext cx="8305800" cy="5537898"/>
          </a:xfrm>
        </p:spPr>
        <p:txBody>
          <a:bodyPr>
            <a:noAutofit/>
          </a:bodyPr>
          <a:lstStyle/>
          <a:p>
            <a:r>
              <a:rPr lang="en-US" sz="1600" dirty="0"/>
              <a:t>Allard, Gillian. 2008. Forest Health and Biosecurity Papers: Overview of Forest Pests – Chile. Published by United Nations FAO: Forestry Department. </a:t>
            </a:r>
          </a:p>
          <a:p>
            <a:r>
              <a:rPr lang="en-US" sz="1600" dirty="0"/>
              <a:t>Bates, Chip, Mark McClure, Lynne Womack, Chris Barnes. 2014. Georgia’s Forest Health Highlights Report: October 1, 2013 through September 30, 2014. Published by Georgia Forestry  Commission.  Accessed August </a:t>
            </a:r>
            <a:r>
              <a:rPr lang="en-US" sz="1600" dirty="0" smtClean="0"/>
              <a:t>20, </a:t>
            </a:r>
            <a:r>
              <a:rPr lang="en-US" sz="1600" dirty="0"/>
              <a:t>2015 at </a:t>
            </a:r>
            <a:r>
              <a:rPr lang="en-US" sz="1600" dirty="0">
                <a:hlinkClick r:id="rId3"/>
              </a:rPr>
              <a:t>http://</a:t>
            </a:r>
            <a:r>
              <a:rPr lang="en-US" sz="1600" dirty="0" smtClean="0">
                <a:hlinkClick r:id="rId3"/>
              </a:rPr>
              <a:t>www.fs.fed.us/foresthealth/fhm/fhh/fhh_14/GA_FHH_2014.pdf</a:t>
            </a:r>
            <a:endParaRPr lang="en-US" sz="1600" dirty="0" smtClean="0"/>
          </a:p>
          <a:p>
            <a:r>
              <a:rPr lang="en-US" sz="1600" dirty="0" err="1"/>
              <a:t>Ciesla</a:t>
            </a:r>
            <a:r>
              <a:rPr lang="en-US" sz="1600" dirty="0"/>
              <a:t>, W. M. 2003. </a:t>
            </a:r>
            <a:r>
              <a:rPr lang="en-US" sz="1600" i="1" dirty="0" err="1"/>
              <a:t>Tremex</a:t>
            </a:r>
            <a:r>
              <a:rPr lang="en-US" sz="1600" i="1" dirty="0"/>
              <a:t> </a:t>
            </a:r>
            <a:r>
              <a:rPr lang="en-US" sz="1600" i="1" dirty="0" err="1"/>
              <a:t>fuscicornis</a:t>
            </a:r>
            <a:r>
              <a:rPr lang="en-US" sz="1600" dirty="0"/>
              <a:t>. Pest Reports, North American Exotic Forest Pest Database (EXFOR). Accessed August 20, 2015. </a:t>
            </a:r>
            <a:r>
              <a:rPr lang="en-US" sz="1600" dirty="0" smtClean="0">
                <a:hlinkClick r:id="rId4"/>
              </a:rPr>
              <a:t>https</a:t>
            </a:r>
            <a:r>
              <a:rPr lang="en-US" sz="1600" dirty="0">
                <a:hlinkClick r:id="rId4"/>
              </a:rPr>
              <a:t>://</a:t>
            </a:r>
            <a:r>
              <a:rPr lang="en-US" sz="1600" dirty="0" smtClean="0">
                <a:hlinkClick r:id="rId4"/>
              </a:rPr>
              <a:t>caps.ceris.purdue.edu/webfm_send/316</a:t>
            </a:r>
            <a:r>
              <a:rPr lang="en-US" sz="1600" dirty="0" smtClean="0"/>
              <a:t> </a:t>
            </a:r>
          </a:p>
          <a:p>
            <a:r>
              <a:rPr lang="en-US" sz="1600" dirty="0" err="1" smtClean="0"/>
              <a:t>Diodato</a:t>
            </a:r>
            <a:r>
              <a:rPr lang="en-US" sz="1600" dirty="0" smtClean="0"/>
              <a:t>, Liliana. 2003. </a:t>
            </a:r>
            <a:r>
              <a:rPr lang="en-US" sz="1600" dirty="0" err="1" smtClean="0"/>
              <a:t>Insectos</a:t>
            </a:r>
            <a:r>
              <a:rPr lang="en-US" sz="1600" dirty="0" smtClean="0"/>
              <a:t> </a:t>
            </a:r>
            <a:r>
              <a:rPr lang="en-US" sz="1600" dirty="0" err="1" smtClean="0"/>
              <a:t>barrenadores</a:t>
            </a:r>
            <a:r>
              <a:rPr lang="en-US" sz="1600" dirty="0" smtClean="0"/>
              <a:t> de </a:t>
            </a:r>
            <a:r>
              <a:rPr lang="en-US" sz="1600" dirty="0" err="1" smtClean="0"/>
              <a:t>madera</a:t>
            </a:r>
            <a:r>
              <a:rPr lang="en-US" sz="1600" dirty="0" smtClean="0"/>
              <a:t> de la </a:t>
            </a:r>
            <a:r>
              <a:rPr lang="en-US" sz="1600" dirty="0" err="1" smtClean="0"/>
              <a:t>corteza</a:t>
            </a:r>
            <a:r>
              <a:rPr lang="en-US" sz="1600" dirty="0" smtClean="0"/>
              <a:t>. </a:t>
            </a:r>
            <a:r>
              <a:rPr lang="en-US" sz="1600" dirty="0" err="1" smtClean="0"/>
              <a:t>Programa</a:t>
            </a:r>
            <a:r>
              <a:rPr lang="en-US" sz="1600" dirty="0" smtClean="0"/>
              <a:t> de </a:t>
            </a:r>
            <a:r>
              <a:rPr lang="en-US" sz="1600" dirty="0" err="1" smtClean="0"/>
              <a:t>Sanidad</a:t>
            </a:r>
            <a:r>
              <a:rPr lang="en-US" sz="1600" dirty="0" smtClean="0"/>
              <a:t> </a:t>
            </a:r>
            <a:r>
              <a:rPr lang="en-US" sz="1600" dirty="0" err="1" smtClean="0"/>
              <a:t>Forestal</a:t>
            </a:r>
            <a:r>
              <a:rPr lang="en-US" sz="1600" dirty="0" smtClean="0"/>
              <a:t>: area </a:t>
            </a:r>
            <a:r>
              <a:rPr lang="en-US" sz="1600" dirty="0" err="1" smtClean="0"/>
              <a:t>enomologica</a:t>
            </a:r>
            <a:r>
              <a:rPr lang="en-US" sz="1600" dirty="0" smtClean="0"/>
              <a:t>. Chapter 6 in </a:t>
            </a:r>
            <a:r>
              <a:rPr lang="es-ES" sz="1600" dirty="0"/>
              <a:t>Manejo integrado de la avispa taladradora de la madera </a:t>
            </a:r>
            <a:r>
              <a:rPr lang="es-ES" sz="1600" dirty="0" err="1"/>
              <a:t>Tremex</a:t>
            </a:r>
            <a:r>
              <a:rPr lang="es-ES" sz="1600" dirty="0"/>
              <a:t> </a:t>
            </a:r>
            <a:r>
              <a:rPr lang="es-ES" sz="1600" dirty="0" err="1"/>
              <a:t>fuscicornis</a:t>
            </a:r>
            <a:r>
              <a:rPr lang="es-ES" sz="1600" dirty="0"/>
              <a:t> </a:t>
            </a:r>
            <a:r>
              <a:rPr lang="es-ES" sz="1600" dirty="0" err="1"/>
              <a:t>Fabr</a:t>
            </a:r>
            <a:r>
              <a:rPr lang="es-ES" sz="1600" dirty="0"/>
              <a:t>., con énfasis en control biológico. Informe </a:t>
            </a:r>
            <a:r>
              <a:rPr lang="es-ES" sz="1600" dirty="0" smtClean="0"/>
              <a:t>final.</a:t>
            </a:r>
            <a:endParaRPr lang="en-US" sz="1600" dirty="0" smtClean="0"/>
          </a:p>
          <a:p>
            <a:r>
              <a:rPr lang="en-US" sz="1600" dirty="0"/>
              <a:t>Hardin, Jesse A. 2013. </a:t>
            </a:r>
            <a:r>
              <a:rPr lang="en-US" sz="1600" i="1" dirty="0" err="1"/>
              <a:t>Tremex</a:t>
            </a:r>
            <a:r>
              <a:rPr lang="en-US" sz="1600" i="1" dirty="0"/>
              <a:t> </a:t>
            </a:r>
            <a:r>
              <a:rPr lang="en-US" sz="1600" i="1" dirty="0" err="1"/>
              <a:t>fuscicornis</a:t>
            </a:r>
            <a:r>
              <a:rPr lang="en-US" sz="1600" dirty="0"/>
              <a:t>(</a:t>
            </a:r>
            <a:r>
              <a:rPr lang="en-US" sz="1600" dirty="0" err="1"/>
              <a:t>Fabricius</a:t>
            </a:r>
            <a:r>
              <a:rPr lang="en-US" sz="1600" dirty="0"/>
              <a:t>) New Pest Response Guidelines. Presented at APS NPDRS Workshop, April 16, 2013, Tysons Corner, VA; accessed online Aug </a:t>
            </a:r>
            <a:r>
              <a:rPr lang="en-US" sz="1600" dirty="0" smtClean="0"/>
              <a:t>20, 2015 </a:t>
            </a:r>
            <a:r>
              <a:rPr lang="en-US" sz="1600" dirty="0"/>
              <a:t>at </a:t>
            </a:r>
            <a:r>
              <a:rPr lang="en-US" sz="1600" dirty="0">
                <a:hlinkClick r:id="rId5"/>
              </a:rPr>
              <a:t>http://www.apsnet.org/meetings/topicalmeetings/NPDRS/Documents/2013/J.%20Hardin.pdf</a:t>
            </a:r>
            <a:r>
              <a:rPr lang="en-US" sz="1600" dirty="0"/>
              <a:t>.</a:t>
            </a:r>
          </a:p>
          <a:p>
            <a:r>
              <a:rPr lang="en-US" sz="1600" dirty="0" err="1"/>
              <a:t>ProtectUs</a:t>
            </a:r>
            <a:r>
              <a:rPr lang="en-US" sz="1600" dirty="0"/>
              <a:t>. Exotic Pests of Concern for Ornamental Plants. Accessed August </a:t>
            </a:r>
            <a:r>
              <a:rPr lang="en-US" sz="1600" dirty="0" smtClean="0"/>
              <a:t>19, </a:t>
            </a:r>
            <a:r>
              <a:rPr lang="en-US" sz="1600" dirty="0"/>
              <a:t>2015 at  </a:t>
            </a:r>
            <a:r>
              <a:rPr lang="en-US" sz="1600" dirty="0">
                <a:hlinkClick r:id="rId6"/>
              </a:rPr>
              <a:t>http://entnemdept.ifas.ufl.edu/hodges/ProtectUs/presentations/Exotic_Pests_Ornamental_Plants.pdf</a:t>
            </a:r>
            <a:r>
              <a:rPr lang="en-US" sz="1600" dirty="0" smtClean="0"/>
              <a:t>.</a:t>
            </a:r>
          </a:p>
        </p:txBody>
      </p:sp>
      <p:sp>
        <p:nvSpPr>
          <p:cNvPr id="3" name="Title 2"/>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21215436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152400" y="1600201"/>
            <a:ext cx="8839200" cy="4419600"/>
          </a:xfrm>
        </p:spPr>
        <p:txBody>
          <a:bodyPr>
            <a:normAutofit/>
          </a:bodyPr>
          <a:lstStyle/>
          <a:p>
            <a:r>
              <a:rPr lang="en-US" sz="1600" dirty="0"/>
              <a:t>Schiff, N. M., S. A. Valley, J. R. </a:t>
            </a:r>
            <a:r>
              <a:rPr lang="en-US" sz="1600" dirty="0" err="1"/>
              <a:t>LaBonte</a:t>
            </a:r>
            <a:r>
              <a:rPr lang="en-US" sz="1600" dirty="0"/>
              <a:t>, and D. R. Smith. 2006. </a:t>
            </a:r>
            <a:r>
              <a:rPr lang="en-US" sz="1600" i="1" dirty="0"/>
              <a:t>Guide to the </a:t>
            </a:r>
            <a:r>
              <a:rPr lang="en-US" sz="1600" i="1" dirty="0" err="1"/>
              <a:t>Siricid</a:t>
            </a:r>
            <a:r>
              <a:rPr lang="en-US" sz="1600" i="1" dirty="0"/>
              <a:t> </a:t>
            </a:r>
            <a:r>
              <a:rPr lang="en-US" sz="1600" i="1" dirty="0" err="1"/>
              <a:t>Woodwasps</a:t>
            </a:r>
            <a:r>
              <a:rPr lang="en-US" sz="1600" i="1" dirty="0"/>
              <a:t> of North America</a:t>
            </a:r>
            <a:r>
              <a:rPr lang="en-US" sz="1600" dirty="0"/>
              <a:t>. Forest Health Technology Enterprise Team. United States Department of Agriculture, Forest Service, Morgantown, West Virginia. 102 pp. </a:t>
            </a:r>
            <a:r>
              <a:rPr lang="en-US" sz="1600" dirty="0">
                <a:hlinkClick r:id="rId3"/>
              </a:rPr>
              <a:t>http://www.fs.fed.us/foresthealth/technology/pdfs/GuideSiricidWoodwasps.pdf</a:t>
            </a:r>
            <a:r>
              <a:rPr lang="en-US" sz="1600" dirty="0"/>
              <a:t> </a:t>
            </a:r>
          </a:p>
          <a:p>
            <a:r>
              <a:rPr lang="en-US" sz="1600" dirty="0" smtClean="0"/>
              <a:t>USDA </a:t>
            </a:r>
            <a:r>
              <a:rPr lang="en-US" sz="1600" dirty="0"/>
              <a:t>APHIS PPQ. 2012. </a:t>
            </a:r>
            <a:r>
              <a:rPr lang="en-US" sz="1600" b="1" dirty="0"/>
              <a:t>New Pest Response Guidelines: </a:t>
            </a:r>
            <a:r>
              <a:rPr lang="en-US" sz="1600" dirty="0" err="1"/>
              <a:t>Tremex</a:t>
            </a:r>
            <a:r>
              <a:rPr lang="en-US" sz="1600" dirty="0"/>
              <a:t> Wood Wasp (</a:t>
            </a:r>
            <a:r>
              <a:rPr lang="en-US" sz="1600" i="1" dirty="0" err="1"/>
              <a:t>Tremex</a:t>
            </a:r>
            <a:r>
              <a:rPr lang="en-US" sz="1600" i="1" dirty="0"/>
              <a:t> </a:t>
            </a:r>
            <a:r>
              <a:rPr lang="en-US" sz="1600" i="1" dirty="0" err="1"/>
              <a:t>fuscicornis</a:t>
            </a:r>
            <a:r>
              <a:rPr lang="en-US" sz="1600" dirty="0"/>
              <a:t>). Accessed on August 20, 2015 at </a:t>
            </a:r>
            <a:r>
              <a:rPr lang="en-US" sz="1600" dirty="0">
                <a:hlinkClick r:id="rId4"/>
              </a:rPr>
              <a:t>https://www.aphis.usda.gov/import_export/plants/manuals/emergency/downloads/nprg-TremexWoodWasp.pdf</a:t>
            </a:r>
            <a:r>
              <a:rPr lang="en-US" sz="1600" dirty="0"/>
              <a:t>.</a:t>
            </a:r>
          </a:p>
          <a:p>
            <a:r>
              <a:rPr lang="en-US" sz="1600" dirty="0"/>
              <a:t>USDA Risk Assessment Maps.  Accessed August 18, 2015 at </a:t>
            </a:r>
            <a:r>
              <a:rPr lang="en-US" sz="1600" dirty="0">
                <a:hlinkClick r:id="rId5"/>
              </a:rPr>
              <a:t>http://www.nappfast.org/caps_pests/CAPS_Top_50.htm</a:t>
            </a:r>
            <a:r>
              <a:rPr lang="en-US" sz="1600" dirty="0"/>
              <a:t>. </a:t>
            </a:r>
          </a:p>
          <a:p>
            <a:endParaRPr lang="en-US" sz="2800" dirty="0"/>
          </a:p>
        </p:txBody>
      </p:sp>
    </p:spTree>
    <p:extLst>
      <p:ext uri="{BB962C8B-B14F-4D97-AF65-F5344CB8AC3E}">
        <p14:creationId xmlns:p14="http://schemas.microsoft.com/office/powerpoint/2010/main" val="17241171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Background</a:t>
            </a:r>
            <a:endParaRPr lang="en-US" dirty="0"/>
          </a:p>
        </p:txBody>
      </p:sp>
      <p:sp>
        <p:nvSpPr>
          <p:cNvPr id="3" name="Content Placeholder 2"/>
          <p:cNvSpPr>
            <a:spLocks noGrp="1"/>
          </p:cNvSpPr>
          <p:nvPr>
            <p:ph sz="half" idx="1"/>
          </p:nvPr>
        </p:nvSpPr>
        <p:spPr/>
        <p:txBody>
          <a:bodyPr>
            <a:normAutofit lnSpcReduction="10000"/>
          </a:bodyPr>
          <a:lstStyle/>
          <a:p>
            <a:pPr marL="0" indent="0">
              <a:lnSpc>
                <a:spcPct val="110000"/>
              </a:lnSpc>
              <a:spcBef>
                <a:spcPts val="600"/>
              </a:spcBef>
              <a:buNone/>
            </a:pPr>
            <a:r>
              <a:rPr lang="en-US" sz="2800" i="1" dirty="0" err="1" smtClean="0"/>
              <a:t>Tremex</a:t>
            </a:r>
            <a:r>
              <a:rPr lang="en-US" sz="2800" i="1" dirty="0" smtClean="0"/>
              <a:t> </a:t>
            </a:r>
            <a:r>
              <a:rPr lang="en-US" sz="2800" i="1" dirty="0" err="1" smtClean="0"/>
              <a:t>fuscicornis</a:t>
            </a:r>
            <a:r>
              <a:rPr lang="en-US" sz="2800" i="1" dirty="0" smtClean="0"/>
              <a:t> </a:t>
            </a:r>
            <a:r>
              <a:rPr lang="en-US" sz="2800" dirty="0" smtClean="0"/>
              <a:t>is a non-stinging, wood boring wasp in the family </a:t>
            </a:r>
            <a:r>
              <a:rPr lang="en-US" sz="2800" dirty="0" err="1" smtClean="0"/>
              <a:t>Siricidae</a:t>
            </a:r>
            <a:r>
              <a:rPr lang="en-US" sz="2800" dirty="0" smtClean="0"/>
              <a:t>. </a:t>
            </a:r>
          </a:p>
          <a:p>
            <a:pPr marL="0" indent="0">
              <a:lnSpc>
                <a:spcPct val="110000"/>
              </a:lnSpc>
              <a:spcBef>
                <a:spcPts val="600"/>
              </a:spcBef>
              <a:buNone/>
            </a:pPr>
            <a:endParaRPr lang="en-US" sz="2800" dirty="0" smtClean="0"/>
          </a:p>
          <a:p>
            <a:pPr marL="0" indent="0">
              <a:lnSpc>
                <a:spcPct val="110000"/>
              </a:lnSpc>
              <a:spcBef>
                <a:spcPts val="600"/>
              </a:spcBef>
              <a:buNone/>
            </a:pPr>
            <a:r>
              <a:rPr lang="en-US" sz="2800" dirty="0" err="1" smtClean="0"/>
              <a:t>Siricid</a:t>
            </a:r>
            <a:r>
              <a:rPr lang="en-US" sz="2800" dirty="0" smtClean="0"/>
              <a:t> larvae feed on wood-decaying fungi that is introduced by the female when laying eggs. </a:t>
            </a:r>
            <a:endParaRPr lang="en-US" sz="2800" dirty="0"/>
          </a:p>
          <a:p>
            <a:pPr marL="0" indent="0">
              <a:buNone/>
            </a:pPr>
            <a:endParaRPr lang="en-US" dirty="0"/>
          </a:p>
          <a:p>
            <a:pPr marL="0" indent="0">
              <a:buNone/>
            </a:pP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49586" y="1600200"/>
            <a:ext cx="3788228" cy="4419600"/>
          </a:xfrm>
        </p:spPr>
      </p:pic>
      <p:sp>
        <p:nvSpPr>
          <p:cNvPr id="6" name="Rectangle 5"/>
          <p:cNvSpPr/>
          <p:nvPr/>
        </p:nvSpPr>
        <p:spPr>
          <a:xfrm>
            <a:off x="4648200" y="5410200"/>
            <a:ext cx="4343400" cy="230832"/>
          </a:xfrm>
          <a:prstGeom prst="rect">
            <a:avLst/>
          </a:prstGeom>
        </p:spPr>
        <p:txBody>
          <a:bodyPr wrap="square">
            <a:spAutoFit/>
          </a:bodyPr>
          <a:lstStyle/>
          <a:p>
            <a:pPr algn="ctr"/>
            <a:r>
              <a:rPr lang="en-US" sz="900" b="1" dirty="0"/>
              <a:t>Adult </a:t>
            </a:r>
            <a:r>
              <a:rPr lang="en-US" sz="900" b="1" i="1" dirty="0" err="1"/>
              <a:t>Tremex</a:t>
            </a:r>
            <a:r>
              <a:rPr lang="en-US" sz="900" b="1" i="1" dirty="0"/>
              <a:t> </a:t>
            </a:r>
            <a:r>
              <a:rPr lang="en-US" sz="900" b="1" i="1" dirty="0" err="1"/>
              <a:t>fuscicornis</a:t>
            </a:r>
            <a:r>
              <a:rPr lang="en-US" sz="900" b="1" i="1" dirty="0"/>
              <a:t> </a:t>
            </a:r>
            <a:r>
              <a:rPr lang="en-US" sz="900" b="1" dirty="0"/>
              <a:t>(CSIRO, 2004)</a:t>
            </a:r>
            <a:endParaRPr lang="en-US" sz="900" dirty="0">
              <a:solidFill>
                <a:schemeClr val="bg1"/>
              </a:solidFill>
            </a:endParaRPr>
          </a:p>
        </p:txBody>
      </p:sp>
    </p:spTree>
    <p:extLst>
      <p:ext uri="{BB962C8B-B14F-4D97-AF65-F5344CB8AC3E}">
        <p14:creationId xmlns:p14="http://schemas.microsoft.com/office/powerpoint/2010/main" val="31977464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Questions</a:t>
            </a:r>
            <a:endParaRPr lang="en-US" dirty="0"/>
          </a:p>
        </p:txBody>
      </p:sp>
      <p:sp>
        <p:nvSpPr>
          <p:cNvPr id="6" name="Content Placeholder 5"/>
          <p:cNvSpPr>
            <a:spLocks noGrp="1"/>
          </p:cNvSpPr>
          <p:nvPr>
            <p:ph idx="1"/>
          </p:nvPr>
        </p:nvSpPr>
        <p:spPr/>
        <p:txBody>
          <a:bodyPr>
            <a:normAutofit/>
          </a:bodyPr>
          <a:lstStyle/>
          <a:p>
            <a:r>
              <a:rPr lang="en-US" sz="2800" dirty="0"/>
              <a:t>on this module or the NPDN c</a:t>
            </a:r>
            <a:r>
              <a:rPr lang="de-DE" sz="2800" dirty="0"/>
              <a:t>ontact Rachel McCarthy at </a:t>
            </a:r>
            <a:r>
              <a:rPr lang="de-DE" sz="2800" dirty="0">
                <a:hlinkClick r:id="rId3"/>
              </a:rPr>
              <a:t>rachel.mccarthy@cornell.edu</a:t>
            </a:r>
            <a:endParaRPr lang="de-DE" sz="2800" dirty="0"/>
          </a:p>
          <a:p>
            <a:endParaRPr lang="de-DE" sz="2800" dirty="0"/>
          </a:p>
          <a:p>
            <a:r>
              <a:rPr lang="en-US" sz="2800" dirty="0"/>
              <a:t>on how to collect or submit a sample contact your state NPDN diagnostician at </a:t>
            </a:r>
            <a:r>
              <a:rPr lang="en-US" sz="2800" dirty="0">
                <a:hlinkClick r:id="rId4"/>
              </a:rPr>
              <a:t>www.npdn.org</a:t>
            </a:r>
            <a:r>
              <a:rPr lang="en-US" sz="2800" dirty="0"/>
              <a:t> </a:t>
            </a:r>
          </a:p>
          <a:p>
            <a:endParaRPr lang="en-US" dirty="0"/>
          </a:p>
        </p:txBody>
      </p:sp>
    </p:spTree>
    <p:extLst>
      <p:ext uri="{BB962C8B-B14F-4D97-AF65-F5344CB8AC3E}">
        <p14:creationId xmlns:p14="http://schemas.microsoft.com/office/powerpoint/2010/main" val="20767064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credits</a:t>
            </a:r>
            <a:endParaRPr lang="en-US" dirty="0"/>
          </a:p>
        </p:txBody>
      </p:sp>
      <p:sp>
        <p:nvSpPr>
          <p:cNvPr id="4" name="Content Placeholder 3"/>
          <p:cNvSpPr>
            <a:spLocks noGrp="1"/>
          </p:cNvSpPr>
          <p:nvPr>
            <p:ph idx="1"/>
          </p:nvPr>
        </p:nvSpPr>
        <p:spPr>
          <a:xfrm>
            <a:off x="457200" y="1447800"/>
            <a:ext cx="8229600" cy="2971800"/>
          </a:xfrm>
        </p:spPr>
        <p:txBody>
          <a:bodyPr>
            <a:normAutofit/>
          </a:bodyPr>
          <a:lstStyle/>
          <a:p>
            <a:pPr marL="0" indent="0">
              <a:buNone/>
            </a:pPr>
            <a:r>
              <a:rPr lang="en-US" sz="2800" dirty="0" smtClean="0"/>
              <a:t>Authored by</a:t>
            </a:r>
          </a:p>
          <a:p>
            <a:pPr marL="0" indent="0">
              <a:buNone/>
            </a:pPr>
            <a:r>
              <a:rPr lang="en-US" sz="2800" dirty="0" smtClean="0"/>
              <a:t>Rachel McCarthy, NPDN-SPN Manager, Plant Pathology and Plant-Microbe Biology, Cornell University</a:t>
            </a:r>
          </a:p>
          <a:p>
            <a:pPr marL="0" indent="0">
              <a:buNone/>
            </a:pPr>
            <a:r>
              <a:rPr lang="en-US" sz="2800" dirty="0" smtClean="0"/>
              <a:t>Caroline Marschner, Invasive Species Extension Associate, School of Integrated Plant Science at Cornell University</a:t>
            </a:r>
          </a:p>
          <a:p>
            <a:endParaRPr lang="en-US" dirty="0"/>
          </a:p>
        </p:txBody>
      </p:sp>
    </p:spTree>
    <p:extLst>
      <p:ext uri="{BB962C8B-B14F-4D97-AF65-F5344CB8AC3E}">
        <p14:creationId xmlns:p14="http://schemas.microsoft.com/office/powerpoint/2010/main" val="32904321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credits</a:t>
            </a:r>
            <a:endParaRPr lang="en-US" dirty="0"/>
          </a:p>
        </p:txBody>
      </p:sp>
      <p:sp>
        <p:nvSpPr>
          <p:cNvPr id="5" name="Content Placeholder 4"/>
          <p:cNvSpPr>
            <a:spLocks noGrp="1"/>
          </p:cNvSpPr>
          <p:nvPr>
            <p:ph idx="1"/>
          </p:nvPr>
        </p:nvSpPr>
        <p:spPr/>
        <p:txBody>
          <a:bodyPr/>
          <a:lstStyle/>
          <a:p>
            <a:pPr marL="0" indent="0">
              <a:buNone/>
            </a:pPr>
            <a:r>
              <a:rPr lang="en-US" dirty="0" smtClean="0"/>
              <a:t>Reviewed by</a:t>
            </a:r>
          </a:p>
          <a:p>
            <a:pPr marL="0" indent="0">
              <a:buNone/>
            </a:pPr>
            <a:r>
              <a:rPr lang="en-US" dirty="0" smtClean="0"/>
              <a:t>William M. </a:t>
            </a:r>
            <a:r>
              <a:rPr lang="en-US" dirty="0" err="1" smtClean="0"/>
              <a:t>Ceisla</a:t>
            </a:r>
            <a:r>
              <a:rPr lang="en-US" dirty="0" smtClean="0"/>
              <a:t>, Forest Health Management International, Fort Collins, Colorado</a:t>
            </a:r>
            <a:endParaRPr lang="en-US" dirty="0"/>
          </a:p>
        </p:txBody>
      </p:sp>
    </p:spTree>
    <p:extLst>
      <p:ext uri="{BB962C8B-B14F-4D97-AF65-F5344CB8AC3E}">
        <p14:creationId xmlns:p14="http://schemas.microsoft.com/office/powerpoint/2010/main" val="4551762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Publication details</a:t>
            </a:r>
            <a:endParaRPr lang="en-US" dirty="0"/>
          </a:p>
        </p:txBody>
      </p:sp>
      <p:sp>
        <p:nvSpPr>
          <p:cNvPr id="5" name="Content Placeholder 4"/>
          <p:cNvSpPr>
            <a:spLocks noGrp="1"/>
          </p:cNvSpPr>
          <p:nvPr>
            <p:ph idx="1"/>
          </p:nvPr>
        </p:nvSpPr>
        <p:spPr/>
        <p:txBody>
          <a:bodyPr>
            <a:noAutofit/>
          </a:bodyPr>
          <a:lstStyle/>
          <a:p>
            <a:r>
              <a:rPr lang="en-US" sz="2400" dirty="0" smtClean="0"/>
              <a:t>This </a:t>
            </a:r>
            <a:r>
              <a:rPr lang="en-US" sz="2400" dirty="0"/>
              <a:t>publication can be used for non-profit, educational use only purposes.  Photographers retain copyright to photographs or other images contained in this publication as cited. </a:t>
            </a:r>
            <a:r>
              <a:rPr lang="en-US" sz="2400" dirty="0" smtClean="0"/>
              <a:t>Authors </a:t>
            </a:r>
            <a:r>
              <a:rPr lang="en-US" sz="2400" dirty="0"/>
              <a:t>and the website should be properly cited.  Images or photographs should also be properly cited and credited to the original source</a:t>
            </a:r>
            <a:r>
              <a:rPr lang="en-US" sz="2400" dirty="0" smtClean="0"/>
              <a:t>.</a:t>
            </a:r>
          </a:p>
          <a:p>
            <a:r>
              <a:rPr lang="en-US" sz="2400" dirty="0" smtClean="0"/>
              <a:t>Published—September 2015</a:t>
            </a:r>
            <a:endParaRPr lang="en-US" sz="2400" dirty="0"/>
          </a:p>
        </p:txBody>
      </p:sp>
    </p:spTree>
    <p:extLst>
      <p:ext uri="{BB962C8B-B14F-4D97-AF65-F5344CB8AC3E}">
        <p14:creationId xmlns:p14="http://schemas.microsoft.com/office/powerpoint/2010/main" val="963104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Sentinel Plant Network</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 Sentinel Plant Network (SPN) is a collaboration between the American Public Gardens Association (APGA) and the National Plant Diagnostic Network (NPDN) and is funded </a:t>
            </a:r>
            <a:r>
              <a:rPr lang="en-US" dirty="0"/>
              <a:t>through the </a:t>
            </a:r>
            <a:r>
              <a:rPr lang="en-US" dirty="0" smtClean="0"/>
              <a:t>USDA’s </a:t>
            </a:r>
            <a:r>
              <a:rPr lang="en-US" dirty="0"/>
              <a:t>Animal and Plant Health Inspection Service (APHIS</a:t>
            </a:r>
            <a:r>
              <a:rPr lang="en-US" dirty="0" smtClean="0"/>
              <a:t>).</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pic>
        <p:nvPicPr>
          <p:cNvPr id="1026" name="Picture 2" descr="C:\Users\Tracy_2\Dropbox\Tracy-Rachel\logos\Slide Logo Order.png"/>
          <p:cNvPicPr>
            <a:picLocks noChangeAspect="1" noChangeArrowheads="1"/>
          </p:cNvPicPr>
          <p:nvPr/>
        </p:nvPicPr>
        <p:blipFill>
          <a:blip r:embed="rId3" cstate="print"/>
          <a:srcRect/>
          <a:stretch>
            <a:fillRect/>
          </a:stretch>
        </p:blipFill>
        <p:spPr bwMode="auto">
          <a:xfrm>
            <a:off x="859096" y="5019675"/>
            <a:ext cx="7425808" cy="1076325"/>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60804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Sentinel Plant Network’s Mission</a:t>
            </a:r>
            <a:endParaRPr lang="en-US" dirty="0"/>
          </a:p>
        </p:txBody>
      </p:sp>
      <p:sp>
        <p:nvSpPr>
          <p:cNvPr id="3" name="Content Placeholder 2"/>
          <p:cNvSpPr>
            <a:spLocks noGrp="1"/>
          </p:cNvSpPr>
          <p:nvPr>
            <p:ph idx="1"/>
          </p:nvPr>
        </p:nvSpPr>
        <p:spPr>
          <a:xfrm>
            <a:off x="457200" y="1600201"/>
            <a:ext cx="8229600" cy="2514599"/>
          </a:xfrm>
        </p:spPr>
        <p:txBody>
          <a:bodyPr>
            <a:normAutofit fontScale="77500" lnSpcReduction="20000"/>
          </a:bodyPr>
          <a:lstStyle/>
          <a:p>
            <a:pPr marL="0" indent="0">
              <a:buNone/>
            </a:pPr>
            <a:r>
              <a:rPr lang="en-US" dirty="0" smtClean="0"/>
              <a:t>The Sentinel Plant Network contributes to plant conservation by engaging public garden professionals, volunteers and visitors in the detection and diagnosis of high-consequence pests and pathogens.</a:t>
            </a:r>
          </a:p>
          <a:p>
            <a:pPr marL="0" indent="0">
              <a:buNone/>
            </a:pPr>
            <a:endParaRPr lang="en-US" dirty="0" smtClean="0"/>
          </a:p>
          <a:p>
            <a:pPr marL="0" indent="0">
              <a:buNone/>
            </a:pPr>
            <a:r>
              <a:rPr lang="en-US" dirty="0" smtClean="0"/>
              <a:t>For more information on the Sentinel Plant Network visit </a:t>
            </a:r>
            <a:r>
              <a:rPr lang="en-US" dirty="0" smtClean="0">
                <a:hlinkClick r:id="rId3"/>
              </a:rPr>
              <a:t>www.sentinelplantnetwork.org</a:t>
            </a:r>
            <a:r>
              <a:rPr lang="en-US" dirty="0" smtClean="0"/>
              <a:t> </a:t>
            </a:r>
            <a:endParaRPr lang="en-US" dirty="0"/>
          </a:p>
        </p:txBody>
      </p:sp>
    </p:spTree>
    <p:extLst>
      <p:ext uri="{BB962C8B-B14F-4D97-AF65-F5344CB8AC3E}">
        <p14:creationId xmlns:p14="http://schemas.microsoft.com/office/powerpoint/2010/main" val="2783174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6627168"/>
            <a:ext cx="4267200" cy="230832"/>
          </a:xfrm>
          <a:prstGeom prst="rect">
            <a:avLst/>
          </a:prstGeom>
        </p:spPr>
        <p:txBody>
          <a:bodyPr wrap="square">
            <a:spAutoFit/>
          </a:bodyPr>
          <a:lstStyle/>
          <a:p>
            <a:r>
              <a:rPr lang="en-US" sz="900" dirty="0" smtClean="0">
                <a:solidFill>
                  <a:schemeClr val="bg1"/>
                </a:solidFill>
              </a:rPr>
              <a:t>Photo: © </a:t>
            </a:r>
            <a:r>
              <a:rPr lang="fr-FR" sz="900" dirty="0" smtClean="0">
                <a:solidFill>
                  <a:schemeClr val="bg1"/>
                </a:solidFill>
              </a:rPr>
              <a:t>Louis-Michel </a:t>
            </a:r>
            <a:r>
              <a:rPr lang="fr-FR" sz="900" dirty="0" err="1">
                <a:solidFill>
                  <a:schemeClr val="bg1"/>
                </a:solidFill>
              </a:rPr>
              <a:t>Nageleisen</a:t>
            </a:r>
            <a:r>
              <a:rPr lang="fr-FR" sz="900" dirty="0">
                <a:solidFill>
                  <a:schemeClr val="bg1"/>
                </a:solidFill>
              </a:rPr>
              <a:t>, Département de la Santé des Forêts, </a:t>
            </a:r>
            <a:r>
              <a:rPr lang="fr-FR" sz="900" dirty="0" smtClean="0">
                <a:solidFill>
                  <a:schemeClr val="bg1"/>
                </a:solidFill>
              </a:rPr>
              <a:t>Bugwood.org</a:t>
            </a:r>
            <a:endParaRPr lang="en-US" sz="900" dirty="0">
              <a:solidFill>
                <a:schemeClr val="bg1"/>
              </a:solidFill>
            </a:endParaRPr>
          </a:p>
        </p:txBody>
      </p:sp>
      <p:sp>
        <p:nvSpPr>
          <p:cNvPr id="3" name="Title 2"/>
          <p:cNvSpPr>
            <a:spLocks noGrp="1"/>
          </p:cNvSpPr>
          <p:nvPr>
            <p:ph type="title"/>
          </p:nvPr>
        </p:nvSpPr>
        <p:spPr/>
        <p:txBody>
          <a:bodyPr/>
          <a:lstStyle/>
          <a:p>
            <a:r>
              <a:rPr lang="en-US" dirty="0" smtClean="0"/>
              <a:t>Geographic Distributio</a:t>
            </a:r>
            <a:r>
              <a:rPr lang="en-US" dirty="0"/>
              <a:t>n</a:t>
            </a:r>
          </a:p>
        </p:txBody>
      </p:sp>
      <p:sp>
        <p:nvSpPr>
          <p:cNvPr id="4" name="Content Placeholder 3"/>
          <p:cNvSpPr>
            <a:spLocks noGrp="1"/>
          </p:cNvSpPr>
          <p:nvPr>
            <p:ph sz="half" idx="1"/>
          </p:nvPr>
        </p:nvSpPr>
        <p:spPr>
          <a:xfrm>
            <a:off x="457200" y="1627632"/>
            <a:ext cx="3810000" cy="4419600"/>
          </a:xfrm>
        </p:spPr>
        <p:txBody>
          <a:bodyPr/>
          <a:lstStyle/>
          <a:p>
            <a:r>
              <a:rPr lang="en-US" dirty="0" smtClean="0"/>
              <a:t>Native to Asia and Europe</a:t>
            </a:r>
          </a:p>
          <a:p>
            <a:endParaRPr lang="en-US" dirty="0"/>
          </a:p>
          <a:p>
            <a:r>
              <a:rPr lang="en-US" dirty="0" smtClean="0"/>
              <a:t>Introduced to Australia</a:t>
            </a:r>
          </a:p>
          <a:p>
            <a:endParaRPr lang="en-US" dirty="0"/>
          </a:p>
          <a:p>
            <a:r>
              <a:rPr lang="en-US" dirty="0" smtClean="0"/>
              <a:t>Introduced to Chile, Argentina</a:t>
            </a:r>
            <a:endParaRPr lang="en-US" dirty="0"/>
          </a:p>
        </p:txBody>
      </p:sp>
      <p:pic>
        <p:nvPicPr>
          <p:cNvPr id="8" name="Content Placeholder 7"/>
          <p:cNvPicPr>
            <a:picLocks noGrp="1" noChangeAspect="1"/>
          </p:cNvPicPr>
          <p:nvPr>
            <p:ph sz="half" idx="2"/>
          </p:nvPr>
        </p:nvPicPr>
        <p:blipFill>
          <a:blip r:embed="rId3"/>
          <a:stretch>
            <a:fillRect/>
          </a:stretch>
        </p:blipFill>
        <p:spPr>
          <a:xfrm>
            <a:off x="4267200" y="1627632"/>
            <a:ext cx="4685082" cy="4024707"/>
          </a:xfrm>
          <a:prstGeom prst="rect">
            <a:avLst/>
          </a:prstGeom>
        </p:spPr>
      </p:pic>
      <p:sp>
        <p:nvSpPr>
          <p:cNvPr id="9" name="TextBox 8"/>
          <p:cNvSpPr txBox="1"/>
          <p:nvPr/>
        </p:nvSpPr>
        <p:spPr>
          <a:xfrm flipH="1">
            <a:off x="4689500" y="5862566"/>
            <a:ext cx="3840481" cy="369332"/>
          </a:xfrm>
          <a:prstGeom prst="rect">
            <a:avLst/>
          </a:prstGeom>
          <a:noFill/>
        </p:spPr>
        <p:txBody>
          <a:bodyPr wrap="square" rtlCol="0">
            <a:spAutoFit/>
          </a:bodyPr>
          <a:lstStyle/>
          <a:p>
            <a:pPr algn="ctr"/>
            <a:r>
              <a:rPr lang="en-US" dirty="0" smtClean="0"/>
              <a:t>Map courtesy of USDA FA EXFOR</a:t>
            </a:r>
            <a:endParaRPr lang="en-US" dirty="0"/>
          </a:p>
        </p:txBody>
      </p:sp>
    </p:spTree>
    <p:extLst>
      <p:ext uri="{BB962C8B-B14F-4D97-AF65-F5344CB8AC3E}">
        <p14:creationId xmlns:p14="http://schemas.microsoft.com/office/powerpoint/2010/main" val="10343886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143998" cy="6857999"/>
          </a:xfrm>
        </p:spPr>
      </p:pic>
      <p:sp>
        <p:nvSpPr>
          <p:cNvPr id="5" name="Title 4"/>
          <p:cNvSpPr>
            <a:spLocks noGrp="1"/>
          </p:cNvSpPr>
          <p:nvPr>
            <p:ph type="title"/>
          </p:nvPr>
        </p:nvSpPr>
        <p:spPr/>
        <p:txBody>
          <a:bodyPr/>
          <a:lstStyle/>
          <a:p>
            <a:r>
              <a:rPr lang="en-US" dirty="0" smtClean="0">
                <a:solidFill>
                  <a:schemeClr val="bg1"/>
                </a:solidFill>
              </a:rPr>
              <a:t>Potential impact</a:t>
            </a:r>
            <a:endParaRPr lang="en-US" dirty="0">
              <a:solidFill>
                <a:schemeClr val="bg1"/>
              </a:solidFill>
            </a:endParaRPr>
          </a:p>
        </p:txBody>
      </p:sp>
      <p:sp>
        <p:nvSpPr>
          <p:cNvPr id="2" name="Rectangle 1"/>
          <p:cNvSpPr/>
          <p:nvPr/>
        </p:nvSpPr>
        <p:spPr>
          <a:xfrm>
            <a:off x="838200" y="1692276"/>
            <a:ext cx="4572000" cy="923330"/>
          </a:xfrm>
          <a:prstGeom prst="rect">
            <a:avLst/>
          </a:prstGeom>
        </p:spPr>
        <p:txBody>
          <a:bodyPr>
            <a:spAutoFit/>
          </a:bodyPr>
          <a:lstStyle/>
          <a:p>
            <a:r>
              <a:rPr lang="en-US" dirty="0">
                <a:solidFill>
                  <a:schemeClr val="bg1"/>
                </a:solidFill>
              </a:rPr>
              <a:t>Overall: Very </a:t>
            </a:r>
            <a:r>
              <a:rPr lang="en-US" dirty="0" smtClean="0">
                <a:solidFill>
                  <a:schemeClr val="bg1"/>
                </a:solidFill>
              </a:rPr>
              <a:t>high</a:t>
            </a:r>
            <a:endParaRPr lang="en-US" dirty="0">
              <a:solidFill>
                <a:schemeClr val="bg1"/>
              </a:solidFill>
            </a:endParaRPr>
          </a:p>
          <a:p>
            <a:endParaRPr lang="en-US" dirty="0">
              <a:solidFill>
                <a:schemeClr val="bg1"/>
              </a:solidFill>
            </a:endParaRPr>
          </a:p>
          <a:p>
            <a:r>
              <a:rPr lang="en-US" dirty="0">
                <a:solidFill>
                  <a:schemeClr val="bg1"/>
                </a:solidFill>
              </a:rPr>
              <a:t>Uncertainty: High</a:t>
            </a:r>
          </a:p>
        </p:txBody>
      </p:sp>
      <p:sp>
        <p:nvSpPr>
          <p:cNvPr id="8" name="Rectangle 7"/>
          <p:cNvSpPr/>
          <p:nvPr/>
        </p:nvSpPr>
        <p:spPr>
          <a:xfrm>
            <a:off x="26671" y="6619547"/>
            <a:ext cx="4953000" cy="230832"/>
          </a:xfrm>
          <a:prstGeom prst="rect">
            <a:avLst/>
          </a:prstGeom>
        </p:spPr>
        <p:txBody>
          <a:bodyPr wrap="square">
            <a:spAutoFit/>
          </a:bodyPr>
          <a:lstStyle/>
          <a:p>
            <a:r>
              <a:rPr lang="en-US" sz="900" dirty="0">
                <a:solidFill>
                  <a:schemeClr val="bg1"/>
                </a:solidFill>
              </a:rPr>
              <a:t>Photo: © Stanislav Krejcik, </a:t>
            </a:r>
            <a:r>
              <a:rPr lang="en-US" sz="900" dirty="0" err="1">
                <a:solidFill>
                  <a:schemeClr val="bg1"/>
                </a:solidFill>
              </a:rPr>
              <a:t>meloidae</a:t>
            </a:r>
            <a:endParaRPr lang="en-US" sz="900" dirty="0">
              <a:solidFill>
                <a:schemeClr val="bg1"/>
              </a:solidFill>
            </a:endParaRPr>
          </a:p>
        </p:txBody>
      </p:sp>
      <p:sp>
        <p:nvSpPr>
          <p:cNvPr id="9" name="Content Placeholder 2"/>
          <p:cNvSpPr txBox="1">
            <a:spLocks/>
          </p:cNvSpPr>
          <p:nvPr/>
        </p:nvSpPr>
        <p:spPr>
          <a:xfrm>
            <a:off x="838200" y="5202806"/>
            <a:ext cx="7543800" cy="1121793"/>
          </a:xfrm>
          <a:prstGeom prst="rect">
            <a:avLst/>
          </a:prstGeom>
          <a:solidFill>
            <a:srgbClr val="FDEADA">
              <a:alpha val="54902"/>
            </a:srgbClr>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smtClean="0"/>
              <a:t>Should </a:t>
            </a:r>
            <a:r>
              <a:rPr lang="en-US" sz="2800" i="1" dirty="0" smtClean="0"/>
              <a:t>T. </a:t>
            </a:r>
            <a:r>
              <a:rPr lang="en-US" sz="2800" i="1" dirty="0" err="1" smtClean="0"/>
              <a:t>fuscicornis</a:t>
            </a:r>
            <a:r>
              <a:rPr lang="en-US" sz="2800" i="1" dirty="0" smtClean="0"/>
              <a:t> </a:t>
            </a:r>
            <a:r>
              <a:rPr lang="en-US" sz="2800" dirty="0" smtClean="0"/>
              <a:t>be introduced it would have to compete with our native pigeon </a:t>
            </a:r>
            <a:r>
              <a:rPr lang="en-US" sz="2800" dirty="0" err="1" smtClean="0"/>
              <a:t>tremex</a:t>
            </a:r>
            <a:r>
              <a:rPr lang="en-US" sz="2800" dirty="0" smtClean="0"/>
              <a:t>.  </a:t>
            </a:r>
            <a:endParaRPr lang="en-US" sz="2800" dirty="0"/>
          </a:p>
        </p:txBody>
      </p:sp>
    </p:spTree>
    <p:extLst>
      <p:ext uri="{BB962C8B-B14F-4D97-AF65-F5344CB8AC3E}">
        <p14:creationId xmlns:p14="http://schemas.microsoft.com/office/powerpoint/2010/main" val="922524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Potential</a:t>
            </a:r>
            <a:br>
              <a:rPr lang="en-US" dirty="0" smtClean="0"/>
            </a:br>
            <a:r>
              <a:rPr lang="en-US" dirty="0" smtClean="0"/>
              <a:t>Ecological Suitability</a:t>
            </a:r>
            <a:endParaRPr lang="en-US" dirty="0"/>
          </a:p>
        </p:txBody>
      </p:sp>
      <p:sp>
        <p:nvSpPr>
          <p:cNvPr id="7" name="Content Placeholder 6"/>
          <p:cNvSpPr>
            <a:spLocks noGrp="1"/>
          </p:cNvSpPr>
          <p:nvPr>
            <p:ph type="body" sz="half" idx="2"/>
          </p:nvPr>
        </p:nvSpPr>
        <p:spPr>
          <a:xfrm>
            <a:off x="417512" y="1438148"/>
            <a:ext cx="3163887" cy="4584700"/>
          </a:xfrm>
        </p:spPr>
        <p:txBody>
          <a:bodyPr>
            <a:normAutofit/>
          </a:bodyPr>
          <a:lstStyle/>
          <a:p>
            <a:pPr marL="457200" indent="-457200">
              <a:buFont typeface="Arial" panose="020B0604020202020204" pitchFamily="34" charset="0"/>
              <a:buChar char="•"/>
            </a:pPr>
            <a:r>
              <a:rPr lang="en-US" sz="2800" dirty="0" smtClean="0"/>
              <a:t>High</a:t>
            </a:r>
          </a:p>
          <a:p>
            <a:pPr marL="457200" indent="-457200">
              <a:buFont typeface="Arial" panose="020B0604020202020204" pitchFamily="34" charset="0"/>
              <a:buChar char="•"/>
            </a:pPr>
            <a:r>
              <a:rPr lang="en-US" sz="2800" dirty="0" smtClean="0"/>
              <a:t>Suitable climate zones 3–11</a:t>
            </a:r>
          </a:p>
          <a:p>
            <a:pPr marL="457200" indent="-457200">
              <a:buFont typeface="Arial" panose="020B0604020202020204" pitchFamily="34" charset="0"/>
              <a:buChar char="•"/>
            </a:pPr>
            <a:r>
              <a:rPr lang="en-US" sz="2800" dirty="0" smtClean="0"/>
              <a:t>Many suitable host species</a:t>
            </a:r>
            <a:endParaRPr lang="en-US" sz="28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8" y="1472984"/>
            <a:ext cx="5181592" cy="3876442"/>
          </a:xfrm>
          <a:prstGeom prst="rect">
            <a:avLst/>
          </a:prstGeom>
        </p:spPr>
      </p:pic>
      <p:sp>
        <p:nvSpPr>
          <p:cNvPr id="5" name="Text Placeholder 5"/>
          <p:cNvSpPr txBox="1">
            <a:spLocks/>
          </p:cNvSpPr>
          <p:nvPr/>
        </p:nvSpPr>
        <p:spPr>
          <a:xfrm>
            <a:off x="7280826" y="5456237"/>
            <a:ext cx="1710774" cy="71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en-US" sz="900" dirty="0" smtClean="0">
                <a:solidFill>
                  <a:schemeClr val="accent1"/>
                </a:solidFill>
              </a:rPr>
              <a:t>NAPPFAST BAMM Map source: CERIS Pest Tracker </a:t>
            </a:r>
            <a:endParaRPr lang="en-US" sz="900" dirty="0">
              <a:solidFill>
                <a:schemeClr val="accent1"/>
              </a:solidFill>
            </a:endParaRPr>
          </a:p>
        </p:txBody>
      </p:sp>
    </p:spTree>
    <p:extLst>
      <p:ext uri="{BB962C8B-B14F-4D97-AF65-F5344CB8AC3E}">
        <p14:creationId xmlns:p14="http://schemas.microsoft.com/office/powerpoint/2010/main" val="3894178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Host Availability</a:t>
            </a:r>
            <a:endParaRPr lang="en-US" dirty="0"/>
          </a:p>
        </p:txBody>
      </p:sp>
      <p:sp>
        <p:nvSpPr>
          <p:cNvPr id="7" name="Content Placeholder 6"/>
          <p:cNvSpPr>
            <a:spLocks noGrp="1"/>
          </p:cNvSpPr>
          <p:nvPr>
            <p:ph type="body" sz="half" idx="2"/>
          </p:nvPr>
        </p:nvSpPr>
        <p:spPr/>
        <p:txBody>
          <a:bodyPr>
            <a:normAutofit fontScale="92500" lnSpcReduction="20000"/>
          </a:bodyPr>
          <a:lstStyle/>
          <a:p>
            <a:r>
              <a:rPr lang="en-US" sz="2800" dirty="0" smtClean="0"/>
              <a:t>Medium/high</a:t>
            </a:r>
          </a:p>
          <a:p>
            <a:pPr marL="457200" indent="-457200">
              <a:buFont typeface="Arial" panose="020B0604020202020204" pitchFamily="34" charset="0"/>
              <a:buChar char="•"/>
            </a:pPr>
            <a:r>
              <a:rPr lang="en-US" sz="2800" b="1" dirty="0" smtClean="0"/>
              <a:t>Maples</a:t>
            </a:r>
          </a:p>
          <a:p>
            <a:pPr marL="457200" indent="-457200">
              <a:buFont typeface="Arial" panose="020B0604020202020204" pitchFamily="34" charset="0"/>
              <a:buChar char="•"/>
            </a:pPr>
            <a:r>
              <a:rPr lang="en-US" sz="2800" b="1" dirty="0" smtClean="0"/>
              <a:t>Poplars</a:t>
            </a:r>
          </a:p>
          <a:p>
            <a:pPr marL="457200" indent="-457200">
              <a:buFont typeface="Arial" panose="020B0604020202020204" pitchFamily="34" charset="0"/>
              <a:buChar char="•"/>
            </a:pPr>
            <a:r>
              <a:rPr lang="en-US" sz="2800" b="1" dirty="0" smtClean="0"/>
              <a:t>Birch</a:t>
            </a:r>
          </a:p>
          <a:p>
            <a:pPr marL="457200" indent="-457200">
              <a:buFont typeface="Arial" panose="020B0604020202020204" pitchFamily="34" charset="0"/>
              <a:buChar char="•"/>
            </a:pPr>
            <a:r>
              <a:rPr lang="en-US" sz="2800" b="1" dirty="0" smtClean="0"/>
              <a:t>Beech</a:t>
            </a:r>
          </a:p>
          <a:p>
            <a:pPr marL="457200" indent="-457200">
              <a:buFont typeface="Arial" panose="020B0604020202020204" pitchFamily="34" charset="0"/>
              <a:buChar char="•"/>
            </a:pPr>
            <a:r>
              <a:rPr lang="en-US" sz="2800" b="1" dirty="0" smtClean="0"/>
              <a:t>Oak </a:t>
            </a:r>
          </a:p>
          <a:p>
            <a:pPr marL="457200" indent="-457200">
              <a:buFont typeface="Arial" panose="020B0604020202020204" pitchFamily="34" charset="0"/>
              <a:buChar char="•"/>
            </a:pPr>
            <a:r>
              <a:rPr lang="en-US" sz="2800" b="1" dirty="0" smtClean="0"/>
              <a:t>Walnut</a:t>
            </a:r>
          </a:p>
          <a:p>
            <a:pPr marL="457200" indent="-457200">
              <a:buFont typeface="Arial" panose="020B0604020202020204" pitchFamily="34" charset="0"/>
              <a:buChar char="•"/>
            </a:pPr>
            <a:r>
              <a:rPr lang="en-US" sz="2800" b="1" dirty="0" smtClean="0"/>
              <a:t>Willows</a:t>
            </a:r>
          </a:p>
          <a:p>
            <a:pPr marL="457200" indent="-457200">
              <a:buFont typeface="Arial" panose="020B0604020202020204" pitchFamily="34" charset="0"/>
              <a:buChar char="•"/>
            </a:pPr>
            <a:r>
              <a:rPr lang="en-US" sz="2800" b="1" dirty="0" smtClean="0"/>
              <a:t>Elms</a:t>
            </a:r>
          </a:p>
          <a:p>
            <a:pPr marL="457200" indent="-457200">
              <a:buFont typeface="Arial" panose="020B0604020202020204" pitchFamily="34" charset="0"/>
              <a:buChar char="•"/>
            </a:pPr>
            <a:r>
              <a:rPr lang="en-US" sz="2800" b="1" dirty="0" smtClean="0"/>
              <a:t>Apples</a:t>
            </a:r>
          </a:p>
          <a:p>
            <a:pPr marL="457200" indent="-457200">
              <a:buFont typeface="Arial" panose="020B0604020202020204" pitchFamily="34" charset="0"/>
              <a:buChar char="•"/>
            </a:pPr>
            <a:r>
              <a:rPr lang="en-US" sz="2800" b="1" dirty="0" smtClean="0"/>
              <a:t>Pears</a:t>
            </a:r>
          </a:p>
        </p:txBody>
      </p:sp>
      <p:sp>
        <p:nvSpPr>
          <p:cNvPr id="11" name="Text Placeholder 5"/>
          <p:cNvSpPr txBox="1">
            <a:spLocks/>
          </p:cNvSpPr>
          <p:nvPr/>
        </p:nvSpPr>
        <p:spPr>
          <a:xfrm>
            <a:off x="7280826" y="5297742"/>
            <a:ext cx="1710774" cy="71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en-US" sz="900" dirty="0" smtClean="0">
                <a:solidFill>
                  <a:schemeClr val="accent1"/>
                </a:solidFill>
              </a:rPr>
              <a:t>NAPPFAST Host Map source: CERIS Pest Tracker </a:t>
            </a:r>
            <a:endParaRPr lang="en-US" sz="900" dirty="0">
              <a:solidFill>
                <a:schemeClr val="accent1"/>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02710" y="1371386"/>
            <a:ext cx="5111750" cy="3901150"/>
          </a:xfrm>
          <a:prstGeom prst="rect">
            <a:avLst/>
          </a:prstGeom>
        </p:spPr>
      </p:pic>
    </p:spTree>
    <p:extLst>
      <p:ext uri="{BB962C8B-B14F-4D97-AF65-F5344CB8AC3E}">
        <p14:creationId xmlns:p14="http://schemas.microsoft.com/office/powerpoint/2010/main" val="2814543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2000" dirty="0" smtClean="0"/>
              <a:t>Potential </a:t>
            </a:r>
            <a:br>
              <a:rPr lang="en-US" sz="2000" dirty="0" smtClean="0"/>
            </a:br>
            <a:r>
              <a:rPr lang="en-US" sz="2000" dirty="0" smtClean="0"/>
              <a:t>Environmental Impact</a:t>
            </a:r>
            <a:endParaRPr lang="en-US" sz="2000" dirty="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354" y="0"/>
            <a:ext cx="4573592" cy="6858000"/>
          </a:xfrm>
        </p:spPr>
      </p:pic>
      <p:sp>
        <p:nvSpPr>
          <p:cNvPr id="7" name="Content Placeholder 6"/>
          <p:cNvSpPr>
            <a:spLocks noGrp="1"/>
          </p:cNvSpPr>
          <p:nvPr>
            <p:ph type="body" sz="half" idx="2"/>
          </p:nvPr>
        </p:nvSpPr>
        <p:spPr/>
        <p:txBody>
          <a:bodyPr>
            <a:normAutofit lnSpcReduction="10000"/>
          </a:bodyPr>
          <a:lstStyle/>
          <a:p>
            <a:pPr marL="457200" indent="-457200">
              <a:buFont typeface="Arial" panose="020B0604020202020204" pitchFamily="34" charset="0"/>
              <a:buChar char="•"/>
            </a:pPr>
            <a:r>
              <a:rPr lang="en-US" sz="2800" dirty="0" smtClean="0"/>
              <a:t>High</a:t>
            </a:r>
          </a:p>
          <a:p>
            <a:pPr marL="457200" indent="-457200">
              <a:buFont typeface="Arial" panose="020B0604020202020204" pitchFamily="34" charset="0"/>
              <a:buChar char="•"/>
            </a:pPr>
            <a:r>
              <a:rPr lang="en-US" sz="2800" dirty="0"/>
              <a:t>Reduce biodiversity</a:t>
            </a:r>
          </a:p>
          <a:p>
            <a:pPr marL="457200" indent="-457200">
              <a:buFont typeface="Arial" panose="020B0604020202020204" pitchFamily="34" charset="0"/>
              <a:buChar char="•"/>
            </a:pPr>
            <a:r>
              <a:rPr lang="en-US" sz="2800" dirty="0"/>
              <a:t>Disrupt ecosystem function</a:t>
            </a:r>
          </a:p>
          <a:p>
            <a:pPr marL="457200" indent="-457200">
              <a:buFont typeface="Arial" panose="020B0604020202020204" pitchFamily="34" charset="0"/>
              <a:buChar char="•"/>
            </a:pPr>
            <a:r>
              <a:rPr lang="en-US" sz="2800" dirty="0"/>
              <a:t>Degrade critical habitat</a:t>
            </a:r>
          </a:p>
          <a:p>
            <a:pPr marL="457200" indent="-457200">
              <a:buFont typeface="Arial" panose="020B0604020202020204" pitchFamily="34" charset="0"/>
              <a:buChar char="•"/>
            </a:pPr>
            <a:r>
              <a:rPr lang="en-US" sz="2800" dirty="0" smtClean="0"/>
              <a:t>Loss of windbreaks</a:t>
            </a:r>
          </a:p>
          <a:p>
            <a:pPr marL="457200" indent="-457200">
              <a:buFont typeface="Arial" panose="020B0604020202020204" pitchFamily="34" charset="0"/>
              <a:buChar char="•"/>
            </a:pPr>
            <a:r>
              <a:rPr lang="en-US" sz="2800" dirty="0" smtClean="0"/>
              <a:t>Four threatened or endangered species potential hosts</a:t>
            </a:r>
            <a:endParaRPr lang="en-US" sz="2800" dirty="0"/>
          </a:p>
          <a:p>
            <a:pPr marL="0" indent="0">
              <a:buNone/>
            </a:pPr>
            <a:endParaRPr lang="en-US" sz="2800" dirty="0" smtClean="0"/>
          </a:p>
          <a:p>
            <a:endParaRPr lang="en-US" dirty="0"/>
          </a:p>
        </p:txBody>
      </p:sp>
      <p:sp>
        <p:nvSpPr>
          <p:cNvPr id="6" name="Rectangle 5"/>
          <p:cNvSpPr/>
          <p:nvPr/>
        </p:nvSpPr>
        <p:spPr>
          <a:xfrm>
            <a:off x="152400" y="6627168"/>
            <a:ext cx="4343400" cy="230832"/>
          </a:xfrm>
          <a:prstGeom prst="rect">
            <a:avLst/>
          </a:prstGeom>
        </p:spPr>
        <p:txBody>
          <a:bodyPr wrap="square">
            <a:spAutoFit/>
          </a:bodyPr>
          <a:lstStyle/>
          <a:p>
            <a:r>
              <a:rPr lang="en-US" sz="900" dirty="0" smtClean="0">
                <a:solidFill>
                  <a:schemeClr val="bg1"/>
                </a:solidFill>
              </a:rPr>
              <a:t>Photo: © </a:t>
            </a:r>
            <a:r>
              <a:rPr lang="en-US" sz="900" dirty="0">
                <a:solidFill>
                  <a:schemeClr val="bg1"/>
                </a:solidFill>
              </a:rPr>
              <a:t>Laura </a:t>
            </a:r>
            <a:r>
              <a:rPr lang="en-US" sz="900" dirty="0" err="1">
                <a:solidFill>
                  <a:schemeClr val="bg1"/>
                </a:solidFill>
              </a:rPr>
              <a:t>Maly</a:t>
            </a:r>
            <a:r>
              <a:rPr lang="en-US" sz="900" dirty="0">
                <a:solidFill>
                  <a:schemeClr val="bg1"/>
                </a:solidFill>
              </a:rPr>
              <a:t>, SENASA </a:t>
            </a:r>
            <a:endParaRPr lang="en-US" sz="900" dirty="0">
              <a:solidFill>
                <a:schemeClr val="bg1"/>
              </a:solidFill>
              <a:effectLst/>
            </a:endParaRPr>
          </a:p>
        </p:txBody>
      </p:sp>
    </p:spTree>
    <p:extLst>
      <p:ext uri="{BB962C8B-B14F-4D97-AF65-F5344CB8AC3E}">
        <p14:creationId xmlns:p14="http://schemas.microsoft.com/office/powerpoint/2010/main" val="4154451105"/>
      </p:ext>
    </p:extLst>
  </p:cSld>
  <p:clrMapOvr>
    <a:masterClrMapping/>
  </p:clrMapOvr>
  <p:timing>
    <p:tnLst>
      <p:par>
        <p:cTn id="1" dur="indefinite" restart="never" nodeType="tmRoot"/>
      </p:par>
    </p:tnLst>
  </p:timing>
</p:sld>
</file>

<file path=ppt/theme/theme1.xml><?xml version="1.0" encoding="utf-8"?>
<a:theme xmlns:a="http://schemas.openxmlformats.org/drawingml/2006/main" name="NPDN T&amp;E theme_6-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NPDN T&amp;E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NPDN T&amp;E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NPDN T&amp;E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PDN_SPN theme_9-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8CE068EFA14148A2951DE8F4D92158" ma:contentTypeVersion="10" ma:contentTypeDescription="Create a new document." ma:contentTypeScope="" ma:versionID="ad06e5e52adc79242e6f5aed79d5fb24">
  <xsd:schema xmlns:xsd="http://www.w3.org/2001/XMLSchema" xmlns:xs="http://www.w3.org/2001/XMLSchema" xmlns:p="http://schemas.microsoft.com/office/2006/metadata/properties" xmlns:ns2="67719ad7-55e0-464c-ae9d-9950858c5847" xmlns:ns3="f6f242ff-31df-48b7-b99e-b0567b04e821" targetNamespace="http://schemas.microsoft.com/office/2006/metadata/properties" ma:root="true" ma:fieldsID="42cdba63a8d8111072431d0c0999af60" ns2:_="" ns3:_="">
    <xsd:import namespace="67719ad7-55e0-464c-ae9d-9950858c5847"/>
    <xsd:import namespace="f6f242ff-31df-48b7-b99e-b0567b04e82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719ad7-55e0-464c-ae9d-9950858c58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f242ff-31df-48b7-b99e-b0567b04e82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BD420F-4EC1-42D4-8F8B-60C089201622}"/>
</file>

<file path=customXml/itemProps2.xml><?xml version="1.0" encoding="utf-8"?>
<ds:datastoreItem xmlns:ds="http://schemas.openxmlformats.org/officeDocument/2006/customXml" ds:itemID="{24D4F98D-589C-4988-AB40-7A67527CE8DA}"/>
</file>

<file path=customXml/itemProps3.xml><?xml version="1.0" encoding="utf-8"?>
<ds:datastoreItem xmlns:ds="http://schemas.openxmlformats.org/officeDocument/2006/customXml" ds:itemID="{62B48924-1EBA-444A-818E-33921711B103}"/>
</file>

<file path=docProps/app.xml><?xml version="1.0" encoding="utf-8"?>
<Properties xmlns="http://schemas.openxmlformats.org/officeDocument/2006/extended-properties" xmlns:vt="http://schemas.openxmlformats.org/officeDocument/2006/docPropsVTypes">
  <Template>SPN_Modules</Template>
  <TotalTime>27131</TotalTime>
  <Words>4754</Words>
  <Application>Microsoft Office PowerPoint</Application>
  <PresentationFormat>On-screen Show (4:3)</PresentationFormat>
  <Paragraphs>468</Paragraphs>
  <Slides>45</Slides>
  <Notes>45</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45</vt:i4>
      </vt:variant>
    </vt:vector>
  </HeadingPairs>
  <TitlesOfParts>
    <vt:vector size="54" baseType="lpstr">
      <vt:lpstr>Arial</vt:lpstr>
      <vt:lpstr>Calibri</vt:lpstr>
      <vt:lpstr>Cambria</vt:lpstr>
      <vt:lpstr>Courier New</vt:lpstr>
      <vt:lpstr>NPDN T&amp;E theme_6-6</vt:lpstr>
      <vt:lpstr>2_NPDN T&amp;E Templates</vt:lpstr>
      <vt:lpstr>3_NPDN T&amp;E Templates</vt:lpstr>
      <vt:lpstr>4_NPDN T&amp;E Templates</vt:lpstr>
      <vt:lpstr>NPDN_SPN theme_9-14</vt:lpstr>
      <vt:lpstr>Tremex wood wasp</vt:lpstr>
      <vt:lpstr>Tremex fuscicornis, Tremex wood wasp</vt:lpstr>
      <vt:lpstr>Tremex fuscicornis</vt:lpstr>
      <vt:lpstr>Background</vt:lpstr>
      <vt:lpstr>Geographic Distribution</vt:lpstr>
      <vt:lpstr>Potential impact</vt:lpstr>
      <vt:lpstr>Potential Ecological Suitability</vt:lpstr>
      <vt:lpstr>Host Availability</vt:lpstr>
      <vt:lpstr>Potential  Environmental Impact</vt:lpstr>
      <vt:lpstr>Potential  Economic Impact</vt:lpstr>
      <vt:lpstr>Entry Potential</vt:lpstr>
      <vt:lpstr>Introduction pathways</vt:lpstr>
      <vt:lpstr>Spread potential—natural dispersal</vt:lpstr>
      <vt:lpstr>Spread potential—human assisted spread</vt:lpstr>
      <vt:lpstr>Insect biology—Siricidae</vt:lpstr>
      <vt:lpstr>Insect biology—Tremex fuscicornis</vt:lpstr>
      <vt:lpstr>Life cycle</vt:lpstr>
      <vt:lpstr>Life cycle</vt:lpstr>
      <vt:lpstr>Identification—Siricid wasps</vt:lpstr>
      <vt:lpstr>Identification—adults</vt:lpstr>
      <vt:lpstr>Identification—Adults</vt:lpstr>
      <vt:lpstr>Identification—Adults</vt:lpstr>
      <vt:lpstr>Tremex spp.</vt:lpstr>
      <vt:lpstr>Identification—Larvae</vt:lpstr>
      <vt:lpstr>Identification—Pupae</vt:lpstr>
      <vt:lpstr>Hosts—T. fuscicornis attacks various hardwood trees </vt:lpstr>
      <vt:lpstr>Signs and symptoms</vt:lpstr>
      <vt:lpstr>Symptoms</vt:lpstr>
      <vt:lpstr>Signs</vt:lpstr>
      <vt:lpstr>Scouting</vt:lpstr>
      <vt:lpstr>Scouting</vt:lpstr>
      <vt:lpstr>Scouting</vt:lpstr>
      <vt:lpstr>Scouting</vt:lpstr>
      <vt:lpstr>What you should do…</vt:lpstr>
      <vt:lpstr>Contact your state NPDN lab…</vt:lpstr>
      <vt:lpstr>Contact your state NPDN lab…</vt:lpstr>
      <vt:lpstr>Send in a proper sample…</vt:lpstr>
      <vt:lpstr>References</vt:lpstr>
      <vt:lpstr>References</vt:lpstr>
      <vt:lpstr>Questions</vt:lpstr>
      <vt:lpstr>Presentation credits</vt:lpstr>
      <vt:lpstr>Presentation credits</vt:lpstr>
      <vt:lpstr>Publication details</vt:lpstr>
      <vt:lpstr>The Sentinel Plant Network</vt:lpstr>
      <vt:lpstr>The Sentinel Plant Network’s Mission</vt:lpstr>
    </vt:vector>
  </TitlesOfParts>
  <Company>Cornell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SPN Pest/Pathogen Series: OakSplendorBeetle_pdf</dc:title>
  <dc:creator>Rachel McCarthy</dc:creator>
  <cp:lastModifiedBy>Rachel Lamorte McCarthy</cp:lastModifiedBy>
  <cp:revision>1107</cp:revision>
  <cp:lastPrinted>2015-09-03T22:21:05Z</cp:lastPrinted>
  <dcterms:created xsi:type="dcterms:W3CDTF">2011-04-11T15:41:50Z</dcterms:created>
  <dcterms:modified xsi:type="dcterms:W3CDTF">2016-04-11T21:02:13Z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0x010100468CE068EFA14148A2951DE8F4D92158</vt:lpwstr>
  </property>
</Properties>
</file>